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62" r:id="rId4"/>
    <p:sldId id="257" r:id="rId5"/>
    <p:sldId id="258" r:id="rId6"/>
    <p:sldId id="277" r:id="rId7"/>
    <p:sldId id="278" r:id="rId8"/>
    <p:sldId id="283" r:id="rId9"/>
    <p:sldId id="280" r:id="rId10"/>
    <p:sldId id="271" r:id="rId11"/>
    <p:sldId id="272" r:id="rId12"/>
    <p:sldId id="284" r:id="rId13"/>
    <p:sldId id="273" r:id="rId14"/>
    <p:sldId id="274" r:id="rId15"/>
    <p:sldId id="275" r:id="rId16"/>
    <p:sldId id="281" r:id="rId17"/>
    <p:sldId id="265" r:id="rId18"/>
    <p:sldId id="287" r:id="rId19"/>
    <p:sldId id="288" r:id="rId20"/>
    <p:sldId id="289" r:id="rId21"/>
    <p:sldId id="291" r:id="rId22"/>
    <p:sldId id="290" r:id="rId23"/>
    <p:sldId id="292" r:id="rId24"/>
    <p:sldId id="28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r Martin" initials="CM" lastIdx="2" clrIdx="0">
    <p:extLst>
      <p:ext uri="{19B8F6BF-5375-455C-9EA6-DF929625EA0E}">
        <p15:presenceInfo xmlns:p15="http://schemas.microsoft.com/office/powerpoint/2012/main" userId="e5e523d1ad47a2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931" autoAdjust="0"/>
  </p:normalViewPr>
  <p:slideViewPr>
    <p:cSldViewPr snapToGrid="0">
      <p:cViewPr>
        <p:scale>
          <a:sx n="93" d="100"/>
          <a:sy n="93" d="100"/>
        </p:scale>
        <p:origin x="21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5508-23D2-4D7C-A445-E4FE5E10CF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4886-C04A-4C27-ABB2-6FAB2F5F2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3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5508-23D2-4D7C-A445-E4FE5E10CF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4886-C04A-4C27-ABB2-6FAB2F5F2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5508-23D2-4D7C-A445-E4FE5E10CF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4886-C04A-4C27-ABB2-6FAB2F5F2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2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5508-23D2-4D7C-A445-E4FE5E10CF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4886-C04A-4C27-ABB2-6FAB2F5F2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9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5508-23D2-4D7C-A445-E4FE5E10CF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4886-C04A-4C27-ABB2-6FAB2F5F2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5508-23D2-4D7C-A445-E4FE5E10CF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4886-C04A-4C27-ABB2-6FAB2F5F2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9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5508-23D2-4D7C-A445-E4FE5E10CF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4886-C04A-4C27-ABB2-6FAB2F5F2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5508-23D2-4D7C-A445-E4FE5E10CF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4886-C04A-4C27-ABB2-6FAB2F5F2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0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5508-23D2-4D7C-A445-E4FE5E10CF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4886-C04A-4C27-ABB2-6FAB2F5F2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5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5508-23D2-4D7C-A445-E4FE5E10CF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4886-C04A-4C27-ABB2-6FAB2F5F2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8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5508-23D2-4D7C-A445-E4FE5E10CF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4886-C04A-4C27-ABB2-6FAB2F5F2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7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65508-23D2-4D7C-A445-E4FE5E10CFC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4886-C04A-4C27-ABB2-6FAB2F5F2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1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2YF9Fn1vfU" TargetMode="External"/><Relationship Id="rId2" Type="http://schemas.openxmlformats.org/officeDocument/2006/relationships/hyperlink" Target="https://youtu.be/F7iOcCKBYc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9864-2D0E-4E61-A39F-6738AA98C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Recap: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B8DB6-7A06-47D2-95C5-11BFDE884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/>
          <a:p>
            <a:r>
              <a:rPr lang="en-US" dirty="0"/>
              <a:t>Time Series Decomposition</a:t>
            </a:r>
          </a:p>
          <a:p>
            <a:r>
              <a:rPr lang="en-US" dirty="0"/>
              <a:t>Data Pre-Processing</a:t>
            </a:r>
          </a:p>
          <a:p>
            <a:r>
              <a:rPr lang="en-US" dirty="0"/>
              <a:t>Exponential Smoothing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E37C773-37AA-49AD-9112-1AED1B6A7084}"/>
              </a:ext>
            </a:extLst>
          </p:cNvPr>
          <p:cNvSpPr txBox="1">
            <a:spLocks/>
          </p:cNvSpPr>
          <p:nvPr/>
        </p:nvSpPr>
        <p:spPr>
          <a:xfrm>
            <a:off x="955496" y="5735637"/>
            <a:ext cx="7233007" cy="112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Chris Martin | chrisgmartin2@gmail.com</a:t>
            </a:r>
            <a:br>
              <a:rPr lang="en-US" sz="1200" dirty="0"/>
            </a:br>
            <a:r>
              <a:rPr lang="en-US" sz="1200" dirty="0"/>
              <a:t>DATA624 – Predictive Analytics</a:t>
            </a:r>
          </a:p>
          <a:p>
            <a:r>
              <a:rPr lang="en-US" sz="1200" dirty="0"/>
              <a:t>February 27, 2018</a:t>
            </a:r>
          </a:p>
          <a:p>
            <a:r>
              <a:rPr lang="en-US" sz="1200" dirty="0"/>
              <a:t>Pt 1 </a:t>
            </a:r>
            <a:r>
              <a:rPr lang="en-US" sz="1200" dirty="0">
                <a:hlinkClick r:id="rId2"/>
              </a:rPr>
              <a:t>https://youtu.be/F7iOcCKBYcU</a:t>
            </a:r>
            <a:r>
              <a:rPr lang="en-US" sz="1200" dirty="0"/>
              <a:t> | Pt 2 </a:t>
            </a:r>
            <a:r>
              <a:rPr lang="en-US" sz="1200" dirty="0">
                <a:hlinkClick r:id="rId3"/>
              </a:rPr>
              <a:t>https://youtu.be/H2YF9Fn1vfU</a:t>
            </a:r>
            <a:r>
              <a:rPr lang="en-US" sz="1200" dirty="0"/>
              <a:t> | Pt 3 https://youtu.be/H2YF9Fn1vfU </a:t>
            </a:r>
          </a:p>
        </p:txBody>
      </p:sp>
    </p:spTree>
    <p:extLst>
      <p:ext uri="{BB962C8B-B14F-4D97-AF65-F5344CB8AC3E}">
        <p14:creationId xmlns:p14="http://schemas.microsoft.com/office/powerpoint/2010/main" val="3889383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7E4E-8049-423A-9F5F-F750FD0C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B7FB36-4C53-4A89-A8B9-854FF709E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  <a:p>
            <a:r>
              <a:rPr lang="en-US" dirty="0"/>
              <a:t>Modifying</a:t>
            </a:r>
          </a:p>
          <a:p>
            <a:r>
              <a:rPr lang="en-US" dirty="0"/>
              <a:t>Combinations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A31BC20-BFE9-4BCF-AA9E-85B8D61B347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Data Pre-Processing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60ECF3-6F76-40D6-A8C5-D208FCE43FCC}"/>
              </a:ext>
            </a:extLst>
          </p:cNvPr>
          <p:cNvSpPr txBox="1"/>
          <p:nvPr/>
        </p:nvSpPr>
        <p:spPr>
          <a:xfrm>
            <a:off x="3579019" y="1500027"/>
            <a:ext cx="46952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need for data pre-processing is determined by the type of model being used.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Transformations</a:t>
            </a:r>
            <a:r>
              <a:rPr lang="en-US" dirty="0"/>
              <a:t> can lead to improvements in performance and accuracy</a:t>
            </a:r>
          </a:p>
          <a:p>
            <a:endParaRPr lang="en-US" dirty="0"/>
          </a:p>
          <a:p>
            <a:r>
              <a:rPr lang="en-US" b="1" dirty="0"/>
              <a:t>Modifying</a:t>
            </a:r>
            <a:r>
              <a:rPr lang="en-US" dirty="0"/>
              <a:t> predictors can increase clarity of data and bring new, more accurate predictors or remove data points with lack of information</a:t>
            </a:r>
          </a:p>
          <a:p>
            <a:endParaRPr lang="en-US" dirty="0"/>
          </a:p>
          <a:p>
            <a:r>
              <a:rPr lang="en-US" b="1" dirty="0"/>
              <a:t>Combinations</a:t>
            </a:r>
            <a:r>
              <a:rPr lang="en-US" dirty="0"/>
              <a:t> of predictors can be more effective than using the individual predictors themselves</a:t>
            </a:r>
          </a:p>
        </p:txBody>
      </p:sp>
    </p:spTree>
    <p:extLst>
      <p:ext uri="{BB962C8B-B14F-4D97-AF65-F5344CB8AC3E}">
        <p14:creationId xmlns:p14="http://schemas.microsoft.com/office/powerpoint/2010/main" val="2223914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F98B5D38-1490-44CF-9AFD-6C538DFFC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419" y="5434463"/>
            <a:ext cx="1587476" cy="119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37E4E-8049-423A-9F5F-F750FD0C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Transformations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B7FB36-4C53-4A89-A8B9-854FF709E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Centering and Scaling</a:t>
            </a:r>
          </a:p>
          <a:p>
            <a:r>
              <a:rPr lang="en-US" dirty="0"/>
              <a:t>Resolving Skewness</a:t>
            </a:r>
          </a:p>
          <a:p>
            <a:r>
              <a:rPr lang="en-US" dirty="0"/>
              <a:t>Resolving Outliers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A31BC20-BFE9-4BCF-AA9E-85B8D61B347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Data Pre-Processing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DD89E6-E0D7-47AC-9C03-EDE7503900FF}"/>
              </a:ext>
            </a:extLst>
          </p:cNvPr>
          <p:cNvSpPr txBox="1"/>
          <p:nvPr/>
        </p:nvSpPr>
        <p:spPr>
          <a:xfrm>
            <a:off x="3579019" y="1500027"/>
            <a:ext cx="5409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Centering</a:t>
            </a:r>
            <a:r>
              <a:rPr lang="en-US" dirty="0"/>
              <a:t> standardizes predictors to mean of zero</a:t>
            </a:r>
          </a:p>
          <a:p>
            <a:r>
              <a:rPr lang="en-US" b="1" dirty="0"/>
              <a:t>Scaling</a:t>
            </a:r>
            <a:r>
              <a:rPr lang="en-US" dirty="0"/>
              <a:t> standardizes to a standard deviation of 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168456-C323-4E87-9A49-08ED2C540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019" y="2088222"/>
            <a:ext cx="2056363" cy="6289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BBA9E6-2A08-4F6B-AF16-3CCE40DDC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290" y="2158825"/>
            <a:ext cx="3191226" cy="4877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2A75AF-DB9C-4E9B-B877-9FFEE87C94B6}"/>
              </a:ext>
            </a:extLst>
          </p:cNvPr>
          <p:cNvSpPr txBox="1"/>
          <p:nvPr/>
        </p:nvSpPr>
        <p:spPr>
          <a:xfrm>
            <a:off x="3579019" y="2869135"/>
            <a:ext cx="469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Skew</a:t>
            </a:r>
            <a:r>
              <a:rPr lang="en-US" dirty="0"/>
              <a:t> (asymmetry) can be adjusted by using the Box-Cox transformation, based on </a:t>
            </a:r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/>
              <a:t>*</a:t>
            </a:r>
          </a:p>
          <a:p>
            <a:r>
              <a:rPr lang="en-US" sz="1200" dirty="0"/>
              <a:t>Positive values	</a:t>
            </a:r>
            <a:r>
              <a:rPr lang="en-US" dirty="0"/>
              <a:t>				</a:t>
            </a:r>
            <a:r>
              <a:rPr lang="en-US" sz="1200" dirty="0"/>
              <a:t>Negative values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F736BB4-9826-4B92-98B3-8476C1E87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0213" y="3795630"/>
            <a:ext cx="2076450" cy="6286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E56E8BC-814D-45DA-83B4-9310EF3A3C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7857" y="3765869"/>
            <a:ext cx="2352675" cy="6572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3C6C3FB-AF10-47EB-B17A-E3015AC08C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119" y="4274966"/>
            <a:ext cx="2766224" cy="19607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6E644C9-8A87-41A9-AE34-D39F95FCA6FC}"/>
              </a:ext>
            </a:extLst>
          </p:cNvPr>
          <p:cNvSpPr txBox="1"/>
          <p:nvPr/>
        </p:nvSpPr>
        <p:spPr>
          <a:xfrm>
            <a:off x="155119" y="6235699"/>
            <a:ext cx="3074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*Sample of Box-Cox transformation and choice of </a:t>
            </a:r>
            <a:r>
              <a:rPr lang="en-US" sz="800" dirty="0">
                <a:latin typeface="Symbol" panose="05050102010706020507" pitchFamily="18" charset="2"/>
              </a:rPr>
              <a:t>l</a:t>
            </a:r>
          </a:p>
          <a:p>
            <a:r>
              <a:rPr lang="en-US" sz="800" dirty="0"/>
              <a:t>**Outliers should  not be hastily removed or changed, they could be realistic data points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09701C-D441-43D4-84A0-9F34EC29186B}"/>
              </a:ext>
            </a:extLst>
          </p:cNvPr>
          <p:cNvSpPr txBox="1"/>
          <p:nvPr/>
        </p:nvSpPr>
        <p:spPr>
          <a:xfrm>
            <a:off x="3588896" y="4689199"/>
            <a:ext cx="5399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Outliers</a:t>
            </a:r>
            <a:r>
              <a:rPr lang="en-US" dirty="0"/>
              <a:t> typically indicate invalid errors**; several predictive models are insensitive to outliers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4297F5-AE5B-4791-854D-B488016FFD54}"/>
              </a:ext>
            </a:extLst>
          </p:cNvPr>
          <p:cNvSpPr/>
          <p:nvPr/>
        </p:nvSpPr>
        <p:spPr>
          <a:xfrm>
            <a:off x="3579019" y="1397285"/>
            <a:ext cx="5411053" cy="1412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89C206-7AA9-4A74-8182-786E09441F03}"/>
              </a:ext>
            </a:extLst>
          </p:cNvPr>
          <p:cNvSpPr/>
          <p:nvPr/>
        </p:nvSpPr>
        <p:spPr>
          <a:xfrm>
            <a:off x="3579018" y="2824516"/>
            <a:ext cx="5411053" cy="1904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A180E1-017D-4375-9060-EB8895780FFB}"/>
              </a:ext>
            </a:extLst>
          </p:cNvPr>
          <p:cNvSpPr/>
          <p:nvPr/>
        </p:nvSpPr>
        <p:spPr>
          <a:xfrm>
            <a:off x="3577828" y="4733064"/>
            <a:ext cx="5411053" cy="1904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E2A950-F39B-489E-8242-C56F3D088B95}"/>
              </a:ext>
            </a:extLst>
          </p:cNvPr>
          <p:cNvSpPr txBox="1"/>
          <p:nvPr/>
        </p:nvSpPr>
        <p:spPr>
          <a:xfrm>
            <a:off x="5247412" y="5918212"/>
            <a:ext cx="752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Outliers</a:t>
            </a:r>
            <a:endParaRPr lang="en-US" sz="12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6EEE66B-049A-4DA7-9C19-77391A7E27F8}"/>
              </a:ext>
            </a:extLst>
          </p:cNvPr>
          <p:cNvSpPr/>
          <p:nvPr/>
        </p:nvSpPr>
        <p:spPr>
          <a:xfrm>
            <a:off x="4724953" y="6012341"/>
            <a:ext cx="281966" cy="17055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E6C36F-DE9D-4FE2-B458-9845E390809E}"/>
              </a:ext>
            </a:extLst>
          </p:cNvPr>
          <p:cNvCxnSpPr>
            <a:cxnSpLocks/>
            <a:stCxn id="29" idx="1"/>
            <a:endCxn id="31" idx="6"/>
          </p:cNvCxnSpPr>
          <p:nvPr/>
        </p:nvCxnSpPr>
        <p:spPr>
          <a:xfrm flipH="1">
            <a:off x="5006919" y="6056712"/>
            <a:ext cx="240493" cy="40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B4170E-AF7C-4791-AADA-65E229E9E0D6}"/>
              </a:ext>
            </a:extLst>
          </p:cNvPr>
          <p:cNvSpPr txBox="1"/>
          <p:nvPr/>
        </p:nvSpPr>
        <p:spPr>
          <a:xfrm>
            <a:off x="6197858" y="5321282"/>
            <a:ext cx="2791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Spacial</a:t>
            </a:r>
            <a:r>
              <a:rPr lang="en-US" b="1" dirty="0"/>
              <a:t> sign</a:t>
            </a:r>
            <a:r>
              <a:rPr lang="en-US" dirty="0"/>
              <a:t> can project the predictor into a sphere with all samples the same distance from the center</a:t>
            </a:r>
          </a:p>
        </p:txBody>
      </p:sp>
    </p:spTree>
    <p:extLst>
      <p:ext uri="{BB962C8B-B14F-4D97-AF65-F5344CB8AC3E}">
        <p14:creationId xmlns:p14="http://schemas.microsoft.com/office/powerpoint/2010/main" val="1294873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7E4E-8049-423A-9F5F-F750FD0C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Transformations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B7FB36-4C53-4A89-A8B9-854FF709E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Centering and Scaling</a:t>
            </a:r>
          </a:p>
          <a:p>
            <a:r>
              <a:rPr lang="en-US" dirty="0"/>
              <a:t>Resolving Skewness</a:t>
            </a:r>
          </a:p>
          <a:p>
            <a:r>
              <a:rPr lang="en-US" dirty="0"/>
              <a:t>Resolving Outliers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A31BC20-BFE9-4BCF-AA9E-85B8D61B347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Data Pre-Processing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526C44-6628-4273-B143-8A6C0F728C99}"/>
              </a:ext>
            </a:extLst>
          </p:cNvPr>
          <p:cNvCxnSpPr>
            <a:cxnSpLocks/>
          </p:cNvCxnSpPr>
          <p:nvPr/>
        </p:nvCxnSpPr>
        <p:spPr>
          <a:xfrm flipV="1">
            <a:off x="2599362" y="2239767"/>
            <a:ext cx="115066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99A8FC0-20C2-493D-8979-5A504EBC1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024" y="2879449"/>
            <a:ext cx="2428875" cy="1809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65576B-EF56-4E40-A3CC-21E6F24EE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904" y="2888974"/>
            <a:ext cx="2190750" cy="18002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2D6727-C9D6-4A07-A072-E04C61834BD7}"/>
              </a:ext>
            </a:extLst>
          </p:cNvPr>
          <p:cNvSpPr/>
          <p:nvPr/>
        </p:nvSpPr>
        <p:spPr>
          <a:xfrm>
            <a:off x="3954275" y="4132044"/>
            <a:ext cx="4620253" cy="17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Before and after Box-Cox transformation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7FF8667-2349-4030-94B5-BE5155742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832" y="1882032"/>
            <a:ext cx="4597426" cy="71547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8247CA4-6ED9-4948-81DA-463A9BDDBF9E}"/>
              </a:ext>
            </a:extLst>
          </p:cNvPr>
          <p:cNvSpPr/>
          <p:nvPr/>
        </p:nvSpPr>
        <p:spPr>
          <a:xfrm>
            <a:off x="3579019" y="1397285"/>
            <a:ext cx="5411053" cy="1412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58DDD6-EC1C-4270-BDEC-DB7F0522E53E}"/>
              </a:ext>
            </a:extLst>
          </p:cNvPr>
          <p:cNvSpPr/>
          <p:nvPr/>
        </p:nvSpPr>
        <p:spPr>
          <a:xfrm>
            <a:off x="3579018" y="2824516"/>
            <a:ext cx="5411053" cy="1904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7971AF-7E83-4BDF-938A-80F8A75D5270}"/>
              </a:ext>
            </a:extLst>
          </p:cNvPr>
          <p:cNvSpPr/>
          <p:nvPr/>
        </p:nvSpPr>
        <p:spPr>
          <a:xfrm>
            <a:off x="3577828" y="4733064"/>
            <a:ext cx="5411053" cy="1904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EDC61FC-5583-4628-A197-4208446A7F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5445" y="4837085"/>
            <a:ext cx="3688917" cy="165578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0BD7361A-B539-4638-AE2B-A9A53AA3824C}"/>
              </a:ext>
            </a:extLst>
          </p:cNvPr>
          <p:cNvSpPr/>
          <p:nvPr/>
        </p:nvSpPr>
        <p:spPr>
          <a:xfrm>
            <a:off x="3973227" y="6427531"/>
            <a:ext cx="4620253" cy="17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Before and after </a:t>
            </a:r>
            <a:r>
              <a:rPr lang="en-US" sz="1600" dirty="0" err="1"/>
              <a:t>spacial</a:t>
            </a:r>
            <a:r>
              <a:rPr lang="en-US" sz="1600" dirty="0"/>
              <a:t> sign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557733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7E4E-8049-423A-9F5F-F750FD0C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B7FB36-4C53-4A89-A8B9-854FF709E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  <a:p>
            <a:r>
              <a:rPr lang="en-US" dirty="0"/>
              <a:t>Principal Component Analysis (PCA)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A31BC20-BFE9-4BCF-AA9E-85B8D61B347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Data Pre-Processing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FF058-FFC1-4B75-8E9E-23465F435E52}"/>
              </a:ext>
            </a:extLst>
          </p:cNvPr>
          <p:cNvSpPr txBox="1"/>
          <p:nvPr/>
        </p:nvSpPr>
        <p:spPr>
          <a:xfrm>
            <a:off x="3579019" y="1500027"/>
            <a:ext cx="46952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Dimensionality Reduction methods reduce data by generating a smaller set of predictors (Feature Extraction) that capture the majority of information from original variables</a:t>
            </a:r>
          </a:p>
          <a:p>
            <a:endParaRPr lang="en-US" dirty="0"/>
          </a:p>
          <a:p>
            <a:r>
              <a:rPr lang="en-US" dirty="0"/>
              <a:t>Principal Component Analysis (PCA) extracts linear combinations of the predictors that maximize variability*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4FC80E-9C82-4D80-BC05-8CA6473E8412}"/>
              </a:ext>
            </a:extLst>
          </p:cNvPr>
          <p:cNvSpPr txBox="1"/>
          <p:nvPr/>
        </p:nvSpPr>
        <p:spPr>
          <a:xfrm>
            <a:off x="155119" y="6235699"/>
            <a:ext cx="3074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*Predictors are likely better transformed, centered, and/or scaled before PCA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226556-B95D-4259-B62A-BB0E31DC2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019" y="3808351"/>
            <a:ext cx="4809464" cy="22986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1BFC67-B20B-484F-B30C-FC260C65B3CF}"/>
              </a:ext>
            </a:extLst>
          </p:cNvPr>
          <p:cNvSpPr txBox="1"/>
          <p:nvPr/>
        </p:nvSpPr>
        <p:spPr>
          <a:xfrm>
            <a:off x="6841243" y="6066422"/>
            <a:ext cx="1674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O=Ozone, S=Solar, W=Wind, T=Temp, M=Month, D=Day</a:t>
            </a:r>
          </a:p>
        </p:txBody>
      </p:sp>
    </p:spTree>
    <p:extLst>
      <p:ext uri="{BB962C8B-B14F-4D97-AF65-F5344CB8AC3E}">
        <p14:creationId xmlns:p14="http://schemas.microsoft.com/office/powerpoint/2010/main" val="4202513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7E4E-8049-423A-9F5F-F750FD0C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Missing Values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B7FB36-4C53-4A89-A8B9-854FF709E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Informative </a:t>
            </a:r>
            <a:r>
              <a:rPr lang="en-US" dirty="0" err="1"/>
              <a:t>Missingness</a:t>
            </a:r>
            <a:endParaRPr lang="en-US" dirty="0"/>
          </a:p>
          <a:p>
            <a:r>
              <a:rPr lang="en-US" dirty="0"/>
              <a:t>Structurally Missing</a:t>
            </a:r>
          </a:p>
          <a:p>
            <a:r>
              <a:rPr lang="en-US" dirty="0"/>
              <a:t>Censored Data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A31BC20-BFE9-4BCF-AA9E-85B8D61B347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Data Pre-Processing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C7DE15-E00D-4B87-89AB-46CFBD161AF3}"/>
              </a:ext>
            </a:extLst>
          </p:cNvPr>
          <p:cNvSpPr txBox="1"/>
          <p:nvPr/>
        </p:nvSpPr>
        <p:spPr>
          <a:xfrm>
            <a:off x="3579019" y="1500027"/>
            <a:ext cx="5409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Informative </a:t>
            </a:r>
            <a:r>
              <a:rPr lang="en-US" b="1" dirty="0" err="1"/>
              <a:t>Missingness</a:t>
            </a:r>
            <a:r>
              <a:rPr lang="en-US" dirty="0"/>
              <a:t> is when the pattern of missing data is related to the outcome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7CAC8-B940-4D84-883F-5B9CCCA67CBB}"/>
              </a:ext>
            </a:extLst>
          </p:cNvPr>
          <p:cNvSpPr txBox="1"/>
          <p:nvPr/>
        </p:nvSpPr>
        <p:spPr>
          <a:xfrm>
            <a:off x="3579019" y="2869135"/>
            <a:ext cx="5399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Structurally Missing</a:t>
            </a:r>
            <a:r>
              <a:rPr lang="en-US" dirty="0"/>
              <a:t> data is when data is missing according to the structure of the data</a:t>
            </a:r>
          </a:p>
          <a:p>
            <a:r>
              <a:rPr lang="en-US" dirty="0"/>
              <a:t>(i.e. number of children a man has given birth to)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3C5A6B-21F8-4966-B986-AD5BD7F4F3CE}"/>
              </a:ext>
            </a:extLst>
          </p:cNvPr>
          <p:cNvSpPr txBox="1"/>
          <p:nvPr/>
        </p:nvSpPr>
        <p:spPr>
          <a:xfrm>
            <a:off x="3588896" y="4689199"/>
            <a:ext cx="5399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Censured Data</a:t>
            </a:r>
            <a:r>
              <a:rPr lang="en-US" dirty="0"/>
              <a:t> is when the information has been censured in a formal manner or using a censoring mechanism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584D79-1AC8-4B95-A8D5-2A209ECBA258}"/>
              </a:ext>
            </a:extLst>
          </p:cNvPr>
          <p:cNvSpPr/>
          <p:nvPr/>
        </p:nvSpPr>
        <p:spPr>
          <a:xfrm>
            <a:off x="3579019" y="1397285"/>
            <a:ext cx="5411053" cy="1412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B6D8B7-6E41-4460-A77F-87CE19F5A1C2}"/>
              </a:ext>
            </a:extLst>
          </p:cNvPr>
          <p:cNvSpPr/>
          <p:nvPr/>
        </p:nvSpPr>
        <p:spPr>
          <a:xfrm>
            <a:off x="3579018" y="2824516"/>
            <a:ext cx="5411053" cy="1904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C234A4-3730-432F-8F8A-6D8CB4887FD8}"/>
              </a:ext>
            </a:extLst>
          </p:cNvPr>
          <p:cNvSpPr/>
          <p:nvPr/>
        </p:nvSpPr>
        <p:spPr>
          <a:xfrm>
            <a:off x="3577828" y="4733064"/>
            <a:ext cx="5411053" cy="1904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F98DB3-DA38-4F8B-9F1E-7637BA32CBB2}"/>
              </a:ext>
            </a:extLst>
          </p:cNvPr>
          <p:cNvSpPr txBox="1"/>
          <p:nvPr/>
        </p:nvSpPr>
        <p:spPr>
          <a:xfrm>
            <a:off x="319506" y="3533595"/>
            <a:ext cx="30745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Multivariate Imputation by Chained Equations (MICE) assumes values are missing at random and imputes values based on linear regression</a:t>
            </a:r>
          </a:p>
          <a:p>
            <a:endParaRPr lang="en-US" sz="1400" dirty="0"/>
          </a:p>
          <a:p>
            <a:r>
              <a:rPr lang="en-US" sz="1400" dirty="0"/>
              <a:t>Predictive Mean Matching (PMM) uses a nearest-neighbor method to estimate values based on observed covariates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3424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7E4E-8049-423A-9F5F-F750FD0C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/>
          <a:p>
            <a:r>
              <a:rPr lang="en-US" dirty="0"/>
              <a:t>Predictors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B7FB36-4C53-4A89-A8B9-854FF709E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Removing</a:t>
            </a:r>
          </a:p>
          <a:p>
            <a:r>
              <a:rPr lang="en-US" dirty="0"/>
              <a:t>Adding</a:t>
            </a:r>
          </a:p>
          <a:p>
            <a:r>
              <a:rPr lang="en-US" dirty="0"/>
              <a:t>Binning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A31BC20-BFE9-4BCF-AA9E-85B8D61B347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Data Pre-Processing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E049C3-F768-49EB-9FB6-1D89AFFB1520}"/>
              </a:ext>
            </a:extLst>
          </p:cNvPr>
          <p:cNvSpPr txBox="1"/>
          <p:nvPr/>
        </p:nvSpPr>
        <p:spPr>
          <a:xfrm>
            <a:off x="3579019" y="1500027"/>
            <a:ext cx="5409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Removing Predictors</a:t>
            </a:r>
            <a:r>
              <a:rPr lang="en-US" dirty="0"/>
              <a:t> can decrease computational time and complexity</a:t>
            </a:r>
          </a:p>
          <a:p>
            <a:r>
              <a:rPr lang="en-US" i="1" dirty="0"/>
              <a:t>Degenerate Distributions</a:t>
            </a:r>
            <a:r>
              <a:rPr lang="en-US" dirty="0"/>
              <a:t>: (near) zero variance predictor</a:t>
            </a:r>
          </a:p>
          <a:p>
            <a:r>
              <a:rPr lang="en-US" i="1" dirty="0"/>
              <a:t>Collinearity</a:t>
            </a:r>
            <a:r>
              <a:rPr lang="en-US" dirty="0"/>
              <a:t>: highly correlated predictors, redundancy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B9E1FE-BDDB-47E6-849A-273F1C9F1B08}"/>
              </a:ext>
            </a:extLst>
          </p:cNvPr>
          <p:cNvSpPr txBox="1"/>
          <p:nvPr/>
        </p:nvSpPr>
        <p:spPr>
          <a:xfrm>
            <a:off x="3579019" y="2869135"/>
            <a:ext cx="53999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Adding Predictors</a:t>
            </a:r>
            <a:r>
              <a:rPr lang="en-US" dirty="0"/>
              <a:t> can decompose a predictor into more specific variables, or add insights to data</a:t>
            </a:r>
          </a:p>
          <a:p>
            <a:endParaRPr lang="en-US" dirty="0"/>
          </a:p>
          <a:p>
            <a:r>
              <a:rPr lang="en-US" i="1" dirty="0"/>
              <a:t>Categorical-to-binary</a:t>
            </a:r>
            <a:r>
              <a:rPr lang="en-US" dirty="0"/>
              <a:t>: using dummy variables for cat.</a:t>
            </a:r>
          </a:p>
          <a:p>
            <a:r>
              <a:rPr lang="en-US" i="1" dirty="0"/>
              <a:t>Word-2-vec, Image-2-vec, etc.</a:t>
            </a:r>
            <a:r>
              <a:rPr lang="en-US" dirty="0"/>
              <a:t>: converts items to vector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A78969-5078-4630-B70A-2AA1A4DC10C4}"/>
              </a:ext>
            </a:extLst>
          </p:cNvPr>
          <p:cNvSpPr txBox="1"/>
          <p:nvPr/>
        </p:nvSpPr>
        <p:spPr>
          <a:xfrm>
            <a:off x="3588896" y="4689199"/>
            <a:ext cx="5399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Binning</a:t>
            </a:r>
            <a:r>
              <a:rPr lang="en-US" dirty="0"/>
              <a:t> is segregating (or categorizing) data into groups</a:t>
            </a:r>
          </a:p>
          <a:p>
            <a:r>
              <a:rPr lang="en-US" i="1" dirty="0"/>
              <a:t>Manually binning should be avoided (especially in pre-processing)</a:t>
            </a:r>
          </a:p>
          <a:p>
            <a:r>
              <a:rPr lang="en-US" i="1" dirty="0"/>
              <a:t>Several models estimate bins automatically </a:t>
            </a:r>
            <a:r>
              <a:rPr lang="en-US" dirty="0"/>
              <a:t>in the process of model building </a:t>
            </a:r>
            <a:r>
              <a:rPr lang="en-US" i="1" dirty="0"/>
              <a:t>using statistically sound methods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D5A98C-3DD9-4C0E-941E-627344E225EC}"/>
              </a:ext>
            </a:extLst>
          </p:cNvPr>
          <p:cNvSpPr/>
          <p:nvPr/>
        </p:nvSpPr>
        <p:spPr>
          <a:xfrm>
            <a:off x="3579019" y="1397285"/>
            <a:ext cx="5411053" cy="1412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674A22-C80B-4CDD-9EDB-F72CC97694ED}"/>
              </a:ext>
            </a:extLst>
          </p:cNvPr>
          <p:cNvSpPr/>
          <p:nvPr/>
        </p:nvSpPr>
        <p:spPr>
          <a:xfrm>
            <a:off x="3579018" y="2824516"/>
            <a:ext cx="5411053" cy="1904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7E97BA-1A4A-4EBA-A9AB-3F5BCFB5DDB8}"/>
              </a:ext>
            </a:extLst>
          </p:cNvPr>
          <p:cNvSpPr/>
          <p:nvPr/>
        </p:nvSpPr>
        <p:spPr>
          <a:xfrm>
            <a:off x="3577828" y="4733064"/>
            <a:ext cx="5411053" cy="1904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18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F88E-47A0-4658-89FF-8B235A7394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Exponential Smoothing</a:t>
            </a:r>
          </a:p>
        </p:txBody>
      </p:sp>
    </p:spTree>
    <p:extLst>
      <p:ext uri="{BB962C8B-B14F-4D97-AF65-F5344CB8AC3E}">
        <p14:creationId xmlns:p14="http://schemas.microsoft.com/office/powerpoint/2010/main" val="4133114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7E4E-8049-423A-9F5F-F750FD0C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B7FB36-4C53-4A89-A8B9-854FF709E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“Forecasts produced using exponential smoothing methods are weighted averages of past observations, with the </a:t>
            </a:r>
            <a:r>
              <a:rPr lang="en-US" b="1" dirty="0"/>
              <a:t>weights decaying exponentially</a:t>
            </a:r>
            <a:r>
              <a:rPr lang="en-US" dirty="0"/>
              <a:t> as the observations get older.”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A31BC20-BFE9-4BCF-AA9E-85B8D61B347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Exponential Smoothing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7314E8-A540-4873-9383-6B3DD376D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047" y="2369820"/>
            <a:ext cx="25336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69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04AAE46-A168-42DA-9C89-570F2C6F5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173" y="3821987"/>
            <a:ext cx="4324906" cy="26708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37E4E-8049-423A-9F5F-F750FD0C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Simple Exp. Smoothing (SES)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B7FB36-4C53-4A89-A8B9-854FF709E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2057400"/>
            <a:ext cx="8277854" cy="543353"/>
          </a:xfrm>
        </p:spPr>
        <p:txBody>
          <a:bodyPr>
            <a:normAutofit/>
          </a:bodyPr>
          <a:lstStyle/>
          <a:p>
            <a:r>
              <a:rPr lang="en-US" dirty="0"/>
              <a:t>Suitable for forecasting data with no trend or seasonal pattern, weighted average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A31BC20-BFE9-4BCF-AA9E-85B8D61B347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Exponential Smoothing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40032-B6E0-4552-808E-A1253FE2B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380874"/>
            <a:ext cx="5581650" cy="409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CBE0D1-46D4-429A-A772-BCADD7CF4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60" y="3852482"/>
            <a:ext cx="3905250" cy="581025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2B10FE3-8E92-47AE-9E47-402C28E6627C}"/>
              </a:ext>
            </a:extLst>
          </p:cNvPr>
          <p:cNvSpPr txBox="1">
            <a:spLocks/>
          </p:cNvSpPr>
          <p:nvPr/>
        </p:nvSpPr>
        <p:spPr>
          <a:xfrm>
            <a:off x="629840" y="3309129"/>
            <a:ext cx="8277854" cy="543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Component form: not useful in itself but easiest to use when adding other components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2081D8-F5C3-4AEA-ACD3-EF69F8D79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103" y="4533946"/>
            <a:ext cx="161925" cy="228600"/>
          </a:xfrm>
          <a:prstGeom prst="rect">
            <a:avLst/>
          </a:prstGeom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8027F17-30CD-47BF-BD38-D9DA8BAD6BA9}"/>
              </a:ext>
            </a:extLst>
          </p:cNvPr>
          <p:cNvSpPr txBox="1">
            <a:spLocks/>
          </p:cNvSpPr>
          <p:nvPr/>
        </p:nvSpPr>
        <p:spPr>
          <a:xfrm>
            <a:off x="725206" y="4581278"/>
            <a:ext cx="3594804" cy="22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= level = smoothed value of the series at time 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A17597-5252-41A2-B035-0239E2704B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053" y="4780526"/>
            <a:ext cx="180975" cy="180975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52B087F-A5A7-487A-AF4F-067493E06D0B}"/>
              </a:ext>
            </a:extLst>
          </p:cNvPr>
          <p:cNvSpPr txBox="1">
            <a:spLocks/>
          </p:cNvSpPr>
          <p:nvPr/>
        </p:nvSpPr>
        <p:spPr>
          <a:xfrm>
            <a:off x="725206" y="4762546"/>
            <a:ext cx="3594804" cy="22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= smoothing parameter for the level</a:t>
            </a:r>
          </a:p>
        </p:txBody>
      </p:sp>
    </p:spTree>
    <p:extLst>
      <p:ext uri="{BB962C8B-B14F-4D97-AF65-F5344CB8AC3E}">
        <p14:creationId xmlns:p14="http://schemas.microsoft.com/office/powerpoint/2010/main" val="437338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766DA476-7961-429A-AB54-7DEDB7617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746" y="6369673"/>
            <a:ext cx="123637" cy="1691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CD79E6D-578F-4194-8CFC-0158B4E42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80" y="6372562"/>
            <a:ext cx="123637" cy="1691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37E4E-8049-423A-9F5F-F750FD0C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Holt’s Linear Trend Method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B7FB36-4C53-4A89-A8B9-854FF709E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2057400"/>
            <a:ext cx="8277854" cy="543353"/>
          </a:xfrm>
        </p:spPr>
        <p:txBody>
          <a:bodyPr>
            <a:normAutofit/>
          </a:bodyPr>
          <a:lstStyle/>
          <a:p>
            <a:r>
              <a:rPr lang="en-US" dirty="0"/>
              <a:t>Extended SES, adds a constant trend indefinitely into the future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A31BC20-BFE9-4BCF-AA9E-85B8D61B347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Exponential Smoothing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2B10FE3-8E92-47AE-9E47-402C28E6627C}"/>
              </a:ext>
            </a:extLst>
          </p:cNvPr>
          <p:cNvSpPr txBox="1">
            <a:spLocks/>
          </p:cNvSpPr>
          <p:nvPr/>
        </p:nvSpPr>
        <p:spPr>
          <a:xfrm>
            <a:off x="629840" y="3754393"/>
            <a:ext cx="8277854" cy="54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Damped Trend methods: ‘dampens’ a trend to a flat line some time in the future</a:t>
            </a:r>
          </a:p>
          <a:p>
            <a:r>
              <a:rPr lang="en-US" dirty="0"/>
              <a:t>Proven to be successful, and popular method for forecasting automatically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131FA0-A189-4C51-B6FC-2A873807F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17" y="2424111"/>
            <a:ext cx="4543425" cy="876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959ED0-1A33-4730-8C19-4C2F4ADDD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645" y="3268856"/>
            <a:ext cx="161925" cy="200025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77D3FC4-5616-49C8-BEC1-49368F3AEEA8}"/>
              </a:ext>
            </a:extLst>
          </p:cNvPr>
          <p:cNvSpPr txBox="1">
            <a:spLocks/>
          </p:cNvSpPr>
          <p:nvPr/>
        </p:nvSpPr>
        <p:spPr>
          <a:xfrm>
            <a:off x="1460749" y="3254568"/>
            <a:ext cx="3594804" cy="22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= estimate of the trend slope of the series at time 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0C78525-03AE-4268-8CF7-13F1B8FDC4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9645" y="3494991"/>
            <a:ext cx="209550" cy="238125"/>
          </a:xfrm>
          <a:prstGeom prst="rect">
            <a:avLst/>
          </a:prstGeom>
        </p:spPr>
      </p:pic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501FC156-0B44-444C-A967-F279EF01C187}"/>
              </a:ext>
            </a:extLst>
          </p:cNvPr>
          <p:cNvSpPr txBox="1">
            <a:spLocks/>
          </p:cNvSpPr>
          <p:nvPr/>
        </p:nvSpPr>
        <p:spPr>
          <a:xfrm>
            <a:off x="1460749" y="3468881"/>
            <a:ext cx="3594804" cy="22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= smoothing parameter for the trend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6C84B54-89B6-4424-B5E9-646E77A7A3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717" y="4591530"/>
            <a:ext cx="2895600" cy="819150"/>
          </a:xfrm>
          <a:prstGeom prst="rect">
            <a:avLst/>
          </a:prstGeom>
        </p:spPr>
      </p:pic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55E5CEF-9EFB-45E3-9605-5525D0317F15}"/>
              </a:ext>
            </a:extLst>
          </p:cNvPr>
          <p:cNvSpPr txBox="1">
            <a:spLocks/>
          </p:cNvSpPr>
          <p:nvPr/>
        </p:nvSpPr>
        <p:spPr>
          <a:xfrm>
            <a:off x="1188538" y="5455427"/>
            <a:ext cx="3594804" cy="22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= dampening parameter*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009703B-AABF-41E7-9C0D-F2ED31205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050" y="5433808"/>
            <a:ext cx="180975" cy="24765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1BCF68C-84C3-46FA-88FA-19E57BE2421B}"/>
              </a:ext>
            </a:extLst>
          </p:cNvPr>
          <p:cNvSpPr/>
          <p:nvPr/>
        </p:nvSpPr>
        <p:spPr>
          <a:xfrm>
            <a:off x="14286" y="634174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*In practice       is rarely less than 0.8 as the damping has a very strong effect for smaller values. Values of     close to 1 will mean that a damped model is not able to be distinguished from a non-damped model. For these reasons, we usually restrict      to a minimum of 0.8 and a maximum of 0.98.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7D3CFAF-D00C-4BCE-9036-C6199E1B5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72" y="6621054"/>
            <a:ext cx="123637" cy="16918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026D549-35B2-4BD0-8AC9-E988F8B8B2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1321" y="4304217"/>
            <a:ext cx="4046878" cy="249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3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7166-8B74-4ECB-9900-2A6C7F43D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Times Series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335050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7E4E-8049-423A-9F5F-F750FD0C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Holt-Winter’s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B7FB36-4C53-4A89-A8B9-854FF709E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0080" y="2030974"/>
            <a:ext cx="8277854" cy="1412308"/>
          </a:xfrm>
        </p:spPr>
        <p:txBody>
          <a:bodyPr>
            <a:normAutofit/>
          </a:bodyPr>
          <a:lstStyle/>
          <a:p>
            <a:r>
              <a:rPr lang="en-US" dirty="0"/>
              <a:t>Extended to included seasonality				Multiplicative Method</a:t>
            </a:r>
          </a:p>
          <a:p>
            <a:r>
              <a:rPr lang="en-US" dirty="0"/>
              <a:t>Additive Method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A31BC20-BFE9-4BCF-AA9E-85B8D61B347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Exponential Smoothing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2B10FE3-8E92-47AE-9E47-402C28E6627C}"/>
              </a:ext>
            </a:extLst>
          </p:cNvPr>
          <p:cNvSpPr txBox="1">
            <a:spLocks/>
          </p:cNvSpPr>
          <p:nvPr/>
        </p:nvSpPr>
        <p:spPr>
          <a:xfrm>
            <a:off x="610080" y="4328317"/>
            <a:ext cx="3684518" cy="2013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Additive: Preferred when seasonal variations are roughly consistent</a:t>
            </a:r>
          </a:p>
          <a:p>
            <a:r>
              <a:rPr lang="en-US" dirty="0"/>
              <a:t>Multiplicative: Preferred when seasonal variations are changing proportional to the level of the series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55E5CEF-9EFB-45E3-9605-5525D0317F15}"/>
              </a:ext>
            </a:extLst>
          </p:cNvPr>
          <p:cNvSpPr txBox="1">
            <a:spLocks/>
          </p:cNvSpPr>
          <p:nvPr/>
        </p:nvSpPr>
        <p:spPr>
          <a:xfrm>
            <a:off x="1182103" y="3818767"/>
            <a:ext cx="3594804" cy="22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= smoothing parameter for seasonality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92905-C009-4493-BD06-01324E0B0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69047"/>
            <a:ext cx="3448050" cy="1085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5AF977-505D-4335-B51B-0FCDCB55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524" y="2325858"/>
            <a:ext cx="3114675" cy="1533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6E91BB-3C89-4B57-A665-6F7B6DF30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52" y="3979212"/>
            <a:ext cx="4414635" cy="2726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5CA473-284B-4BFE-9500-6FD74793E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378" y="3837817"/>
            <a:ext cx="17145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67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7E4E-8049-423A-9F5F-F750FD0C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Taxonomy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B7FB36-4C53-4A89-A8B9-854FF709E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0080" y="2030974"/>
            <a:ext cx="8277854" cy="1412308"/>
          </a:xfrm>
        </p:spPr>
        <p:txBody>
          <a:bodyPr>
            <a:normAutofit/>
          </a:bodyPr>
          <a:lstStyle/>
          <a:p>
            <a:r>
              <a:rPr lang="en-US" dirty="0"/>
              <a:t>Two-way classification of exponential smoothing methods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A31BC20-BFE9-4BCF-AA9E-85B8D61B347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Exponential Smoothing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27C3D6-C93D-4AA7-B85F-D7A147A2C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94" y="2397685"/>
            <a:ext cx="7381875" cy="1752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0CF792-09AA-4063-8A14-390FB5167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600" y="4245536"/>
            <a:ext cx="42862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27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7E4E-8049-423A-9F5F-F750FD0C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State Space Models (ETS)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B7FB36-4C53-4A89-A8B9-854FF709E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0080" y="2030974"/>
            <a:ext cx="8277854" cy="1412308"/>
          </a:xfrm>
        </p:spPr>
        <p:txBody>
          <a:bodyPr>
            <a:normAutofit/>
          </a:bodyPr>
          <a:lstStyle/>
          <a:p>
            <a:r>
              <a:rPr lang="en-US" dirty="0"/>
              <a:t>Alternative to estimating parameters (by estimating SSE) is to maximize the ‘likelihood’ (probability of data arising from the model). Large likelihood is associated with a good model.</a:t>
            </a:r>
          </a:p>
          <a:p>
            <a:r>
              <a:rPr lang="en-US" dirty="0"/>
              <a:t>Can give different results for multiplicative error models from SSE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A31BC20-BFE9-4BCF-AA9E-85B8D61B347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Exponential Smoothing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FA499E-1E8E-4324-B1EA-C919C2A00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148" y="2956281"/>
            <a:ext cx="4611704" cy="390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15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7E4E-8049-423A-9F5F-F750FD0C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Model Selection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B7FB36-4C53-4A89-A8B9-854FF709E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0080" y="2030973"/>
            <a:ext cx="8277854" cy="4575309"/>
          </a:xfrm>
        </p:spPr>
        <p:txBody>
          <a:bodyPr>
            <a:normAutofit/>
          </a:bodyPr>
          <a:lstStyle/>
          <a:p>
            <a:r>
              <a:rPr lang="en-US" dirty="0"/>
              <a:t>AIC			     </a:t>
            </a:r>
            <a:r>
              <a:rPr lang="en-US" sz="1000" dirty="0"/>
              <a:t>= likelihood of the model	= total number of parameters/states estimated</a:t>
            </a:r>
          </a:p>
          <a:p>
            <a:r>
              <a:rPr lang="en-US" dirty="0" err="1"/>
              <a:t>AIC</a:t>
            </a:r>
            <a:r>
              <a:rPr lang="en-US" baseline="-25000" dirty="0" err="1"/>
              <a:t>c</a:t>
            </a:r>
            <a:endParaRPr lang="en-US" baseline="-25000" dirty="0"/>
          </a:p>
          <a:p>
            <a:endParaRPr lang="en-US" dirty="0"/>
          </a:p>
          <a:p>
            <a:r>
              <a:rPr lang="en-US" dirty="0"/>
              <a:t>Bayesian Information Criterion (BIC)</a:t>
            </a:r>
          </a:p>
          <a:p>
            <a:endParaRPr lang="en-US" dirty="0"/>
          </a:p>
          <a:p>
            <a:r>
              <a:rPr lang="en-US" dirty="0" err="1"/>
              <a:t>ets</a:t>
            </a:r>
            <a:r>
              <a:rPr lang="en-US" dirty="0"/>
              <a:t>()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A31BC20-BFE9-4BCF-AA9E-85B8D61B347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Exponential Smoothing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00173B-DF10-4373-93D3-EA6032817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313" y="2068671"/>
            <a:ext cx="1733550" cy="247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7908C6-310B-488C-B190-386515B96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313" y="2317067"/>
            <a:ext cx="2019300" cy="542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E9171E-253C-4B00-B21F-3F98DBA7D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751" y="3076575"/>
            <a:ext cx="2171700" cy="352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7585ED-AD53-4706-8B21-4B59D87DC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3769" y="2075178"/>
            <a:ext cx="190500" cy="238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AB02E6-9894-4C42-AB26-8868DB79AD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4971" y="2089957"/>
            <a:ext cx="161925" cy="22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811A8D-C98C-45E0-AEC8-31CE267FB0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7533" y="3605090"/>
            <a:ext cx="4991100" cy="828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EC7A5F-7F39-418D-8B3E-EB608E248E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280" y="4602381"/>
            <a:ext cx="3611366" cy="22302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F0F9B4-AB9C-4496-903A-754C9E16AA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1198" y="4633755"/>
            <a:ext cx="3535843" cy="218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72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7E4E-8049-423A-9F5F-F750FD0C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529119"/>
            <a:ext cx="2949178" cy="1600200"/>
          </a:xfrm>
        </p:spPr>
        <p:txBody>
          <a:bodyPr anchor="b"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B7FB36-4C53-4A89-A8B9-854FF709E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8611" y="2057400"/>
            <a:ext cx="2949178" cy="3811588"/>
          </a:xfrm>
        </p:spPr>
        <p:txBody>
          <a:bodyPr/>
          <a:lstStyle/>
          <a:p>
            <a:r>
              <a:rPr lang="en-US" dirty="0"/>
              <a:t>Forecasting: Principals and Practice - https://www.otexts.org/fpp/6/1</a:t>
            </a:r>
          </a:p>
          <a:p>
            <a:r>
              <a:rPr lang="en-US" dirty="0"/>
              <a:t>Forecasting: Principals and Practice (2) - https://otexts.org/fpp2/seats.html</a:t>
            </a:r>
          </a:p>
          <a:p>
            <a:r>
              <a:rPr lang="en-US" dirty="0"/>
              <a:t>Decomposition Models- https://onlinecourses.science.psu.edu/stat510/?q=book/export/html/69</a:t>
            </a:r>
          </a:p>
          <a:p>
            <a:r>
              <a:rPr lang="en-US" dirty="0"/>
              <a:t>Decomposition of Time Series - https://en.wikipedia.org/wiki/Decomposition_of_time_series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A31BC20-BFE9-4BCF-AA9E-85B8D61B347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Resources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11790B-3AF8-4266-9A8E-9153E27ED7AA}"/>
              </a:ext>
            </a:extLst>
          </p:cNvPr>
          <p:cNvSpPr txBox="1">
            <a:spLocks/>
          </p:cNvSpPr>
          <p:nvPr/>
        </p:nvSpPr>
        <p:spPr>
          <a:xfrm>
            <a:off x="3187898" y="529119"/>
            <a:ext cx="2949178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Pre-Processing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2133EEC-BCB4-4469-A66D-3C307CB5923A}"/>
              </a:ext>
            </a:extLst>
          </p:cNvPr>
          <p:cNvSpPr txBox="1">
            <a:spLocks/>
          </p:cNvSpPr>
          <p:nvPr/>
        </p:nvSpPr>
        <p:spPr>
          <a:xfrm>
            <a:off x="3187897" y="2057400"/>
            <a:ext cx="2949178" cy="4644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Jose Zuniga’s Presentation - http://rpubs.com/josezuniga/358606</a:t>
            </a:r>
          </a:p>
          <a:p>
            <a:r>
              <a:rPr lang="en-US" dirty="0"/>
              <a:t>http://www.statisticshowto.com/box-cox-transformation/</a:t>
            </a:r>
          </a:p>
          <a:p>
            <a:r>
              <a:rPr lang="en-US" dirty="0"/>
              <a:t>https://www.promptcloud.com/blog/what-happens-between-data-extraction-visualization</a:t>
            </a:r>
          </a:p>
          <a:p>
            <a:r>
              <a:rPr lang="en-US" dirty="0"/>
              <a:t>https://stackoverflow.com/questions/28194655/r-is-spatialsign-function-useful-for-identifying-outliers</a:t>
            </a:r>
          </a:p>
          <a:p>
            <a:r>
              <a:rPr lang="en-US" dirty="0"/>
              <a:t>https://www.theanalysisfactor.com/centering-and-standardizing-predictors/</a:t>
            </a:r>
          </a:p>
          <a:p>
            <a:r>
              <a:rPr lang="en-US" dirty="0"/>
              <a:t>https://en.wikipedia.org/wiki/Missing_data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7E9E87-3F28-4551-ACE5-9613C2449C80}"/>
              </a:ext>
            </a:extLst>
          </p:cNvPr>
          <p:cNvSpPr txBox="1">
            <a:spLocks/>
          </p:cNvSpPr>
          <p:nvPr/>
        </p:nvSpPr>
        <p:spPr>
          <a:xfrm>
            <a:off x="6047185" y="529119"/>
            <a:ext cx="2949178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Exponential Smoothing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25B468A-8AE3-4910-891F-C52A90DDFD4E}"/>
              </a:ext>
            </a:extLst>
          </p:cNvPr>
          <p:cNvSpPr txBox="1">
            <a:spLocks/>
          </p:cNvSpPr>
          <p:nvPr/>
        </p:nvSpPr>
        <p:spPr>
          <a:xfrm>
            <a:off x="6137074" y="2057399"/>
            <a:ext cx="2949178" cy="4548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https://otexts.org/fpp2/ses.html</a:t>
            </a:r>
          </a:p>
          <a:p>
            <a:r>
              <a:rPr lang="en-US" dirty="0"/>
              <a:t>https://www.otexts.org/fpp/7/1</a:t>
            </a:r>
          </a:p>
          <a:p>
            <a:r>
              <a:rPr lang="en-US" dirty="0"/>
              <a:t>https://www.youtube.com/watch?v=KJnj9YUANpM</a:t>
            </a:r>
          </a:p>
          <a:p>
            <a:r>
              <a:rPr lang="en-US" dirty="0"/>
              <a:t>https://www.youtube.com/watch?v=qgzgDjVq6rk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13044B-4FD1-436C-B45E-77E851DCC1B3}"/>
              </a:ext>
            </a:extLst>
          </p:cNvPr>
          <p:cNvSpPr/>
          <p:nvPr/>
        </p:nvSpPr>
        <p:spPr>
          <a:xfrm>
            <a:off x="181857" y="1020326"/>
            <a:ext cx="2949175" cy="5681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B0E7A3-FA90-4588-BCAD-91937BE3DF9F}"/>
              </a:ext>
            </a:extLst>
          </p:cNvPr>
          <p:cNvSpPr/>
          <p:nvPr/>
        </p:nvSpPr>
        <p:spPr>
          <a:xfrm>
            <a:off x="3142956" y="1020326"/>
            <a:ext cx="2949175" cy="5681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DDFD86-EE68-411F-96C1-57647A034A57}"/>
              </a:ext>
            </a:extLst>
          </p:cNvPr>
          <p:cNvSpPr/>
          <p:nvPr/>
        </p:nvSpPr>
        <p:spPr>
          <a:xfrm>
            <a:off x="6092131" y="1020326"/>
            <a:ext cx="2949175" cy="5681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4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3429F847-92C1-43FC-993E-F6FB3349E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293" y="891828"/>
            <a:ext cx="5429250" cy="3171825"/>
          </a:xfrm>
          <a:prstGeom prst="rect">
            <a:avLst/>
          </a:prstGeom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330B4D2F-FDF0-4B95-A0BE-0B147A37C4B8}"/>
              </a:ext>
            </a:extLst>
          </p:cNvPr>
          <p:cNvSpPr txBox="1"/>
          <p:nvPr/>
        </p:nvSpPr>
        <p:spPr>
          <a:xfrm>
            <a:off x="2323515" y="4178714"/>
            <a:ext cx="2270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Seasonal</a:t>
            </a: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330B4D2F-FDF0-4B95-A0BE-0B147A37C4B8}"/>
              </a:ext>
            </a:extLst>
          </p:cNvPr>
          <p:cNvSpPr txBox="1"/>
          <p:nvPr/>
        </p:nvSpPr>
        <p:spPr>
          <a:xfrm>
            <a:off x="6186274" y="4533086"/>
            <a:ext cx="102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Cycle</a:t>
            </a: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330B4D2F-FDF0-4B95-A0BE-0B147A37C4B8}"/>
              </a:ext>
            </a:extLst>
          </p:cNvPr>
          <p:cNvSpPr txBox="1"/>
          <p:nvPr/>
        </p:nvSpPr>
        <p:spPr>
          <a:xfrm>
            <a:off x="4282067" y="4163863"/>
            <a:ext cx="1404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Trend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67C273-4759-469D-ACC1-EDB544044A04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3197979" y="3584613"/>
            <a:ext cx="260603" cy="594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8342BA-A66D-40D6-9EA9-876D8E24AC5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3458582" y="3654630"/>
            <a:ext cx="23810" cy="52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C18130-71A3-4841-97AB-5B69E7D6B1B7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3458582" y="3227046"/>
            <a:ext cx="279030" cy="95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B5B035-4B8A-4FEF-8261-9C828CF91734}"/>
              </a:ext>
            </a:extLst>
          </p:cNvPr>
          <p:cNvCxnSpPr>
            <a:cxnSpLocks/>
          </p:cNvCxnSpPr>
          <p:nvPr/>
        </p:nvCxnSpPr>
        <p:spPr>
          <a:xfrm flipV="1">
            <a:off x="4698624" y="2572217"/>
            <a:ext cx="0" cy="162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E516F7-E210-4A09-8CA3-64D144D96694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153891" y="2736725"/>
            <a:ext cx="2545372" cy="179636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E6915D-FE2B-45F3-8271-6001F6878406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6144723" y="2324914"/>
            <a:ext cx="554540" cy="220817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8A0C68-97BC-4A02-A5FB-E09A2A3CFE1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699263" y="3349376"/>
            <a:ext cx="512988" cy="118371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EA38644F-C7CC-427C-BBF2-BDE232184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69450" y="5264737"/>
            <a:ext cx="3405100" cy="1272453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/>
              <a:t>Time Series Components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Seasonal: S</a:t>
            </a:r>
            <a:r>
              <a:rPr lang="en-US" baseline="-25000" dirty="0"/>
              <a:t>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Trend: T</a:t>
            </a:r>
            <a:r>
              <a:rPr lang="en-US" baseline="-25000" dirty="0"/>
              <a:t>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Remainder: E</a:t>
            </a:r>
            <a:r>
              <a:rPr lang="en-US" baseline="-25000" dirty="0"/>
              <a:t>t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EF6A0D63-D1E7-48BC-BBF2-D79645FED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Time Series Decomposition</a:t>
            </a:r>
          </a:p>
        </p:txBody>
      </p:sp>
    </p:spTree>
    <p:extLst>
      <p:ext uri="{BB962C8B-B14F-4D97-AF65-F5344CB8AC3E}">
        <p14:creationId xmlns:p14="http://schemas.microsoft.com/office/powerpoint/2010/main" val="182709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1BC8-7D8F-499A-9E7F-DDC4B7D8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817685"/>
            <a:ext cx="2949178" cy="1600200"/>
          </a:xfrm>
        </p:spPr>
        <p:txBody>
          <a:bodyPr/>
          <a:lstStyle/>
          <a:p>
            <a:r>
              <a:rPr lang="en-US" dirty="0"/>
              <a:t>Time Series Components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8851A-6CA5-48C8-A8E7-555349D0D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584938"/>
            <a:ext cx="2949178" cy="168770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Seasonal: S</a:t>
            </a:r>
            <a:r>
              <a:rPr lang="en-US" baseline="-25000" dirty="0"/>
              <a:t>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Trend: T</a:t>
            </a:r>
            <a:r>
              <a:rPr lang="en-US" baseline="-25000" dirty="0"/>
              <a:t>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Remainder: E</a:t>
            </a:r>
            <a:r>
              <a:rPr lang="en-US" baseline="-25000" dirty="0"/>
              <a:t>t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F609DCE-9648-4CFE-BEB1-0B336237C5CF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Time Series Decomposition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51B2C87-4215-480D-88E3-28F0CC6C3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538" y="1430615"/>
            <a:ext cx="4489696" cy="28021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E73EBF-58EA-464D-ACFD-37C8D42DBF4E}"/>
              </a:ext>
            </a:extLst>
          </p:cNvPr>
          <p:cNvCxnSpPr>
            <a:cxnSpLocks/>
          </p:cNvCxnSpPr>
          <p:nvPr/>
        </p:nvCxnSpPr>
        <p:spPr>
          <a:xfrm>
            <a:off x="2270146" y="2705548"/>
            <a:ext cx="16863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1F3164-8889-49CC-8275-40F4661A74C4}"/>
              </a:ext>
            </a:extLst>
          </p:cNvPr>
          <p:cNvCxnSpPr>
            <a:cxnSpLocks/>
          </p:cNvCxnSpPr>
          <p:nvPr/>
        </p:nvCxnSpPr>
        <p:spPr>
          <a:xfrm>
            <a:off x="2087950" y="3077755"/>
            <a:ext cx="18685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230DDE-BDCB-49CC-B2EB-687367EE85EF}"/>
              </a:ext>
            </a:extLst>
          </p:cNvPr>
          <p:cNvCxnSpPr>
            <a:cxnSpLocks/>
          </p:cNvCxnSpPr>
          <p:nvPr/>
        </p:nvCxnSpPr>
        <p:spPr>
          <a:xfrm>
            <a:off x="2270146" y="3429000"/>
            <a:ext cx="16863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D1BC601C-2DE7-4720-B026-64DCAC5D5D04}"/>
              </a:ext>
            </a:extLst>
          </p:cNvPr>
          <p:cNvSpPr txBox="1">
            <a:spLocks/>
          </p:cNvSpPr>
          <p:nvPr/>
        </p:nvSpPr>
        <p:spPr>
          <a:xfrm>
            <a:off x="634291" y="4664803"/>
            <a:ext cx="2949178" cy="2019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Additive Decomposition:</a:t>
            </a:r>
          </a:p>
          <a:p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= S</a:t>
            </a:r>
            <a:r>
              <a:rPr lang="en-US" baseline="-25000" dirty="0"/>
              <a:t>t</a:t>
            </a:r>
            <a:r>
              <a:rPr lang="en-US" dirty="0"/>
              <a:t> + T</a:t>
            </a:r>
            <a:r>
              <a:rPr lang="en-US" baseline="-25000" dirty="0"/>
              <a:t>t</a:t>
            </a:r>
            <a:r>
              <a:rPr lang="en-US" dirty="0"/>
              <a:t> + E</a:t>
            </a:r>
            <a:r>
              <a:rPr lang="en-US" baseline="-25000" dirty="0"/>
              <a:t>t</a:t>
            </a:r>
          </a:p>
          <a:p>
            <a:endParaRPr lang="en-US" dirty="0"/>
          </a:p>
          <a:p>
            <a:r>
              <a:rPr lang="en-US" sz="1200" dirty="0"/>
              <a:t>Useful when seasonal variation is relatively constant over time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48F7DD40-4801-4B4F-9C63-DD52328C5B6C}"/>
              </a:ext>
            </a:extLst>
          </p:cNvPr>
          <p:cNvSpPr txBox="1">
            <a:spLocks/>
          </p:cNvSpPr>
          <p:nvPr/>
        </p:nvSpPr>
        <p:spPr>
          <a:xfrm>
            <a:off x="4500080" y="4664803"/>
            <a:ext cx="2949178" cy="2019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Multiplicative Decomposition:</a:t>
            </a:r>
          </a:p>
          <a:p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= S</a:t>
            </a:r>
            <a:r>
              <a:rPr lang="en-US" baseline="-25000" dirty="0"/>
              <a:t>t</a:t>
            </a:r>
            <a:r>
              <a:rPr lang="en-US" dirty="0"/>
              <a:t> x T</a:t>
            </a:r>
            <a:r>
              <a:rPr lang="en-US" baseline="-25000" dirty="0"/>
              <a:t>t</a:t>
            </a:r>
            <a:r>
              <a:rPr lang="en-US" dirty="0"/>
              <a:t> x E</a:t>
            </a:r>
            <a:r>
              <a:rPr lang="en-US" baseline="-25000" dirty="0"/>
              <a:t>t</a:t>
            </a:r>
          </a:p>
          <a:p>
            <a:endParaRPr lang="en-US" baseline="-25000" dirty="0"/>
          </a:p>
          <a:p>
            <a:r>
              <a:rPr lang="en-US" sz="1200" dirty="0"/>
              <a:t>Useful when seasonal variation increases over time</a:t>
            </a:r>
          </a:p>
        </p:txBody>
      </p:sp>
    </p:spTree>
    <p:extLst>
      <p:ext uri="{BB962C8B-B14F-4D97-AF65-F5344CB8AC3E}">
        <p14:creationId xmlns:p14="http://schemas.microsoft.com/office/powerpoint/2010/main" val="365100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7E4E-8049-423A-9F5F-F750FD0C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Moving Average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B7FB36-4C53-4A89-A8B9-854FF709E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1600200"/>
          </a:xfrm>
        </p:spPr>
        <p:txBody>
          <a:bodyPr/>
          <a:lstStyle/>
          <a:p>
            <a:r>
              <a:rPr lang="en-US" dirty="0"/>
              <a:t>Used for smoothing</a:t>
            </a:r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m=2k+1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A31BC20-BFE9-4BCF-AA9E-85B8D61B347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Time Series Decomposition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955BFB8-1C9A-4E68-BCA2-7EB903DC08B7}"/>
              </a:ext>
            </a:extLst>
          </p:cNvPr>
          <p:cNvSpPr txBox="1">
            <a:spLocks/>
          </p:cNvSpPr>
          <p:nvPr/>
        </p:nvSpPr>
        <p:spPr>
          <a:xfrm>
            <a:off x="628650" y="3163094"/>
            <a:ext cx="2949178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Weighted Moving Average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3405656-31C4-4E0E-A739-18C55B8A7ACE}"/>
              </a:ext>
            </a:extLst>
          </p:cNvPr>
          <p:cNvSpPr txBox="1">
            <a:spLocks/>
          </p:cNvSpPr>
          <p:nvPr/>
        </p:nvSpPr>
        <p:spPr>
          <a:xfrm>
            <a:off x="628650" y="4763294"/>
            <a:ext cx="2949178" cy="2094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for smoothing, averaging using weights for the time period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k=(m-1)/2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201A0F-766B-49ED-8D1C-A765FD016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651" y="2344711"/>
            <a:ext cx="1781175" cy="771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406546-94B0-4A6F-B36F-14C190F0B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027" y="5432273"/>
            <a:ext cx="1776744" cy="8883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3808FE-6D93-45D5-BFBA-6F8B8B2A1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097" y="1302243"/>
            <a:ext cx="4940850" cy="33306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0B144E-5A95-45EA-88C2-72E017DD5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434" y="4714409"/>
            <a:ext cx="5210175" cy="1162050"/>
          </a:xfrm>
          <a:prstGeom prst="rect">
            <a:avLst/>
          </a:prstGeom>
        </p:spPr>
      </p:pic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E14D81FA-617D-4193-8E4A-6AE9FFDF8EB4}"/>
              </a:ext>
            </a:extLst>
          </p:cNvPr>
          <p:cNvSpPr txBox="1">
            <a:spLocks/>
          </p:cNvSpPr>
          <p:nvPr/>
        </p:nvSpPr>
        <p:spPr>
          <a:xfrm>
            <a:off x="6769444" y="6284357"/>
            <a:ext cx="1531327" cy="417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Example: m=3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8CA9FF-773E-4B09-ADC9-8F9C4B83CD94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5899638" y="5152292"/>
            <a:ext cx="1635470" cy="1132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013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1BC8-7D8F-499A-9E7F-DDC4B7D8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817685"/>
            <a:ext cx="2949178" cy="1600200"/>
          </a:xfrm>
        </p:spPr>
        <p:txBody>
          <a:bodyPr/>
          <a:lstStyle/>
          <a:p>
            <a:r>
              <a:rPr lang="en-US" dirty="0"/>
              <a:t>Decomposition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8851A-6CA5-48C8-A8E7-555349D0D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584938"/>
            <a:ext cx="2949178" cy="381158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Classical</a:t>
            </a:r>
            <a:endParaRPr lang="en-US" baseline="-250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ARIMA X11 </a:t>
            </a:r>
            <a:r>
              <a:rPr lang="en-US" dirty="0">
                <a:sym typeface="Wingdings" panose="05000000000000000000" pitchFamily="2" charset="2"/>
              </a:rPr>
              <a:t> X12  X13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SEATS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STL</a:t>
            </a:r>
            <a:endParaRPr lang="en-US" baseline="-25000" dirty="0"/>
          </a:p>
          <a:p>
            <a:endParaRPr lang="en-US" baseline="-25000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F609DCE-9648-4CFE-BEB1-0B336237C5CF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Time Series Decomposition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340A19-9443-41D4-8706-0525BB87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535" y="5616390"/>
            <a:ext cx="5536377" cy="11364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4FBA28-712D-463B-B199-80C81D83A947}"/>
              </a:ext>
            </a:extLst>
          </p:cNvPr>
          <p:cNvSpPr txBox="1"/>
          <p:nvPr/>
        </p:nvSpPr>
        <p:spPr>
          <a:xfrm>
            <a:off x="6810842" y="5609660"/>
            <a:ext cx="1779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Adjust trend window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1D15F5-3E14-49D0-9492-679A0CF5123A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185136" y="5763549"/>
            <a:ext cx="1625706" cy="319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3BB04B-F698-4C7E-9C5F-E6EFFFADB983}"/>
              </a:ext>
            </a:extLst>
          </p:cNvPr>
          <p:cNvSpPr txBox="1"/>
          <p:nvPr/>
        </p:nvSpPr>
        <p:spPr>
          <a:xfrm>
            <a:off x="6873219" y="5842156"/>
            <a:ext cx="2194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Adjust seasonality window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4343E1-4FCA-4881-B589-F28B1449B389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356838" y="5996045"/>
            <a:ext cx="516381" cy="80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43BD852-C42E-4AA0-9D8A-0CFD944F1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836" y="4101791"/>
            <a:ext cx="5221775" cy="13485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A35F21-6F31-4561-B8E3-FFBA5CA35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239" y="2593922"/>
            <a:ext cx="4912968" cy="134186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F57A84B-3ADD-4755-9CAC-C42CAE045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5103" y="1320148"/>
            <a:ext cx="5307240" cy="1107773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71B369-58BE-4A82-8C7A-CFEAAD9FD6EE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1872762" y="1874035"/>
            <a:ext cx="1532341" cy="842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B931E8-919C-459D-8F56-0D4D3D88544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290535" y="3103685"/>
            <a:ext cx="311704" cy="1611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4895AA9-D0A9-4107-9F88-2B2D52AE4BC0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698846" y="3429000"/>
            <a:ext cx="1748990" cy="13470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D3472D0-E69F-4957-9880-4ECE7C55FFC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44945" y="3793852"/>
            <a:ext cx="1845590" cy="23907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86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1BC8-7D8F-499A-9E7F-DDC4B7D8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817685"/>
            <a:ext cx="2949178" cy="1600200"/>
          </a:xfrm>
        </p:spPr>
        <p:txBody>
          <a:bodyPr/>
          <a:lstStyle/>
          <a:p>
            <a:r>
              <a:rPr lang="en-US" dirty="0"/>
              <a:t>Decomposition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8851A-6CA5-48C8-A8E7-555349D0D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584938"/>
            <a:ext cx="2949178" cy="381158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trike="sngStrike" dirty="0"/>
              <a:t>Classical</a:t>
            </a:r>
            <a:endParaRPr lang="en-US" strike="sngStrike" baseline="-250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ARIMA X11 </a:t>
            </a:r>
            <a:r>
              <a:rPr lang="en-US" dirty="0">
                <a:sym typeface="Wingdings" panose="05000000000000000000" pitchFamily="2" charset="2"/>
              </a:rPr>
              <a:t> X12  (X13)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SEATS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STL</a:t>
            </a:r>
            <a:endParaRPr lang="en-US" baseline="-25000" dirty="0"/>
          </a:p>
          <a:p>
            <a:endParaRPr lang="en-US" baseline="-25000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F609DCE-9648-4CFE-BEB1-0B336237C5CF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Time Series Decomposition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340A19-9443-41D4-8706-0525BB87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535" y="5616390"/>
            <a:ext cx="5536377" cy="11364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4FBA28-712D-463B-B199-80C81D83A947}"/>
              </a:ext>
            </a:extLst>
          </p:cNvPr>
          <p:cNvSpPr txBox="1"/>
          <p:nvPr/>
        </p:nvSpPr>
        <p:spPr>
          <a:xfrm>
            <a:off x="6810842" y="5609660"/>
            <a:ext cx="1779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Adjust trend window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1D15F5-3E14-49D0-9492-679A0CF5123A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185136" y="5763549"/>
            <a:ext cx="1625706" cy="319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3BB04B-F698-4C7E-9C5F-E6EFFFADB983}"/>
              </a:ext>
            </a:extLst>
          </p:cNvPr>
          <p:cNvSpPr txBox="1"/>
          <p:nvPr/>
        </p:nvSpPr>
        <p:spPr>
          <a:xfrm>
            <a:off x="6873219" y="5842156"/>
            <a:ext cx="2194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Adjust seasonality window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4343E1-4FCA-4881-B589-F28B1449B389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356838" y="5996045"/>
            <a:ext cx="516381" cy="80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43BD852-C42E-4AA0-9D8A-0CFD944F1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836" y="4101791"/>
            <a:ext cx="5221775" cy="13485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A35F21-6F31-4561-B8E3-FFBA5CA35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239" y="2593922"/>
            <a:ext cx="4912968" cy="134186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F57A84B-3ADD-4755-9CAC-C42CAE045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5103" y="1320148"/>
            <a:ext cx="5307240" cy="11077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1983AAE-6E20-4A26-ABA3-C8F968696CA5}"/>
              </a:ext>
            </a:extLst>
          </p:cNvPr>
          <p:cNvSpPr/>
          <p:nvPr/>
        </p:nvSpPr>
        <p:spPr>
          <a:xfrm>
            <a:off x="4273062" y="1560106"/>
            <a:ext cx="3745523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Commonly used</a:t>
            </a:r>
          </a:p>
          <a:p>
            <a:pPr algn="ctr"/>
            <a:r>
              <a:rPr lang="en-US" dirty="0"/>
              <a:t>Not recommended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091A0F-D79A-417F-A8B6-CA1DE43525DB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1872762" y="1874035"/>
            <a:ext cx="1532341" cy="842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037B5C-F1ED-48F5-9693-5618B1C6B64C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405103" y="3090676"/>
            <a:ext cx="197136" cy="1741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FB8A12-5F8C-4960-96CF-5084DA97393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698846" y="3429000"/>
            <a:ext cx="1748990" cy="13470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CB7E93-69EF-445C-9DEE-CFFEC5D50FE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44945" y="3793852"/>
            <a:ext cx="1845590" cy="23907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FB6889D-2854-4203-80EF-7515CBBF6B29}"/>
              </a:ext>
            </a:extLst>
          </p:cNvPr>
          <p:cNvSpPr/>
          <p:nvPr/>
        </p:nvSpPr>
        <p:spPr>
          <a:xfrm>
            <a:off x="4273061" y="2942451"/>
            <a:ext cx="3745523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Improvement over classical</a:t>
            </a:r>
          </a:p>
          <a:p>
            <a:pPr algn="ctr"/>
            <a:r>
              <a:rPr lang="en-US" dirty="0"/>
              <a:t>Works only for quarterly and monthly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86E07C-7392-4574-B4E6-EE90D0DD6610}"/>
              </a:ext>
            </a:extLst>
          </p:cNvPr>
          <p:cNvSpPr/>
          <p:nvPr/>
        </p:nvSpPr>
        <p:spPr>
          <a:xfrm>
            <a:off x="4273060" y="4224870"/>
            <a:ext cx="3745523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sz="1400" dirty="0">
                <a:solidFill>
                  <a:schemeClr val="bg1"/>
                </a:solidFill>
              </a:rPr>
              <a:t>easonal </a:t>
            </a:r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-US" sz="1400" dirty="0">
                <a:solidFill>
                  <a:schemeClr val="bg1"/>
                </a:solidFill>
              </a:rPr>
              <a:t>xtraction in </a:t>
            </a:r>
            <a:r>
              <a:rPr lang="en-US" dirty="0">
                <a:solidFill>
                  <a:schemeClr val="bg1"/>
                </a:solidFill>
              </a:rPr>
              <a:t>ARIMA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sz="1400" dirty="0">
                <a:solidFill>
                  <a:schemeClr val="bg1"/>
                </a:solidFill>
              </a:rPr>
              <a:t>ime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sz="1400" dirty="0">
                <a:solidFill>
                  <a:schemeClr val="bg1"/>
                </a:solidFill>
              </a:rPr>
              <a:t>eries</a:t>
            </a:r>
          </a:p>
          <a:p>
            <a:pPr algn="ctr"/>
            <a:r>
              <a:rPr lang="en-US" dirty="0"/>
              <a:t>Works only for quarterly and monthly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5DF733-DCF8-4850-8E59-68BA6C9101FD}"/>
              </a:ext>
            </a:extLst>
          </p:cNvPr>
          <p:cNvSpPr/>
          <p:nvPr/>
        </p:nvSpPr>
        <p:spPr>
          <a:xfrm>
            <a:off x="4273061" y="5600914"/>
            <a:ext cx="3745523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Seasonal Trends Loess</a:t>
            </a:r>
          </a:p>
          <a:p>
            <a:pPr algn="ctr"/>
            <a:r>
              <a:rPr lang="en-US" dirty="0"/>
              <a:t>Handles all types of seasonality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2F3F25-843D-48E6-923A-5006B4B9EC69}"/>
              </a:ext>
            </a:extLst>
          </p:cNvPr>
          <p:cNvSpPr/>
          <p:nvPr/>
        </p:nvSpPr>
        <p:spPr>
          <a:xfrm>
            <a:off x="4273060" y="6240690"/>
            <a:ext cx="3745523" cy="5121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for additive decomposition*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A0BCF8-E025-4F50-AA81-53560C1D4ED5}"/>
              </a:ext>
            </a:extLst>
          </p:cNvPr>
          <p:cNvSpPr txBox="1"/>
          <p:nvPr/>
        </p:nvSpPr>
        <p:spPr>
          <a:xfrm>
            <a:off x="0" y="6625953"/>
            <a:ext cx="2225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*without transformation of the data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75CB43-1D96-42BB-B7D0-B8970E17E38D}"/>
              </a:ext>
            </a:extLst>
          </p:cNvPr>
          <p:cNvSpPr/>
          <p:nvPr/>
        </p:nvSpPr>
        <p:spPr>
          <a:xfrm>
            <a:off x="4273060" y="4855410"/>
            <a:ext cx="3745523" cy="5121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Similar to ARIMA X11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4CD27C7-BCEF-45EC-A6C6-7B139DAE5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239" y="2593921"/>
            <a:ext cx="4912968" cy="134186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BE96D60-EA0E-4D32-BB81-7371185B93F3}"/>
              </a:ext>
            </a:extLst>
          </p:cNvPr>
          <p:cNvSpPr/>
          <p:nvPr/>
        </p:nvSpPr>
        <p:spPr>
          <a:xfrm>
            <a:off x="4296279" y="2693198"/>
            <a:ext cx="3745523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Improvement over classical</a:t>
            </a:r>
          </a:p>
          <a:p>
            <a:pPr algn="ctr"/>
            <a:r>
              <a:rPr lang="en-US" dirty="0"/>
              <a:t>Works only for quarterly and monthly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3FF458-6AA2-4CA2-9B3D-CB6F42346157}"/>
              </a:ext>
            </a:extLst>
          </p:cNvPr>
          <p:cNvSpPr/>
          <p:nvPr/>
        </p:nvSpPr>
        <p:spPr>
          <a:xfrm>
            <a:off x="4296277" y="3330255"/>
            <a:ext cx="3745523" cy="5121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package: ‘x12’ (12/5/2017)</a:t>
            </a:r>
          </a:p>
        </p:txBody>
      </p:sp>
    </p:spTree>
    <p:extLst>
      <p:ext uri="{BB962C8B-B14F-4D97-AF65-F5344CB8AC3E}">
        <p14:creationId xmlns:p14="http://schemas.microsoft.com/office/powerpoint/2010/main" val="69549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1BC8-7D8F-499A-9E7F-DDC4B7D8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817685"/>
            <a:ext cx="2949178" cy="1600200"/>
          </a:xfrm>
        </p:spPr>
        <p:txBody>
          <a:bodyPr/>
          <a:lstStyle/>
          <a:p>
            <a:r>
              <a:rPr lang="en-US" dirty="0"/>
              <a:t>Forecasting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8851A-6CA5-48C8-A8E7-555349D0D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584938"/>
            <a:ext cx="2949178" cy="3811588"/>
          </a:xfrm>
        </p:spPr>
        <p:txBody>
          <a:bodyPr/>
          <a:lstStyle/>
          <a:p>
            <a:r>
              <a:rPr lang="en-US" dirty="0"/>
              <a:t>Additive decomposition:</a:t>
            </a:r>
          </a:p>
          <a:p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= </a:t>
            </a:r>
            <a:r>
              <a:rPr lang="en-US" dirty="0" err="1"/>
              <a:t>S</a:t>
            </a:r>
            <a:r>
              <a:rPr lang="en-US" baseline="30000" dirty="0" err="1"/>
              <a:t>^</a:t>
            </a:r>
            <a:r>
              <a:rPr lang="en-US" baseline="-25000" dirty="0" err="1"/>
              <a:t>t</a:t>
            </a:r>
            <a:r>
              <a:rPr lang="en-US" dirty="0"/>
              <a:t> + </a:t>
            </a:r>
            <a:r>
              <a:rPr lang="en-US" dirty="0" err="1"/>
              <a:t>A</a:t>
            </a:r>
            <a:r>
              <a:rPr lang="en-US" baseline="30000" dirty="0" err="1"/>
              <a:t>^</a:t>
            </a:r>
            <a:r>
              <a:rPr lang="en-US" baseline="-25000" dirty="0" err="1"/>
              <a:t>t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A</a:t>
            </a:r>
            <a:r>
              <a:rPr lang="en-US" baseline="30000" dirty="0" err="1"/>
              <a:t>^</a:t>
            </a:r>
            <a:r>
              <a:rPr lang="en-US" baseline="-25000" dirty="0" err="1"/>
              <a:t>t</a:t>
            </a:r>
            <a:r>
              <a:rPr lang="en-US" dirty="0"/>
              <a:t> = </a:t>
            </a:r>
            <a:r>
              <a:rPr lang="en-US" dirty="0" err="1"/>
              <a:t>T</a:t>
            </a:r>
            <a:r>
              <a:rPr lang="en-US" baseline="30000" dirty="0" err="1"/>
              <a:t>^</a:t>
            </a:r>
            <a:r>
              <a:rPr lang="en-US" baseline="-25000" dirty="0" err="1"/>
              <a:t>t</a:t>
            </a:r>
            <a:r>
              <a:rPr lang="en-US" dirty="0"/>
              <a:t> + </a:t>
            </a:r>
            <a:r>
              <a:rPr lang="en-US" dirty="0" err="1"/>
              <a:t>E</a:t>
            </a:r>
            <a:r>
              <a:rPr lang="en-US" baseline="30000" dirty="0" err="1"/>
              <a:t>^</a:t>
            </a:r>
            <a:r>
              <a:rPr lang="en-US" baseline="-25000" dirty="0" err="1"/>
              <a:t>t</a:t>
            </a:r>
            <a:r>
              <a:rPr lang="en-US" dirty="0"/>
              <a:t> for seasonal adjustment</a:t>
            </a:r>
          </a:p>
          <a:p>
            <a:endParaRPr lang="en-US" dirty="0"/>
          </a:p>
          <a:p>
            <a:r>
              <a:rPr lang="en-US" dirty="0"/>
              <a:t>Multiplicative decomposition:</a:t>
            </a:r>
          </a:p>
          <a:p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= </a:t>
            </a:r>
            <a:r>
              <a:rPr lang="en-US" dirty="0" err="1"/>
              <a:t>S</a:t>
            </a:r>
            <a:r>
              <a:rPr lang="en-US" baseline="30000" dirty="0" err="1"/>
              <a:t>^</a:t>
            </a:r>
            <a:r>
              <a:rPr lang="en-US" baseline="-25000" dirty="0" err="1"/>
              <a:t>t</a:t>
            </a:r>
            <a:r>
              <a:rPr lang="en-US" baseline="-25000" dirty="0"/>
              <a:t> </a:t>
            </a:r>
            <a:r>
              <a:rPr lang="en-US" dirty="0" err="1"/>
              <a:t>A</a:t>
            </a:r>
            <a:r>
              <a:rPr lang="en-US" baseline="30000" dirty="0" err="1"/>
              <a:t>^</a:t>
            </a:r>
            <a:r>
              <a:rPr lang="en-US" baseline="-25000" dirty="0" err="1"/>
              <a:t>t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A</a:t>
            </a:r>
            <a:r>
              <a:rPr lang="en-US" baseline="30000" dirty="0" err="1"/>
              <a:t>^</a:t>
            </a:r>
            <a:r>
              <a:rPr lang="en-US" baseline="-25000" dirty="0" err="1"/>
              <a:t>t</a:t>
            </a:r>
            <a:r>
              <a:rPr lang="en-US" dirty="0"/>
              <a:t> = </a:t>
            </a:r>
            <a:r>
              <a:rPr lang="en-US" dirty="0" err="1"/>
              <a:t>T</a:t>
            </a:r>
            <a:r>
              <a:rPr lang="en-US" baseline="30000" dirty="0" err="1"/>
              <a:t>^</a:t>
            </a:r>
            <a:r>
              <a:rPr lang="en-US" baseline="-25000" dirty="0" err="1"/>
              <a:t>t</a:t>
            </a:r>
            <a:r>
              <a:rPr lang="en-US" baseline="-25000" dirty="0"/>
              <a:t> </a:t>
            </a:r>
            <a:r>
              <a:rPr lang="en-US" dirty="0"/>
              <a:t>E</a:t>
            </a:r>
            <a:r>
              <a:rPr lang="en-US" baseline="30000" dirty="0"/>
              <a:t> ^</a:t>
            </a:r>
            <a:r>
              <a:rPr lang="en-US" baseline="-25000" dirty="0"/>
              <a:t>t</a:t>
            </a:r>
            <a:r>
              <a:rPr lang="en-US" dirty="0"/>
              <a:t> for seasonal adjustment</a:t>
            </a:r>
            <a:endParaRPr lang="en-US" baseline="-25000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F609DCE-9648-4CFE-BEB1-0B336237C5CF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Time Series Decomposition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4E5127-118B-44DE-AC47-181DC6184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813" y="1027907"/>
            <a:ext cx="4009169" cy="2342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30B02B-92C6-4A46-AD59-DFA878DE3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813" y="4032887"/>
            <a:ext cx="4009169" cy="23421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539D3D-84F1-4BA2-B049-EE4A6EEC0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406080"/>
            <a:ext cx="3419476" cy="5395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C4087FD-4525-4C64-B283-7ED4AA248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2534" y="6400280"/>
            <a:ext cx="1718407" cy="32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6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0711-9A03-4EED-ACF1-711953FEC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1882348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1299</Words>
  <Application>Microsoft Office PowerPoint</Application>
  <PresentationFormat>On-screen Show (4:3)</PresentationFormat>
  <Paragraphs>211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Symbol</vt:lpstr>
      <vt:lpstr>Wingdings</vt:lpstr>
      <vt:lpstr>Office Theme</vt:lpstr>
      <vt:lpstr>Recap:</vt:lpstr>
      <vt:lpstr>Times Series Decomposition</vt:lpstr>
      <vt:lpstr>Time Series Decomposition</vt:lpstr>
      <vt:lpstr>Time Series Components</vt:lpstr>
      <vt:lpstr>Moving Average</vt:lpstr>
      <vt:lpstr>Decomposition Types</vt:lpstr>
      <vt:lpstr>Decomposition Types</vt:lpstr>
      <vt:lpstr>Forecasting</vt:lpstr>
      <vt:lpstr>Data Pre-Processing</vt:lpstr>
      <vt:lpstr>Overview</vt:lpstr>
      <vt:lpstr>Transformations</vt:lpstr>
      <vt:lpstr>Transformations</vt:lpstr>
      <vt:lpstr>Dimensionality Reduction</vt:lpstr>
      <vt:lpstr>Missing Values</vt:lpstr>
      <vt:lpstr>Predictors</vt:lpstr>
      <vt:lpstr>Exponential Smoothing</vt:lpstr>
      <vt:lpstr>Overview</vt:lpstr>
      <vt:lpstr>Simple Exp. Smoothing (SES)</vt:lpstr>
      <vt:lpstr>Holt’s Linear Trend Method</vt:lpstr>
      <vt:lpstr>Holt-Winter’s</vt:lpstr>
      <vt:lpstr>Taxonomy</vt:lpstr>
      <vt:lpstr>State Space Models (ETS)</vt:lpstr>
      <vt:lpstr>Model Selection</vt:lpstr>
      <vt:lpstr>Time Series Decomposition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Recap:</dc:title>
  <dc:creator>Christopher Martin</dc:creator>
  <cp:lastModifiedBy>Christopher Martin</cp:lastModifiedBy>
  <cp:revision>52</cp:revision>
  <dcterms:created xsi:type="dcterms:W3CDTF">2018-02-24T22:55:37Z</dcterms:created>
  <dcterms:modified xsi:type="dcterms:W3CDTF">2018-02-26T04:43:18Z</dcterms:modified>
</cp:coreProperties>
</file>