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  <p:sldMasterId id="2147483801" r:id="rId2"/>
  </p:sldMasterIdLst>
  <p:sldIdLst>
    <p:sldId id="256" r:id="rId3"/>
    <p:sldId id="257" r:id="rId4"/>
    <p:sldId id="258" r:id="rId5"/>
    <p:sldId id="264" r:id="rId6"/>
    <p:sldId id="260" r:id="rId7"/>
    <p:sldId id="259" r:id="rId8"/>
    <p:sldId id="261" r:id="rId9"/>
    <p:sldId id="262" r:id="rId10"/>
    <p:sldId id="263" r:id="rId11"/>
    <p:sldId id="267" r:id="rId12"/>
    <p:sldId id="268" r:id="rId13"/>
    <p:sldId id="265" r:id="rId14"/>
    <p:sldId id="26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r Gozali" initials="CG" lastIdx="1" clrIdx="0">
    <p:extLst>
      <p:ext uri="{19B8F6BF-5375-455C-9EA6-DF929625EA0E}">
        <p15:presenceInfo xmlns:p15="http://schemas.microsoft.com/office/powerpoint/2012/main" userId="09bde152aa4824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7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4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AB69-B749-478F-B336-EECC42603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DF43A-2152-48D3-A86C-D57649B0A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236A0-F835-4C11-B001-F05DDD42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554C6-07AB-49E5-8F35-96E03821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C0D45-0969-4331-80B5-13228D1A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50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E1C3-276F-4D66-A8A4-C2DFE723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EA7ED-14DE-4369-899F-54B3D55E8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C236D-6F7C-4FCC-A8F6-4D0712FA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68435-60FA-4F50-AFB9-21A6AA4C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698EC-F950-4EFE-B6DC-91A3ED26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69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03993-2D50-4A7A-B6BF-96B18CE4C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EE703-2642-470F-A906-C3A042E8D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7B829-B857-4898-8A36-7FEDCC3C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9E9C6-7865-4BD6-8444-A940D621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EB0CC-820C-442A-8701-6A06EC08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71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E6C1-58D3-4841-8B15-23711140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A1B35-FA0B-4BD5-B4EE-CD17AF364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539C6-5DFB-40A2-8E7F-A769382E8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15681-250D-400D-B5F3-81407AC8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E8E42-B0ED-49C9-85CB-1C3B1683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76D9A-5C4B-4035-8D3D-D21213D6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10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EB5A-F737-4E00-A1F2-D17506430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43378-C647-479A-AC63-819DDD015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C9292-A077-42E5-B652-9AA65D7C7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1B826-66CA-405F-8658-2827F4934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DE7AC-5643-492A-AEAA-E80D31E3D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E55C9-22B3-4980-96DB-8CBABDA2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55DAD5-2204-44AE-A6D7-F52D5F28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AE053-7351-40F3-9526-84B8093A0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80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99D3-4991-406A-8848-27A0FCF3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6F357E-0510-46F6-9B5D-554247E0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E5E0D-78F3-4D10-96B9-266C0795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C892C-BB87-420A-A384-974E61B4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012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DE4178-B0B5-4DAF-89E0-3E593EAC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B10BB3-9B71-4396-B9E3-F90A15D2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9D8FA-CD38-4247-92AC-426B4376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78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56CC-2431-41FA-B9F5-471DEC011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96270-D83A-4C78-A17A-EB649248F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8AEC9-9753-4E8F-B5D2-D77B2B840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3F9E5-49E3-4F63-B7B8-1732748C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0E53F-9D68-47CF-AE97-9E0EB1F1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83E06-86CE-4511-B96B-C10F3570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0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320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EDC9-857E-4644-BDDE-9E8BDA19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40337-2EC8-4D68-8C66-C3FAAC83C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3DC52-677C-4497-A85B-C8A4B0E65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C8D41-6186-4521-8160-91932D64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3A01C-3187-4A8C-B096-2CF30B79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BAF8F-47BC-471D-9AE6-1BE4701D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883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81ED7-542A-46DC-A556-1582F7DB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88D5D-54A7-428E-81FD-B63CFA73B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90B65-9995-48AC-A5B6-F2588B05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AC536-EE0E-4DF2-BD88-FAFAADE9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B6FFA-328E-4994-AF1B-7660295F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524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022E99-40F4-412A-B499-3A3367317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5082D-60ED-4600-9684-6A6C8EC81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A5EBD-F18D-4811-AE57-AE7B7294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40A78-E27B-45AA-9DA8-07B8398B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29798-A70D-4F49-8CCA-BCE5F1D2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2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0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6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2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6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508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4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789" r:id="rId5"/>
    <p:sldLayoutId id="2147483795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984BF-AAE1-48A3-907B-1F1D460E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0C5B1-193E-419A-9856-FACB20BA8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DA2C8-6A0B-40A3-86DB-38EAA8203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75B85-D7DE-4CDF-B047-6EEA4ED37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1009F-E7F0-40D5-8BB1-1920EE64A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9578E071-48DD-45C3-96E2-9DC1C3618D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67" r="4168" b="57531"/>
          <a:stretch/>
        </p:blipFill>
        <p:spPr>
          <a:xfrm>
            <a:off x="-508000" y="0"/>
            <a:ext cx="12700000" cy="7143741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11871-5B13-4B53-8EEC-03267FB53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792" y="1675565"/>
            <a:ext cx="8652938" cy="2461504"/>
          </a:xfrm>
        </p:spPr>
        <p:txBody>
          <a:bodyPr>
            <a:normAutofit/>
          </a:bodyPr>
          <a:lstStyle/>
          <a:p>
            <a:r>
              <a:rPr lang="en-SG" sz="5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male and female hair trends from reddit posts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D0FB6-6F62-4EAC-BF17-B3B4C06CD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8400" y="4788914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SG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a classifier model using natural language processing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630626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33D28-3DCB-4243-A615-6A814EB80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spc="-70" dirty="0">
                <a:solidFill>
                  <a:srgbClr val="FFFFFF"/>
                </a:solidFill>
              </a:rPr>
              <a:t>Feature exploration – r/</a:t>
            </a:r>
            <a:r>
              <a:rPr lang="en-US" sz="4200" b="1" spc="-70" dirty="0" err="1">
                <a:solidFill>
                  <a:srgbClr val="FFFFFF"/>
                </a:solidFill>
              </a:rPr>
              <a:t>malehairadvice</a:t>
            </a:r>
            <a:endParaRPr lang="en-US" sz="4200" b="1" spc="-7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AEE120-E301-4E87-8A56-72123F232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5" b="34276"/>
          <a:stretch/>
        </p:blipFill>
        <p:spPr>
          <a:xfrm>
            <a:off x="320040" y="848073"/>
            <a:ext cx="5455917" cy="2916952"/>
          </a:xfrm>
          <a:prstGeom prst="rect">
            <a:avLst/>
          </a:prstGeom>
        </p:spPr>
      </p:pic>
      <p:pic>
        <p:nvPicPr>
          <p:cNvPr id="5" name="slide2" descr="Sheet 1">
            <a:extLst>
              <a:ext uri="{FF2B5EF4-FFF2-40B4-BE49-F238E27FC236}">
                <a16:creationId xmlns:a16="http://schemas.microsoft.com/office/drawing/2014/main" id="{FC0D05D9-9263-4DEA-A4BE-A7492C8886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76" r="9720" b="6128"/>
          <a:stretch/>
        </p:blipFill>
        <p:spPr>
          <a:xfrm>
            <a:off x="6416043" y="1046588"/>
            <a:ext cx="5455917" cy="2519922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10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BAD99-8CE6-408D-9017-7DE386E8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698175"/>
            <a:ext cx="3410712" cy="110642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b="1" dirty="0"/>
              <a:t>Feature exploration – female vs male vocabulary</a:t>
            </a:r>
          </a:p>
        </p:txBody>
      </p:sp>
      <p:sp>
        <p:nvSpPr>
          <p:cNvPr id="15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2AA33-F19D-425A-AB54-37A94F35E86B}"/>
              </a:ext>
            </a:extLst>
          </p:cNvPr>
          <p:cNvSpPr txBox="1"/>
          <p:nvPr/>
        </p:nvSpPr>
        <p:spPr>
          <a:xfrm>
            <a:off x="473584" y="2130552"/>
            <a:ext cx="4215374" cy="399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features that strongly predict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r/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femalehairadvice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mostly words describing a variety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popular female hairstyles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hair treatments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such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colouring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features for predicting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r/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malehairadvice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not contain hairstyles.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Men are concerned with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receding hairlines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balding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Predictions for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r/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malehairadvice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rely on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masculine language patterns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such as ‘guy’, ‘barber’</a:t>
            </a:r>
          </a:p>
        </p:txBody>
      </p:sp>
      <p:pic>
        <p:nvPicPr>
          <p:cNvPr id="5" name="Content Placeholder 4" descr="A picture containing text, person, smiling&#10;&#10;Description automatically generated">
            <a:extLst>
              <a:ext uri="{FF2B5EF4-FFF2-40B4-BE49-F238E27FC236}">
                <a16:creationId xmlns:a16="http://schemas.microsoft.com/office/drawing/2014/main" id="{5E242B1F-B589-4BB3-AF2A-0AE17B118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7" b="-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10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1465A0CE-AD46-4784-B7C4-116738A36A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7" b="94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08F5D6-3D31-49FD-B05C-C9FA15835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9020"/>
            <a:ext cx="10058400" cy="615162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67881-02EF-49F7-96F3-9F481CE29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82407"/>
            <a:ext cx="10058400" cy="3849624"/>
          </a:xfrm>
        </p:spPr>
        <p:txBody>
          <a:bodyPr>
            <a:normAutofit/>
          </a:bodyPr>
          <a:lstStyle/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Model selected: </a:t>
            </a:r>
            <a:r>
              <a:rPr lang="en-SG" sz="2000" u="sng" dirty="0">
                <a:latin typeface="Arial" panose="020B0604020202020204" pitchFamily="34" charset="0"/>
                <a:cs typeface="Arial" panose="020B0604020202020204" pitchFamily="34" charset="0"/>
              </a:rPr>
              <a:t>Naïve Bayes Multinomial Classifier with </a:t>
            </a:r>
            <a:r>
              <a:rPr lang="en-SG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  <a:r>
              <a:rPr lang="en-SG" sz="2000" u="sng" dirty="0">
                <a:latin typeface="Arial" panose="020B0604020202020204" pitchFamily="34" charset="0"/>
                <a:cs typeface="Arial" panose="020B0604020202020204" pitchFamily="34" charset="0"/>
              </a:rPr>
              <a:t> Vectorizer</a:t>
            </a:r>
          </a:p>
          <a:p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SG" sz="1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  <a:r>
              <a:rPr lang="en-SG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 Vectorizer </a:t>
            </a: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– Recommended for use in SEO algorithm to emphasize features of high importance in relation to the predictive task.</a:t>
            </a:r>
          </a:p>
          <a:p>
            <a:pPr lvl="1"/>
            <a:endParaRPr lang="en-SG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SG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Naïve Bayes Multinomial Classifier</a:t>
            </a:r>
            <a:r>
              <a:rPr lang="en-SG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performed best out of all models tested in terms of:</a:t>
            </a:r>
          </a:p>
          <a:p>
            <a:pPr lvl="2"/>
            <a:r>
              <a:rPr lang="en-SG" sz="1600" b="1" dirty="0">
                <a:latin typeface="Arial" panose="020B0604020202020204" pitchFamily="34" charset="0"/>
                <a:cs typeface="Arial" panose="020B0604020202020204" pitchFamily="34" charset="0"/>
              </a:rPr>
              <a:t>Accuracy 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– Making correct predictions</a:t>
            </a:r>
          </a:p>
          <a:p>
            <a:pPr lvl="2"/>
            <a:r>
              <a:rPr lang="en-SG" sz="1600" b="1" dirty="0">
                <a:latin typeface="Arial" panose="020B0604020202020204" pitchFamily="34" charset="0"/>
                <a:cs typeface="Arial" panose="020B0604020202020204" pitchFamily="34" charset="0"/>
              </a:rPr>
              <a:t>Sensitivity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 – Optimizing correct predictions for women (majority of secondary stakeholders)</a:t>
            </a:r>
          </a:p>
          <a:p>
            <a:pPr lvl="2"/>
            <a:r>
              <a:rPr lang="en-SG" sz="1600" b="1" dirty="0">
                <a:latin typeface="Arial" panose="020B0604020202020204" pitchFamily="34" charset="0"/>
                <a:cs typeface="Arial" panose="020B0604020202020204" pitchFamily="34" charset="0"/>
              </a:rPr>
              <a:t>Robustness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 – Good at generalizing to new data (e.g. changing hairstyle trends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42544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6E0CCC11-6243-4713-BAFD-6221598745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2" t="-2443" r="5248" b="-7755"/>
          <a:stretch/>
        </p:blipFill>
        <p:spPr>
          <a:xfrm>
            <a:off x="52531" y="135477"/>
            <a:ext cx="6392647" cy="6857990"/>
          </a:xfrm>
          <a:prstGeom prst="rect">
            <a:avLst/>
          </a:prstGeom>
        </p:spPr>
      </p:pic>
      <p:sp>
        <p:nvSpPr>
          <p:cNvPr id="30" name="Rectangle 13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4A5C1-E5BD-4495-BC61-43037FB9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744" y="490220"/>
            <a:ext cx="4472921" cy="1371600"/>
          </a:xfrm>
        </p:spPr>
        <p:txBody>
          <a:bodyPr>
            <a:normAutofit/>
          </a:bodyPr>
          <a:lstStyle/>
          <a:p>
            <a:pPr algn="ctr"/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Limitations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EED81-B896-4F61-99E4-CBC63A800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Inherent disadvantage of Naïve Bayes Model is </a:t>
            </a:r>
            <a:r>
              <a:rPr lang="en-SG" sz="1600" b="1" dirty="0">
                <a:latin typeface="Arial" panose="020B0604020202020204" pitchFamily="34" charset="0"/>
                <a:cs typeface="Arial" panose="020B0604020202020204" pitchFamily="34" charset="0"/>
              </a:rPr>
              <a:t>assuming features are independent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/>
            <a:r>
              <a:rPr lang="en-SG" sz="1400" dirty="0">
                <a:latin typeface="Arial" panose="020B0604020202020204" pitchFamily="34" charset="0"/>
                <a:cs typeface="Arial" panose="020B0604020202020204" pitchFamily="34" charset="0"/>
              </a:rPr>
              <a:t>In reality, it is near impossible to obtain a dataset with mutually independent features.</a:t>
            </a:r>
          </a:p>
          <a:p>
            <a:pPr lvl="1"/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Major limitation in the fact that </a:t>
            </a:r>
            <a:r>
              <a:rPr lang="en-SG" sz="1600" b="1" dirty="0">
                <a:latin typeface="Arial" panose="020B0604020202020204" pitchFamily="34" charset="0"/>
                <a:cs typeface="Arial" panose="020B0604020202020204" pitchFamily="34" charset="0"/>
              </a:rPr>
              <a:t>hairstyle trends change 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thus the model might become irrelevant over time.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SG" sz="1400" dirty="0">
                <a:latin typeface="Arial" panose="020B0604020202020204" pitchFamily="34" charset="0"/>
                <a:cs typeface="Arial" panose="020B0604020202020204" pitchFamily="34" charset="0"/>
              </a:rPr>
              <a:t>Can retrain model each year using the top posts by year for each subreddit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SG" sz="1400" dirty="0">
                <a:latin typeface="Arial" panose="020B0604020202020204" pitchFamily="34" charset="0"/>
                <a:cs typeface="Arial" panose="020B0604020202020204" pitchFamily="34" charset="0"/>
              </a:rPr>
              <a:t>Implement deep learning algorithms for unsupervised machine learning (able to handle unlabelled data)</a:t>
            </a:r>
          </a:p>
        </p:txBody>
      </p:sp>
    </p:spTree>
    <p:extLst>
      <p:ext uri="{BB962C8B-B14F-4D97-AF65-F5344CB8AC3E}">
        <p14:creationId xmlns:p14="http://schemas.microsoft.com/office/powerpoint/2010/main" val="3954953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23390A-0BBB-4E8C-9A90-D4D8DAED4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397938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E97222-9AE0-4346-8D72-475FF3CA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21" y="1742867"/>
            <a:ext cx="4454998" cy="33576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3000"/>
              </a:lnSpc>
            </a:pPr>
            <a:r>
              <a:rPr lang="en-US" sz="6000" b="0" cap="all" spc="-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177008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0B78557-0B1C-4687-99A4-4D085B69AE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t="16267" r="9757" b="22493"/>
          <a:stretch/>
        </p:blipFill>
        <p:spPr>
          <a:xfrm>
            <a:off x="-11110" y="-13437"/>
            <a:ext cx="12192000" cy="68714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D4405E-D7CF-4A08-83A6-A0874E5F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4670"/>
            <a:ext cx="10058400" cy="676996"/>
          </a:xfrm>
        </p:spPr>
        <p:txBody>
          <a:bodyPr>
            <a:normAutofit fontScale="90000"/>
          </a:bodyPr>
          <a:lstStyle/>
          <a:p>
            <a:pPr algn="ctr"/>
            <a:r>
              <a:rPr lang="en-SG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29D28-F9F9-4D7E-B927-1CD4B5FC1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38" y="3814618"/>
            <a:ext cx="10445262" cy="2733964"/>
          </a:xfrm>
        </p:spPr>
        <p:txBody>
          <a:bodyPr>
            <a:normAutofit/>
          </a:bodyPr>
          <a:lstStyle/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Secondary stakeholders</a:t>
            </a:r>
          </a:p>
          <a:p>
            <a:pPr lvl="1"/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People who visit the website site and use its services</a:t>
            </a:r>
          </a:p>
          <a:p>
            <a:pPr lvl="1"/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Mostly female</a:t>
            </a:r>
          </a:p>
          <a:p>
            <a:pPr lvl="1"/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Favourable class assigned as female</a:t>
            </a: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</a:p>
          <a:p>
            <a:pPr lvl="1"/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Build a classifier model that can differentiate between </a:t>
            </a:r>
            <a:r>
              <a:rPr lang="en-SG" sz="1800" b="1" dirty="0">
                <a:latin typeface="Arial" panose="020B0604020202020204" pitchFamily="34" charset="0"/>
                <a:cs typeface="Arial" panose="020B0604020202020204" pitchFamily="34" charset="0"/>
              </a:rPr>
              <a:t>male and female hair trends</a:t>
            </a:r>
            <a:endParaRPr lang="en-SG" sz="2000" dirty="0"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7190CFC-9F3C-46E9-8B37-5A3120DC9BB2}"/>
              </a:ext>
            </a:extLst>
          </p:cNvPr>
          <p:cNvSpPr txBox="1">
            <a:spLocks/>
          </p:cNvSpPr>
          <p:nvPr/>
        </p:nvSpPr>
        <p:spPr>
          <a:xfrm>
            <a:off x="504092" y="1133340"/>
            <a:ext cx="11160370" cy="1328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200" dirty="0">
                <a:latin typeface="Arial" panose="020B0604020202020204" pitchFamily="34" charset="0"/>
                <a:cs typeface="Arial" panose="020B0604020202020204" pitchFamily="34" charset="0"/>
              </a:rPr>
              <a:t>Primary stakeholders: </a:t>
            </a:r>
            <a:r>
              <a:rPr lang="en-SG" sz="2200" u="sng" dirty="0">
                <a:latin typeface="Arial" panose="020B0604020202020204" pitchFamily="34" charset="0"/>
                <a:cs typeface="Arial" panose="020B0604020202020204" pitchFamily="34" charset="0"/>
              </a:rPr>
              <a:t>Stylescout.com </a:t>
            </a:r>
          </a:p>
          <a:p>
            <a:pPr lvl="1"/>
            <a:r>
              <a:rPr lang="en-SG" sz="1700" dirty="0">
                <a:latin typeface="Arial" panose="020B0604020202020204" pitchFamily="34" charset="0"/>
                <a:cs typeface="Arial" panose="020B0604020202020204" pitchFamily="34" charset="0"/>
              </a:rPr>
              <a:t>Website which provides </a:t>
            </a:r>
            <a:r>
              <a:rPr lang="en-SG" sz="1700" b="1" dirty="0">
                <a:latin typeface="Arial" panose="020B0604020202020204" pitchFamily="34" charset="0"/>
                <a:cs typeface="Arial" panose="020B0604020202020204" pitchFamily="34" charset="0"/>
              </a:rPr>
              <a:t>advertising and appointment booking services for hair salons </a:t>
            </a:r>
            <a:r>
              <a:rPr lang="en-SG" sz="1700" dirty="0">
                <a:latin typeface="Arial" panose="020B0604020202020204" pitchFamily="34" charset="0"/>
                <a:cs typeface="Arial" panose="020B0604020202020204" pitchFamily="34" charset="0"/>
              </a:rPr>
              <a:t>in New York City.</a:t>
            </a:r>
          </a:p>
          <a:p>
            <a:pPr lvl="1"/>
            <a:r>
              <a:rPr lang="en-SG" sz="1700" dirty="0">
                <a:latin typeface="Arial" panose="020B0604020202020204" pitchFamily="34" charset="0"/>
                <a:cs typeface="Arial" panose="020B0604020202020204" pitchFamily="34" charset="0"/>
              </a:rPr>
              <a:t>Wants to use Search Engine Optimization (SEO) to improve their web traffic.</a:t>
            </a:r>
          </a:p>
        </p:txBody>
      </p:sp>
    </p:spTree>
    <p:extLst>
      <p:ext uri="{BB962C8B-B14F-4D97-AF65-F5344CB8AC3E}">
        <p14:creationId xmlns:p14="http://schemas.microsoft.com/office/powerpoint/2010/main" val="3537506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8A66977-9B4F-4B2C-AE86-901641B9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0358A-BB6A-4618-BBBA-40F4288AB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33" b="177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F7DDF7-99CA-4D4B-9DC6-EA32867A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8318"/>
            <a:ext cx="10058400" cy="682114"/>
          </a:xfrm>
        </p:spPr>
        <p:txBody>
          <a:bodyPr>
            <a:normAutofit/>
          </a:bodyPr>
          <a:lstStyle/>
          <a:p>
            <a:pPr algn="ctr"/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Construction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1E50F-049A-4C0D-A882-4C38BF070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66092"/>
            <a:ext cx="10058400" cy="5103589"/>
          </a:xfrm>
        </p:spPr>
        <p:txBody>
          <a:bodyPr>
            <a:normAutofit fontScale="92500" lnSpcReduction="10000"/>
          </a:bodyPr>
          <a:lstStyle/>
          <a:p>
            <a:r>
              <a:rPr lang="en-SG" sz="1800" dirty="0" err="1">
                <a:latin typeface="Arial" panose="020B0604020202020204" pitchFamily="34" charset="0"/>
                <a:cs typeface="Arial" panose="020B0604020202020204" pitchFamily="34" charset="0"/>
              </a:rPr>
              <a:t>Webscraping</a:t>
            </a:r>
            <a:endParaRPr lang="en-SG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Dataset constructed from subreddits</a:t>
            </a:r>
            <a:r>
              <a:rPr lang="en-SG" sz="1600" i="1" dirty="0">
                <a:latin typeface="Arial" panose="020B0604020202020204" pitchFamily="34" charset="0"/>
                <a:cs typeface="Arial" panose="020B0604020202020204" pitchFamily="34" charset="0"/>
              </a:rPr>
              <a:t> r/</a:t>
            </a:r>
            <a:r>
              <a:rPr lang="en-SG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femalehairadvice</a:t>
            </a:r>
            <a:r>
              <a:rPr lang="en-SG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SG" sz="1600" i="1" dirty="0">
                <a:latin typeface="Arial" panose="020B0604020202020204" pitchFamily="34" charset="0"/>
                <a:cs typeface="Arial" panose="020B0604020202020204" pitchFamily="34" charset="0"/>
              </a:rPr>
              <a:t>r/</a:t>
            </a:r>
            <a:r>
              <a:rPr lang="en-SG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malehairadvice</a:t>
            </a:r>
            <a:endParaRPr lang="en-SG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SG" sz="1600" b="1" dirty="0">
                <a:latin typeface="Arial" panose="020B0604020202020204" pitchFamily="34" charset="0"/>
                <a:cs typeface="Arial" panose="020B0604020202020204" pitchFamily="34" charset="0"/>
              </a:rPr>
              <a:t>Top 1000 posts from this year 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were used for each subreddit </a:t>
            </a:r>
          </a:p>
          <a:p>
            <a:pPr lvl="1"/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  <a:p>
            <a:pPr lvl="1"/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Lemmatization and tokenization of text data</a:t>
            </a:r>
          </a:p>
          <a:p>
            <a:pPr lvl="1"/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Count vs </a:t>
            </a:r>
            <a:r>
              <a:rPr lang="en-SG" sz="1600" dirty="0" err="1"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 Vectorizer</a:t>
            </a:r>
          </a:p>
          <a:p>
            <a:pPr lvl="1"/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Model Comparison and Evaluation</a:t>
            </a:r>
          </a:p>
          <a:p>
            <a:pPr lvl="1"/>
            <a:r>
              <a:rPr lang="en-SG" sz="1600" dirty="0" err="1">
                <a:latin typeface="Arial" panose="020B0604020202020204" pitchFamily="34" charset="0"/>
                <a:cs typeface="Arial" panose="020B0604020202020204" pitchFamily="34" charset="0"/>
              </a:rPr>
              <a:t>Gridsearch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 cross validation</a:t>
            </a:r>
          </a:p>
          <a:p>
            <a:pPr lvl="1"/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4 Models eliminated due to overfitting – K-Nearest Neighbours, Decision Tree, Bagged Decision trees, Adaptive Boost</a:t>
            </a:r>
          </a:p>
          <a:p>
            <a:pPr lvl="1"/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4 Models tested – </a:t>
            </a:r>
            <a:r>
              <a:rPr lang="en-SG" sz="1600" u="sng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sz="1600" u="sng" dirty="0">
                <a:latin typeface="Arial" panose="020B0604020202020204" pitchFamily="34" charset="0"/>
                <a:cs typeface="Arial" panose="020B0604020202020204" pitchFamily="34" charset="0"/>
              </a:rPr>
              <a:t>Naïve Bayes Multinomial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sz="1600" u="sng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sz="1600" u="sng" dirty="0">
                <a:latin typeface="Arial" panose="020B0604020202020204" pitchFamily="34" charset="0"/>
                <a:cs typeface="Arial" panose="020B0604020202020204" pitchFamily="34" charset="0"/>
              </a:rPr>
              <a:t>Support Vector</a:t>
            </a:r>
          </a:p>
          <a:p>
            <a:pPr marL="274320" lvl="1" indent="0">
              <a:buNone/>
            </a:pPr>
            <a:endParaRPr lang="en-SG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Model Selection</a:t>
            </a:r>
          </a:p>
          <a:p>
            <a:pPr lvl="1"/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Selection criterion</a:t>
            </a:r>
          </a:p>
        </p:txBody>
      </p:sp>
    </p:spTree>
    <p:extLst>
      <p:ext uri="{BB962C8B-B14F-4D97-AF65-F5344CB8AC3E}">
        <p14:creationId xmlns:p14="http://schemas.microsoft.com/office/powerpoint/2010/main" val="353421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13D505D-BF49-4E1D-9A0E-C0D9912A8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2" b="10532"/>
          <a:stretch/>
        </p:blipFill>
        <p:spPr>
          <a:xfrm>
            <a:off x="0" y="-13938"/>
            <a:ext cx="12191999" cy="68719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9B05FB-DD0F-4DA6-8722-55B3A35E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54359"/>
            <a:ext cx="10058400" cy="479543"/>
          </a:xfrm>
        </p:spPr>
        <p:txBody>
          <a:bodyPr>
            <a:normAutofit fontScale="90000"/>
          </a:bodyPr>
          <a:lstStyle/>
          <a:p>
            <a:pPr algn="ctr"/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vs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Vectorizer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725E08D-5C81-462F-99F5-961CF71FE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535" y="546605"/>
            <a:ext cx="2626355" cy="451968"/>
          </a:xfrm>
        </p:spPr>
        <p:txBody>
          <a:bodyPr/>
          <a:lstStyle/>
          <a:p>
            <a:pPr algn="ctr"/>
            <a:r>
              <a:rPr lang="en-US" sz="200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 Vectorizer: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967FD-F3E9-4E4D-99FC-83FD16E7D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528" y="1523811"/>
            <a:ext cx="2330555" cy="3027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eatures are represented as their raw count.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2 features amongst the top 10 highest occurring features contribute to significant increase in odds (&gt;|25%|)</a:t>
            </a: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1276179-CF16-499D-B958-D58C3D4C8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4324" y="546605"/>
            <a:ext cx="2421337" cy="451968"/>
          </a:xfrm>
        </p:spPr>
        <p:txBody>
          <a:bodyPr/>
          <a:lstStyle/>
          <a:p>
            <a:pPr algn="ctr"/>
            <a:r>
              <a:rPr lang="en-US" sz="2000" i="0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  <a:r>
              <a:rPr lang="en-US" sz="200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Vectorizer: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04239BD-B41A-4277-ACE5-45CA223E6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1647" y="1594927"/>
            <a:ext cx="2689415" cy="302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reflects how important a word is in the document relative to the corpus.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 out of 10 of the most important features contribute significant increase in odds (&gt;|25%|)</a:t>
            </a:r>
          </a:p>
          <a:p>
            <a:pPr algn="just"/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308A28-783D-409D-B83E-9C639601C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357258"/>
              </p:ext>
            </p:extLst>
          </p:nvPr>
        </p:nvGraphicFramePr>
        <p:xfrm>
          <a:off x="3019083" y="602199"/>
          <a:ext cx="2719354" cy="50130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06451">
                  <a:extLst>
                    <a:ext uri="{9D8B030D-6E8A-4147-A177-3AD203B41FA5}">
                      <a16:colId xmlns:a16="http://schemas.microsoft.com/office/drawing/2014/main" val="669001340"/>
                    </a:ext>
                  </a:extLst>
                </a:gridCol>
                <a:gridCol w="704540">
                  <a:extLst>
                    <a:ext uri="{9D8B030D-6E8A-4147-A177-3AD203B41FA5}">
                      <a16:colId xmlns:a16="http://schemas.microsoft.com/office/drawing/2014/main" val="107940016"/>
                    </a:ext>
                  </a:extLst>
                </a:gridCol>
                <a:gridCol w="1108363">
                  <a:extLst>
                    <a:ext uri="{9D8B030D-6E8A-4147-A177-3AD203B41FA5}">
                      <a16:colId xmlns:a16="http://schemas.microsoft.com/office/drawing/2014/main" val="468283709"/>
                    </a:ext>
                  </a:extLst>
                </a:gridCol>
              </a:tblGrid>
              <a:tr h="405180">
                <a:tc gridSpan="3"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Count Vectorizer – Most common features</a:t>
                      </a:r>
                      <a:endParaRPr lang="en-SG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886021"/>
                  </a:ext>
                </a:extLst>
              </a:tr>
              <a:tr h="499770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chemeClr val="bg1"/>
                          </a:solidFill>
                        </a:rPr>
                        <a:t>Feature</a:t>
                      </a:r>
                      <a:endParaRPr lang="en-SG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chemeClr val="bg1"/>
                          </a:solidFill>
                        </a:rPr>
                        <a:t>Count</a:t>
                      </a:r>
                      <a:endParaRPr lang="en-SG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solidFill>
                            <a:schemeClr val="bg1"/>
                          </a:solidFill>
                        </a:rPr>
                        <a:t>Increase in Odds</a:t>
                      </a:r>
                      <a:endParaRPr lang="en-SG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377853"/>
                  </a:ext>
                </a:extLst>
              </a:tr>
              <a:tr h="403764">
                <a:tc>
                  <a:txBody>
                    <a:bodyPr/>
                    <a:lstStyle/>
                    <a:p>
                      <a:r>
                        <a:rPr lang="en-SG" sz="1400" dirty="0"/>
                        <a:t>cut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345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dirty="0"/>
                        <a:t>+ 4%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308033"/>
                  </a:ext>
                </a:extLst>
              </a:tr>
              <a:tr h="403764">
                <a:tc>
                  <a:txBody>
                    <a:bodyPr/>
                    <a:lstStyle/>
                    <a:p>
                      <a:r>
                        <a:rPr lang="en-SG" sz="1400" dirty="0"/>
                        <a:t>look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312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dirty="0"/>
                        <a:t>- 17%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72759"/>
                  </a:ext>
                </a:extLst>
              </a:tr>
              <a:tr h="403764">
                <a:tc>
                  <a:txBody>
                    <a:bodyPr/>
                    <a:lstStyle/>
                    <a:p>
                      <a:r>
                        <a:rPr lang="en-SG" sz="1400" dirty="0"/>
                        <a:t>think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239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dirty="0"/>
                        <a:t>+ 15%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097321"/>
                  </a:ext>
                </a:extLst>
              </a:tr>
              <a:tr h="403764">
                <a:tc>
                  <a:txBody>
                    <a:bodyPr/>
                    <a:lstStyle/>
                    <a:p>
                      <a:r>
                        <a:rPr lang="en-SG" sz="1400" b="1" dirty="0"/>
                        <a:t>grow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199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b="1" dirty="0"/>
                        <a:t>- 32 %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11006"/>
                  </a:ext>
                </a:extLst>
              </a:tr>
              <a:tr h="403764">
                <a:tc>
                  <a:txBody>
                    <a:bodyPr/>
                    <a:lstStyle/>
                    <a:p>
                      <a:r>
                        <a:rPr lang="en-SG" sz="1400" dirty="0"/>
                        <a:t>long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178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dirty="0"/>
                        <a:t>- 24%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061488"/>
                  </a:ext>
                </a:extLst>
              </a:tr>
              <a:tr h="403764">
                <a:tc>
                  <a:txBody>
                    <a:bodyPr/>
                    <a:lstStyle/>
                    <a:p>
                      <a:r>
                        <a:rPr lang="en-SG" sz="1400" b="1" dirty="0"/>
                        <a:t>bang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176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b="1" dirty="0"/>
                        <a:t>+ 458%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74733"/>
                  </a:ext>
                </a:extLst>
              </a:tr>
              <a:tr h="403764">
                <a:tc>
                  <a:txBody>
                    <a:bodyPr/>
                    <a:lstStyle/>
                    <a:p>
                      <a:r>
                        <a:rPr lang="en-SG" sz="1400" dirty="0"/>
                        <a:t>short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154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dirty="0"/>
                        <a:t>+ 20%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1026"/>
                  </a:ext>
                </a:extLst>
              </a:tr>
              <a:tr h="403764">
                <a:tc>
                  <a:txBody>
                    <a:bodyPr/>
                    <a:lstStyle/>
                    <a:p>
                      <a:r>
                        <a:rPr lang="en-SG" sz="1400" dirty="0"/>
                        <a:t>year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130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dirty="0"/>
                        <a:t>- 16%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41918"/>
                  </a:ext>
                </a:extLst>
              </a:tr>
              <a:tr h="403764">
                <a:tc>
                  <a:txBody>
                    <a:bodyPr/>
                    <a:lstStyle/>
                    <a:p>
                      <a:r>
                        <a:rPr lang="en-SG" sz="1400" dirty="0"/>
                        <a:t>help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118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dirty="0"/>
                        <a:t>+ 7%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001571"/>
                  </a:ext>
                </a:extLst>
              </a:tr>
              <a:tr h="403764">
                <a:tc>
                  <a:txBody>
                    <a:bodyPr/>
                    <a:lstStyle/>
                    <a:p>
                      <a:r>
                        <a:rPr lang="en-SG" sz="1400" dirty="0"/>
                        <a:t>good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117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dirty="0"/>
                        <a:t>- 14%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8180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79BA0E-819B-4320-ABFD-279CBAB93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58416"/>
              </p:ext>
            </p:extLst>
          </p:nvPr>
        </p:nvGraphicFramePr>
        <p:xfrm>
          <a:off x="8588871" y="533902"/>
          <a:ext cx="3356944" cy="50073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045909">
                  <a:extLst>
                    <a:ext uri="{9D8B030D-6E8A-4147-A177-3AD203B41FA5}">
                      <a16:colId xmlns:a16="http://schemas.microsoft.com/office/drawing/2014/main" val="669001340"/>
                    </a:ext>
                  </a:extLst>
                </a:gridCol>
                <a:gridCol w="1071489">
                  <a:extLst>
                    <a:ext uri="{9D8B030D-6E8A-4147-A177-3AD203B41FA5}">
                      <a16:colId xmlns:a16="http://schemas.microsoft.com/office/drawing/2014/main" val="107940016"/>
                    </a:ext>
                  </a:extLst>
                </a:gridCol>
                <a:gridCol w="1239546">
                  <a:extLst>
                    <a:ext uri="{9D8B030D-6E8A-4147-A177-3AD203B41FA5}">
                      <a16:colId xmlns:a16="http://schemas.microsoft.com/office/drawing/2014/main" val="468283709"/>
                    </a:ext>
                  </a:extLst>
                </a:gridCol>
              </a:tblGrid>
              <a:tr h="457200">
                <a:tc gridSpan="3">
                  <a:txBody>
                    <a:bodyPr/>
                    <a:lstStyle/>
                    <a:p>
                      <a:pPr algn="ctr"/>
                      <a:r>
                        <a:rPr lang="en-SG" sz="1200" b="1" dirty="0" err="1"/>
                        <a:t>Tfi</a:t>
                      </a:r>
                      <a:r>
                        <a:rPr lang="en-SG" sz="1200" b="1"/>
                        <a:t>-df </a:t>
                      </a:r>
                      <a:r>
                        <a:rPr lang="en-SG" sz="1200" b="1" dirty="0"/>
                        <a:t>Vectorizer – Most Important features</a:t>
                      </a:r>
                      <a:endParaRPr lang="en-SG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65583"/>
                  </a:ext>
                </a:extLst>
              </a:tr>
              <a:tr h="474283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chemeClr val="bg1"/>
                          </a:solidFill>
                        </a:rPr>
                        <a:t>Feature</a:t>
                      </a:r>
                      <a:endParaRPr lang="en-SG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chemeClr val="bg1"/>
                          </a:solidFill>
                        </a:rPr>
                        <a:t>Importance</a:t>
                      </a:r>
                      <a:endParaRPr lang="en-SG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solidFill>
                            <a:schemeClr val="bg1"/>
                          </a:solidFill>
                        </a:rPr>
                        <a:t>Increase in Odds</a:t>
                      </a:r>
                      <a:endParaRPr lang="en-SG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377853"/>
                  </a:ext>
                </a:extLst>
              </a:tr>
              <a:tr h="403200">
                <a:tc>
                  <a:txBody>
                    <a:bodyPr/>
                    <a:lstStyle/>
                    <a:p>
                      <a:r>
                        <a:rPr lang="en-SG" sz="1400" b="1" dirty="0"/>
                        <a:t>bang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46.4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b="1" dirty="0"/>
                        <a:t>+ 17670%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308033"/>
                  </a:ext>
                </a:extLst>
              </a:tr>
              <a:tr h="403200">
                <a:tc>
                  <a:txBody>
                    <a:bodyPr/>
                    <a:lstStyle/>
                    <a:p>
                      <a:r>
                        <a:rPr lang="en-SG" sz="1400" b="1" dirty="0"/>
                        <a:t>short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44.4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b="1" dirty="0"/>
                        <a:t>+ 45%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72759"/>
                  </a:ext>
                </a:extLst>
              </a:tr>
              <a:tr h="403200">
                <a:tc>
                  <a:txBody>
                    <a:bodyPr/>
                    <a:lstStyle/>
                    <a:p>
                      <a:r>
                        <a:rPr lang="en-SG" sz="1400" b="1" dirty="0"/>
                        <a:t>suit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34.3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b="1" dirty="0"/>
                        <a:t>+ 42%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097321"/>
                  </a:ext>
                </a:extLst>
              </a:tr>
              <a:tr h="403200">
                <a:tc>
                  <a:txBody>
                    <a:bodyPr/>
                    <a:lstStyle/>
                    <a:p>
                      <a:r>
                        <a:rPr lang="en-SG" sz="1400" dirty="0"/>
                        <a:t>help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32.8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dirty="0"/>
                        <a:t>- 14%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11006"/>
                  </a:ext>
                </a:extLst>
              </a:tr>
              <a:tr h="403200">
                <a:tc>
                  <a:txBody>
                    <a:bodyPr/>
                    <a:lstStyle/>
                    <a:p>
                      <a:r>
                        <a:rPr lang="en-SG" sz="1400" b="1" dirty="0"/>
                        <a:t>good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32.3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b="1" dirty="0"/>
                        <a:t>- 41%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061488"/>
                  </a:ext>
                </a:extLst>
              </a:tr>
              <a:tr h="403200">
                <a:tc>
                  <a:txBody>
                    <a:bodyPr/>
                    <a:lstStyle/>
                    <a:p>
                      <a:r>
                        <a:rPr lang="en-SG" sz="1400" b="1" dirty="0"/>
                        <a:t>thanks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31.9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b="1" dirty="0"/>
                        <a:t>+ 79%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74733"/>
                  </a:ext>
                </a:extLst>
              </a:tr>
              <a:tr h="403200">
                <a:tc>
                  <a:txBody>
                    <a:bodyPr/>
                    <a:lstStyle/>
                    <a:p>
                      <a:r>
                        <a:rPr lang="en-SG" sz="1400" b="1" dirty="0"/>
                        <a:t>year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31.7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b="1" dirty="0"/>
                        <a:t>- 33%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1026"/>
                  </a:ext>
                </a:extLst>
              </a:tr>
              <a:tr h="403200">
                <a:tc>
                  <a:txBody>
                    <a:bodyPr/>
                    <a:lstStyle/>
                    <a:p>
                      <a:r>
                        <a:rPr lang="en-SG" sz="1400" b="1" dirty="0"/>
                        <a:t>guy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30.2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b="1" dirty="0"/>
                        <a:t>- 63%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41918"/>
                  </a:ext>
                </a:extLst>
              </a:tr>
              <a:tr h="403200">
                <a:tc>
                  <a:txBody>
                    <a:bodyPr/>
                    <a:lstStyle/>
                    <a:p>
                      <a:r>
                        <a:rPr lang="en-SG" sz="1400" dirty="0"/>
                        <a:t>suggestion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29.8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dirty="0"/>
                        <a:t>- 21%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001571"/>
                  </a:ext>
                </a:extLst>
              </a:tr>
              <a:tr h="403200">
                <a:tc>
                  <a:txBody>
                    <a:bodyPr/>
                    <a:lstStyle/>
                    <a:p>
                      <a:r>
                        <a:rPr lang="en-SG" sz="1400" b="1" dirty="0"/>
                        <a:t>update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29.1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b="1" dirty="0"/>
                        <a:t>+ 363%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818090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C0CF86-1FE8-4B83-8AFC-AC3BDCAB6CAC}"/>
              </a:ext>
            </a:extLst>
          </p:cNvPr>
          <p:cNvSpPr txBox="1">
            <a:spLocks/>
          </p:cNvSpPr>
          <p:nvPr/>
        </p:nvSpPr>
        <p:spPr>
          <a:xfrm>
            <a:off x="477534" y="6003635"/>
            <a:ext cx="11322875" cy="6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Vectorizer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more suited for use in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SEO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algorithms as it emphasizes meaningful words.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01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CE303F-9D06-416F-AF30-624513DAB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24" b="11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A05F30-DB02-412F-BAE2-C4F4B002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8133"/>
            <a:ext cx="10058400" cy="729005"/>
          </a:xfrm>
        </p:spPr>
        <p:txBody>
          <a:bodyPr>
            <a:normAutofit/>
          </a:bodyPr>
          <a:lstStyle/>
          <a:p>
            <a:pPr algn="ctr"/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Criteria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0D5AB-E04C-4288-BAFC-864247829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20663"/>
            <a:ext cx="10058400" cy="4216674"/>
          </a:xfrm>
        </p:spPr>
        <p:txBody>
          <a:bodyPr>
            <a:normAutofit/>
          </a:bodyPr>
          <a:lstStyle/>
          <a:p>
            <a:r>
              <a:rPr lang="en-SG" sz="2000" u="sng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  <a:p>
            <a:pPr lvl="1"/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Calculated using </a:t>
            </a:r>
            <a:r>
              <a:rPr lang="en-SG" sz="1800" dirty="0" err="1"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endParaRPr lang="en-SG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Test model on test set from train/test split</a:t>
            </a:r>
          </a:p>
          <a:p>
            <a:pPr lvl="1"/>
            <a:endParaRPr lang="en-SG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2000" u="sng" dirty="0">
                <a:latin typeface="Arial" panose="020B0604020202020204" pitchFamily="34" charset="0"/>
                <a:cs typeface="Arial" panose="020B0604020202020204" pitchFamily="34" charset="0"/>
              </a:rPr>
              <a:t>Sensitivity</a:t>
            </a:r>
          </a:p>
          <a:p>
            <a:pPr lvl="1"/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True positive rate</a:t>
            </a:r>
          </a:p>
          <a:p>
            <a:pPr lvl="1"/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Optimize for sensitivity = minimize false negatives (predicting </a:t>
            </a:r>
            <a:r>
              <a:rPr lang="en-SG" sz="1800" i="1" dirty="0">
                <a:latin typeface="Arial" panose="020B0604020202020204" pitchFamily="34" charset="0"/>
                <a:cs typeface="Arial" panose="020B0604020202020204" pitchFamily="34" charset="0"/>
              </a:rPr>
              <a:t>r/</a:t>
            </a:r>
            <a:r>
              <a:rPr lang="en-SG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malehairadvice</a:t>
            </a:r>
            <a:r>
              <a:rPr lang="en-SG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when actually female)</a:t>
            </a:r>
          </a:p>
          <a:p>
            <a:pPr lvl="1"/>
            <a:endParaRPr lang="en-SG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2000" u="sng" dirty="0">
                <a:latin typeface="Arial" panose="020B0604020202020204" pitchFamily="34" charset="0"/>
                <a:cs typeface="Arial" panose="020B0604020202020204" pitchFamily="34" charset="0"/>
              </a:rPr>
              <a:t>Robustness</a:t>
            </a:r>
          </a:p>
          <a:p>
            <a:pPr lvl="1"/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Test model on more unseen data using new posts from both subreddits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1207718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E77506-8AF7-4787-8F1F-4B5E277B1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6" r="8056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EBC479-02BC-4EFF-A5A8-2FF03BFB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412045"/>
            <a:ext cx="10058400" cy="783709"/>
          </a:xfrm>
        </p:spPr>
        <p:txBody>
          <a:bodyPr>
            <a:normAutofit/>
          </a:bodyPr>
          <a:lstStyle/>
          <a:p>
            <a:pPr algn="ctr"/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 - Accuracy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2CC0BBC-2D2D-418E-945D-9716DCBFF1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6177812"/>
              </p:ext>
            </p:extLst>
          </p:nvPr>
        </p:nvGraphicFramePr>
        <p:xfrm>
          <a:off x="5754848" y="3276630"/>
          <a:ext cx="6059619" cy="316932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559796">
                  <a:extLst>
                    <a:ext uri="{9D8B030D-6E8A-4147-A177-3AD203B41FA5}">
                      <a16:colId xmlns:a16="http://schemas.microsoft.com/office/drawing/2014/main" val="828281319"/>
                    </a:ext>
                  </a:extLst>
                </a:gridCol>
                <a:gridCol w="1739363">
                  <a:extLst>
                    <a:ext uri="{9D8B030D-6E8A-4147-A177-3AD203B41FA5}">
                      <a16:colId xmlns:a16="http://schemas.microsoft.com/office/drawing/2014/main" val="3678523712"/>
                    </a:ext>
                  </a:extLst>
                </a:gridCol>
                <a:gridCol w="1380230">
                  <a:extLst>
                    <a:ext uri="{9D8B030D-6E8A-4147-A177-3AD203B41FA5}">
                      <a16:colId xmlns:a16="http://schemas.microsoft.com/office/drawing/2014/main" val="3770880623"/>
                    </a:ext>
                  </a:extLst>
                </a:gridCol>
                <a:gridCol w="1380230">
                  <a:extLst>
                    <a:ext uri="{9D8B030D-6E8A-4147-A177-3AD203B41FA5}">
                      <a16:colId xmlns:a16="http://schemas.microsoft.com/office/drawing/2014/main" val="1368151756"/>
                    </a:ext>
                  </a:extLst>
                </a:gridCol>
              </a:tblGrid>
              <a:tr h="6424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endParaRPr lang="en-SG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800" b="1" kern="1200" dirty="0" err="1">
                          <a:solidFill>
                            <a:schemeClr val="l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GridSearchCV</a:t>
                      </a:r>
                      <a:endParaRPr lang="en-SG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SG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en-SG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Train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Test 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8914525"/>
                  </a:ext>
                </a:extLst>
              </a:tr>
              <a:tr h="63170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81.4%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90.1%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82.7%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899227"/>
                  </a:ext>
                </a:extLst>
              </a:tr>
              <a:tr h="63170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Naïve Bayes Multinomial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82.7%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89.1%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82.3%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15438"/>
                  </a:ext>
                </a:extLst>
              </a:tr>
              <a:tr h="63170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Random Forest Classifier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80.0%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89.8%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80.7%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368403"/>
                  </a:ext>
                </a:extLst>
              </a:tr>
              <a:tr h="63170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Support Vector Classifier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81.7%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93.5%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81.1%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576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CAC48EF-2EE9-42C4-BFE1-9C0A02B6AE20}"/>
              </a:ext>
            </a:extLst>
          </p:cNvPr>
          <p:cNvSpPr txBox="1"/>
          <p:nvPr/>
        </p:nvSpPr>
        <p:spPr>
          <a:xfrm>
            <a:off x="544261" y="1607799"/>
            <a:ext cx="52105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Baseline Accuracy: 50.2%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All models beat the baseline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Significant overfitting observed when using Support Vector Classifier</a:t>
            </a:r>
          </a:p>
        </p:txBody>
      </p:sp>
    </p:spTree>
    <p:extLst>
      <p:ext uri="{BB962C8B-B14F-4D97-AF65-F5344CB8AC3E}">
        <p14:creationId xmlns:p14="http://schemas.microsoft.com/office/powerpoint/2010/main" val="4120020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50BC58C-51D7-47E4-A879-4815D9CD4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AC6D1A-50EA-4E7C-9FF8-55F585E4A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5594"/>
            <a:ext cx="10058400" cy="475006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 - Sensitivity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A61944-D08C-461E-9F35-B72C99DB4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103731"/>
              </p:ext>
            </p:extLst>
          </p:nvPr>
        </p:nvGraphicFramePr>
        <p:xfrm>
          <a:off x="8315230" y="2921287"/>
          <a:ext cx="3482364" cy="353400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741182">
                  <a:extLst>
                    <a:ext uri="{9D8B030D-6E8A-4147-A177-3AD203B41FA5}">
                      <a16:colId xmlns:a16="http://schemas.microsoft.com/office/drawing/2014/main" val="828281319"/>
                    </a:ext>
                  </a:extLst>
                </a:gridCol>
                <a:gridCol w="1741182">
                  <a:extLst>
                    <a:ext uri="{9D8B030D-6E8A-4147-A177-3AD203B41FA5}">
                      <a16:colId xmlns:a16="http://schemas.microsoft.com/office/drawing/2014/main" val="3678523712"/>
                    </a:ext>
                  </a:extLst>
                </a:gridCol>
              </a:tblGrid>
              <a:tr h="598136"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Sensitivity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914525"/>
                  </a:ext>
                </a:extLst>
              </a:tr>
              <a:tr h="733968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77%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899227"/>
                  </a:ext>
                </a:extLst>
              </a:tr>
              <a:tr h="733968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Naïve Bayes Multinomial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15438"/>
                  </a:ext>
                </a:extLst>
              </a:tr>
              <a:tr h="733968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Forest Classifier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69%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368403"/>
                  </a:ext>
                </a:extLst>
              </a:tr>
              <a:tr h="733968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Support Vector Classifier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71%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576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AC6D102-6719-4276-A89C-CC4DA4054CB1}"/>
              </a:ext>
            </a:extLst>
          </p:cNvPr>
          <p:cNvSpPr txBox="1"/>
          <p:nvPr/>
        </p:nvSpPr>
        <p:spPr>
          <a:xfrm>
            <a:off x="952146" y="1628625"/>
            <a:ext cx="736308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Optimizing model sensitivity means to maximize the </a:t>
            </a:r>
            <a:r>
              <a:rPr lang="en-SG" sz="2000" b="1" dirty="0">
                <a:latin typeface="Arial" panose="020B0604020202020204" pitchFamily="34" charset="0"/>
                <a:cs typeface="Arial" panose="020B0604020202020204" pitchFamily="34" charset="0"/>
              </a:rPr>
              <a:t>true positive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b="1" dirty="0">
                <a:latin typeface="Arial" panose="020B0604020202020204" pitchFamily="34" charset="0"/>
                <a:cs typeface="Arial" panose="020B0604020202020204" pitchFamily="34" charset="0"/>
              </a:rPr>
              <a:t>Secondary stakeholders are mostly women 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so we want to ensure we predict class = 1 as best as possible.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Best 2 models are </a:t>
            </a:r>
            <a:r>
              <a:rPr lang="en-SG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Naïve Bayes Multinomial 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SG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4048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ADB39A-6653-4B3B-AF64-DEBACDDC2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37" b="15867"/>
          <a:stretch/>
        </p:blipFill>
        <p:spPr>
          <a:xfrm>
            <a:off x="0" y="-609600"/>
            <a:ext cx="12192000" cy="746760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4F113-3169-4FAE-A867-0DF637F937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485434"/>
              </p:ext>
            </p:extLst>
          </p:nvPr>
        </p:nvGraphicFramePr>
        <p:xfrm>
          <a:off x="2890533" y="4237753"/>
          <a:ext cx="6410934" cy="215165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332853">
                  <a:extLst>
                    <a:ext uri="{9D8B030D-6E8A-4147-A177-3AD203B41FA5}">
                      <a16:colId xmlns:a16="http://schemas.microsoft.com/office/drawing/2014/main" val="828281319"/>
                    </a:ext>
                  </a:extLst>
                </a:gridCol>
                <a:gridCol w="1941103">
                  <a:extLst>
                    <a:ext uri="{9D8B030D-6E8A-4147-A177-3AD203B41FA5}">
                      <a16:colId xmlns:a16="http://schemas.microsoft.com/office/drawing/2014/main" val="3678523712"/>
                    </a:ext>
                  </a:extLst>
                </a:gridCol>
                <a:gridCol w="2136978">
                  <a:extLst>
                    <a:ext uri="{9D8B030D-6E8A-4147-A177-3AD203B41FA5}">
                      <a16:colId xmlns:a16="http://schemas.microsoft.com/office/drawing/2014/main" val="1756430643"/>
                    </a:ext>
                  </a:extLst>
                </a:gridCol>
              </a:tblGrid>
              <a:tr h="5281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endParaRPr lang="en-SG" sz="16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Train/Test accuracy drop</a:t>
                      </a:r>
                      <a:endParaRPr lang="en-SG" sz="16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Train/Unseen accuracy drop</a:t>
                      </a:r>
                      <a:endParaRPr lang="en-SG" sz="16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914525"/>
                  </a:ext>
                </a:extLst>
              </a:tr>
              <a:tr h="27367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Logistic Regression</a:t>
                      </a:r>
                      <a:endParaRPr lang="en-SG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7.4%</a:t>
                      </a:r>
                      <a:endParaRPr lang="en-SG" sz="16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10.4%</a:t>
                      </a:r>
                      <a:endParaRPr lang="en-SG" sz="16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899227"/>
                  </a:ext>
                </a:extLst>
              </a:tr>
              <a:tr h="41241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Naïve Bayes Multinomial</a:t>
                      </a:r>
                      <a:endParaRPr lang="en-SG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6.8%</a:t>
                      </a:r>
                      <a:endParaRPr lang="en-SG" sz="16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7.8%</a:t>
                      </a:r>
                      <a:endParaRPr lang="en-SG" sz="16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15438"/>
                  </a:ext>
                </a:extLst>
              </a:tr>
              <a:tr h="41241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Forest Classifier</a:t>
                      </a:r>
                      <a:endParaRPr lang="en-SG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9.1%</a:t>
                      </a:r>
                      <a:endParaRPr lang="en-SG" sz="16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11.6%</a:t>
                      </a:r>
                      <a:endParaRPr lang="en-SG" sz="16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368403"/>
                  </a:ext>
                </a:extLst>
              </a:tr>
              <a:tr h="41241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Support Vector Classifier</a:t>
                      </a:r>
                      <a:endParaRPr lang="en-SG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12.4%</a:t>
                      </a:r>
                      <a:endParaRPr lang="en-SG" sz="16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13.9%</a:t>
                      </a:r>
                      <a:endParaRPr lang="en-SG" sz="16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576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DFB5AB5-52E6-48F2-B264-BC5D62CA4B62}"/>
              </a:ext>
            </a:extLst>
          </p:cNvPr>
          <p:cNvSpPr txBox="1"/>
          <p:nvPr/>
        </p:nvSpPr>
        <p:spPr>
          <a:xfrm>
            <a:off x="609600" y="1460837"/>
            <a:ext cx="1117556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u="sng" dirty="0">
                <a:latin typeface="Arial" panose="020B0604020202020204" pitchFamily="34" charset="0"/>
                <a:cs typeface="Arial" panose="020B0604020202020204" pitchFamily="34" charset="0"/>
              </a:rPr>
              <a:t>Hairstyle trends tend to change throughout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Models were tested for robustness using test dataset and </a:t>
            </a:r>
            <a:r>
              <a:rPr lang="en-SG" sz="2000" b="1" dirty="0">
                <a:latin typeface="Arial" panose="020B0604020202020204" pitchFamily="34" charset="0"/>
                <a:cs typeface="Arial" panose="020B0604020202020204" pitchFamily="34" charset="0"/>
              </a:rPr>
              <a:t>additional unseen data 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scraped from</a:t>
            </a:r>
            <a:r>
              <a:rPr lang="en-SG" sz="2000" b="1" dirty="0">
                <a:latin typeface="Arial" panose="020B0604020202020204" pitchFamily="34" charset="0"/>
                <a:cs typeface="Arial" panose="020B0604020202020204" pitchFamily="34" charset="0"/>
              </a:rPr>
              <a:t> 500 new posts from both subreddits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Accuracy drop is calculated as the </a:t>
            </a:r>
            <a:r>
              <a:rPr lang="en-SG" sz="2000" b="1" dirty="0">
                <a:latin typeface="Arial" panose="020B0604020202020204" pitchFamily="34" charset="0"/>
                <a:cs typeface="Arial" panose="020B0604020202020204" pitchFamily="34" charset="0"/>
              </a:rPr>
              <a:t>difference in accuracy from train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Models were selected based on the smallest accuracy drop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91838-1DCD-4458-B1D8-56228594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6393"/>
            <a:ext cx="10058400" cy="641295"/>
          </a:xfrm>
        </p:spPr>
        <p:txBody>
          <a:bodyPr>
            <a:normAutofit/>
          </a:bodyPr>
          <a:lstStyle/>
          <a:p>
            <a:pPr algn="ctr"/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 - Robustness</a:t>
            </a:r>
          </a:p>
        </p:txBody>
      </p:sp>
    </p:spTree>
    <p:extLst>
      <p:ext uri="{BB962C8B-B14F-4D97-AF65-F5344CB8AC3E}">
        <p14:creationId xmlns:p14="http://schemas.microsoft.com/office/powerpoint/2010/main" val="313497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33D28-3DCB-4243-A615-6A814EB80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spc="-70" dirty="0">
                <a:solidFill>
                  <a:srgbClr val="FFFFFF"/>
                </a:solidFill>
              </a:rPr>
              <a:t>Feature exploration – r/</a:t>
            </a:r>
            <a:r>
              <a:rPr lang="en-US" sz="4200" b="1" spc="-70" dirty="0" err="1">
                <a:solidFill>
                  <a:srgbClr val="FFFFFF"/>
                </a:solidFill>
              </a:rPr>
              <a:t>femalehairadvice</a:t>
            </a:r>
            <a:endParaRPr lang="en-US" sz="4200" b="1" spc="-70" dirty="0">
              <a:solidFill>
                <a:srgbClr val="FFFFFF"/>
              </a:solidFill>
            </a:endParaRPr>
          </a:p>
        </p:txBody>
      </p:sp>
      <p:pic>
        <p:nvPicPr>
          <p:cNvPr id="9" name="Picture 8" descr="A collage of a person&#10;&#10;Description automatically generated with low confidence">
            <a:extLst>
              <a:ext uri="{FF2B5EF4-FFF2-40B4-BE49-F238E27FC236}">
                <a16:creationId xmlns:a16="http://schemas.microsoft.com/office/drawing/2014/main" id="{6CEA77D6-A6B5-4C8C-91D3-1FDBE85B7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471997"/>
            <a:ext cx="5455917" cy="3669104"/>
          </a:xfrm>
          <a:prstGeom prst="rect">
            <a:avLst/>
          </a:prstGeom>
        </p:spPr>
      </p:pic>
      <p:pic>
        <p:nvPicPr>
          <p:cNvPr id="4" name="slide2" descr="Sheet 2">
            <a:extLst>
              <a:ext uri="{FF2B5EF4-FFF2-40B4-BE49-F238E27FC236}">
                <a16:creationId xmlns:a16="http://schemas.microsoft.com/office/drawing/2014/main" id="{71FDB7C0-90A9-40E3-B467-2AD4388AAA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66" r="10933" b="12727"/>
          <a:stretch/>
        </p:blipFill>
        <p:spPr>
          <a:xfrm>
            <a:off x="6416043" y="1007174"/>
            <a:ext cx="5455917" cy="259875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515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</TotalTime>
  <Words>904</Words>
  <Application>Microsoft Office PowerPoint</Application>
  <PresentationFormat>Widescreen</PresentationFormat>
  <Paragraphs>206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Garamond</vt:lpstr>
      <vt:lpstr>Selawik Light</vt:lpstr>
      <vt:lpstr>Speak Pro</vt:lpstr>
      <vt:lpstr>Times New Roman</vt:lpstr>
      <vt:lpstr>SavonVTI</vt:lpstr>
      <vt:lpstr>Office Theme</vt:lpstr>
      <vt:lpstr>Predicting male and female hair trends from reddit posts</vt:lpstr>
      <vt:lpstr>Problem Statement</vt:lpstr>
      <vt:lpstr>Model Construction Process</vt:lpstr>
      <vt:lpstr>Count vs Tf-idf Vectorizer</vt:lpstr>
      <vt:lpstr>Model Selection Criteria - Overview</vt:lpstr>
      <vt:lpstr>Model Comparison - Accuracy</vt:lpstr>
      <vt:lpstr>Model Comparison - Sensitivity</vt:lpstr>
      <vt:lpstr>Model Comparison - Robustness</vt:lpstr>
      <vt:lpstr>Feature exploration – r/femalehairadvice</vt:lpstr>
      <vt:lpstr>Feature exploration – r/malehairadvice</vt:lpstr>
      <vt:lpstr>Feature exploration – female vs male vocabulary</vt:lpstr>
      <vt:lpstr>Final Recommendation</vt:lpstr>
      <vt:lpstr>Model Limitations and Future Work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male and female hair trends from reddit posts</dc:title>
  <dc:creator>Christopher Gozali</dc:creator>
  <cp:lastModifiedBy>Christopher Gozali</cp:lastModifiedBy>
  <cp:revision>45</cp:revision>
  <dcterms:created xsi:type="dcterms:W3CDTF">2021-06-27T14:00:34Z</dcterms:created>
  <dcterms:modified xsi:type="dcterms:W3CDTF">2021-06-28T03:58:10Z</dcterms:modified>
</cp:coreProperties>
</file>