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63" r:id="rId4"/>
    <p:sldId id="264" r:id="rId5"/>
    <p:sldId id="268" r:id="rId6"/>
    <p:sldId id="273" r:id="rId7"/>
    <p:sldId id="269" r:id="rId8"/>
    <p:sldId id="270" r:id="rId9"/>
    <p:sldId id="265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6359B-09B8-487F-AE0E-64B230864F0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8B76B4B-3D34-4393-A401-5E06675C3EF3}">
      <dgm:prSet/>
      <dgm:spPr/>
      <dgm:t>
        <a:bodyPr/>
        <a:lstStyle/>
        <a:p>
          <a:pPr>
            <a:defRPr b="1"/>
          </a:pPr>
          <a:r>
            <a:rPr lang="en-SG"/>
            <a:t>Data types</a:t>
          </a:r>
          <a:endParaRPr lang="en-US"/>
        </a:p>
      </dgm:t>
    </dgm:pt>
    <dgm:pt modelId="{026055BD-24E1-4940-94D0-0548EA4F8976}" type="parTrans" cxnId="{31E6935B-FA2C-4612-A8A2-37047E076BD9}">
      <dgm:prSet/>
      <dgm:spPr/>
      <dgm:t>
        <a:bodyPr/>
        <a:lstStyle/>
        <a:p>
          <a:endParaRPr lang="en-US"/>
        </a:p>
      </dgm:t>
    </dgm:pt>
    <dgm:pt modelId="{05F15E0D-8FCF-4EB0-93E0-A229EB081BEE}" type="sibTrans" cxnId="{31E6935B-FA2C-4612-A8A2-37047E076BD9}">
      <dgm:prSet/>
      <dgm:spPr/>
      <dgm:t>
        <a:bodyPr/>
        <a:lstStyle/>
        <a:p>
          <a:endParaRPr lang="en-US"/>
        </a:p>
      </dgm:t>
    </dgm:pt>
    <dgm:pt modelId="{8DCB36DC-D4A6-4ABA-8409-43BE8CA5D344}">
      <dgm:prSet/>
      <dgm:spPr/>
      <dgm:t>
        <a:bodyPr/>
        <a:lstStyle/>
        <a:p>
          <a:r>
            <a:rPr lang="en-SG" dirty="0"/>
            <a:t>SAT/ACT participation rates by state</a:t>
          </a:r>
          <a:endParaRPr lang="en-US" dirty="0"/>
        </a:p>
      </dgm:t>
    </dgm:pt>
    <dgm:pt modelId="{822E2BE0-C593-4683-B2F1-996532DC6784}" type="parTrans" cxnId="{EDA19B0A-17A6-4885-AB61-6116DDD6114B}">
      <dgm:prSet/>
      <dgm:spPr/>
      <dgm:t>
        <a:bodyPr/>
        <a:lstStyle/>
        <a:p>
          <a:endParaRPr lang="en-US"/>
        </a:p>
      </dgm:t>
    </dgm:pt>
    <dgm:pt modelId="{ACAE76A7-12D4-4D40-A1DF-CF4AAC32EB68}" type="sibTrans" cxnId="{EDA19B0A-17A6-4885-AB61-6116DDD6114B}">
      <dgm:prSet/>
      <dgm:spPr/>
      <dgm:t>
        <a:bodyPr/>
        <a:lstStyle/>
        <a:p>
          <a:endParaRPr lang="en-US"/>
        </a:p>
      </dgm:t>
    </dgm:pt>
    <dgm:pt modelId="{B9904ACE-3378-45A5-9A1C-1B658AB39962}">
      <dgm:prSet/>
      <dgm:spPr/>
      <dgm:t>
        <a:bodyPr/>
        <a:lstStyle/>
        <a:p>
          <a:r>
            <a:rPr lang="en-SG" dirty="0"/>
            <a:t>Individual and total/composite test scores by state</a:t>
          </a:r>
          <a:endParaRPr lang="en-US" dirty="0"/>
        </a:p>
      </dgm:t>
    </dgm:pt>
    <dgm:pt modelId="{03D3960F-8070-4961-951D-1E1101BF7F18}" type="parTrans" cxnId="{D23A0999-E1D5-493A-AF45-66D8A713BFBD}">
      <dgm:prSet/>
      <dgm:spPr/>
      <dgm:t>
        <a:bodyPr/>
        <a:lstStyle/>
        <a:p>
          <a:endParaRPr lang="en-US"/>
        </a:p>
      </dgm:t>
    </dgm:pt>
    <dgm:pt modelId="{32AB6D8F-7BD3-45CF-B14E-2DD5337D8B27}" type="sibTrans" cxnId="{D23A0999-E1D5-493A-AF45-66D8A713BFBD}">
      <dgm:prSet/>
      <dgm:spPr/>
      <dgm:t>
        <a:bodyPr/>
        <a:lstStyle/>
        <a:p>
          <a:endParaRPr lang="en-US"/>
        </a:p>
      </dgm:t>
    </dgm:pt>
    <dgm:pt modelId="{B1624836-BC38-48C3-9849-1CF1F258F9F5}">
      <dgm:prSet/>
      <dgm:spPr/>
      <dgm:t>
        <a:bodyPr/>
        <a:lstStyle/>
        <a:p>
          <a:pPr>
            <a:defRPr b="1"/>
          </a:pPr>
          <a:r>
            <a:rPr lang="en-SG"/>
            <a:t>Trends/correlations</a:t>
          </a:r>
          <a:endParaRPr lang="en-US"/>
        </a:p>
      </dgm:t>
    </dgm:pt>
    <dgm:pt modelId="{BACA31C8-8726-4728-99E2-F4B571634F28}" type="parTrans" cxnId="{9444BE11-21D1-4134-81CD-32E6B9496E65}">
      <dgm:prSet/>
      <dgm:spPr/>
      <dgm:t>
        <a:bodyPr/>
        <a:lstStyle/>
        <a:p>
          <a:endParaRPr lang="en-US"/>
        </a:p>
      </dgm:t>
    </dgm:pt>
    <dgm:pt modelId="{B3EBD76C-648A-4670-A43A-E8F086754C98}" type="sibTrans" cxnId="{9444BE11-21D1-4134-81CD-32E6B9496E65}">
      <dgm:prSet/>
      <dgm:spPr/>
      <dgm:t>
        <a:bodyPr/>
        <a:lstStyle/>
        <a:p>
          <a:endParaRPr lang="en-US"/>
        </a:p>
      </dgm:t>
    </dgm:pt>
    <dgm:pt modelId="{32D8B501-D6F2-4322-B457-B0846A28CCCD}">
      <dgm:prSet/>
      <dgm:spPr/>
      <dgm:t>
        <a:bodyPr/>
        <a:lstStyle/>
        <a:p>
          <a:r>
            <a:rPr lang="en-US" dirty="0"/>
            <a:t>SAT vs ACT participation rates</a:t>
          </a:r>
        </a:p>
      </dgm:t>
    </dgm:pt>
    <dgm:pt modelId="{3FCCD19E-A999-4DE0-8F47-14CE969F3E3B}" type="parTrans" cxnId="{AFE04348-2097-4AA1-9642-9DEF1CC29F82}">
      <dgm:prSet/>
      <dgm:spPr/>
      <dgm:t>
        <a:bodyPr/>
        <a:lstStyle/>
        <a:p>
          <a:endParaRPr lang="en-SG"/>
        </a:p>
      </dgm:t>
    </dgm:pt>
    <dgm:pt modelId="{240DC2DB-0895-4ED7-B8E5-4DEBD586CB58}" type="sibTrans" cxnId="{AFE04348-2097-4AA1-9642-9DEF1CC29F82}">
      <dgm:prSet/>
      <dgm:spPr/>
      <dgm:t>
        <a:bodyPr/>
        <a:lstStyle/>
        <a:p>
          <a:endParaRPr lang="en-SG"/>
        </a:p>
      </dgm:t>
    </dgm:pt>
    <dgm:pt modelId="{B4EC58ED-65DD-4316-98C9-6EE5236F36B7}">
      <dgm:prSet/>
      <dgm:spPr/>
      <dgm:t>
        <a:bodyPr/>
        <a:lstStyle/>
        <a:p>
          <a:r>
            <a:rPr lang="en-US" dirty="0"/>
            <a:t>Participation rates vs Mean test scores</a:t>
          </a:r>
        </a:p>
      </dgm:t>
    </dgm:pt>
    <dgm:pt modelId="{0952013F-FF46-4A04-AB73-2529F8C99DF2}" type="parTrans" cxnId="{882A9DF8-68DE-4364-874B-B4C778F11CCF}">
      <dgm:prSet/>
      <dgm:spPr/>
      <dgm:t>
        <a:bodyPr/>
        <a:lstStyle/>
        <a:p>
          <a:endParaRPr lang="en-SG"/>
        </a:p>
      </dgm:t>
    </dgm:pt>
    <dgm:pt modelId="{EC855265-318C-48D9-B7B6-0BC9041A41FB}" type="sibTrans" cxnId="{882A9DF8-68DE-4364-874B-B4C778F11CCF}">
      <dgm:prSet/>
      <dgm:spPr/>
      <dgm:t>
        <a:bodyPr/>
        <a:lstStyle/>
        <a:p>
          <a:endParaRPr lang="en-SG"/>
        </a:p>
      </dgm:t>
    </dgm:pt>
    <dgm:pt modelId="{CF13371A-D1D7-4EDC-B4AF-751AD3253FEE}" type="pres">
      <dgm:prSet presAssocID="{6FB6359B-09B8-487F-AE0E-64B230864F02}" presName="root" presStyleCnt="0">
        <dgm:presLayoutVars>
          <dgm:dir/>
          <dgm:resizeHandles val="exact"/>
        </dgm:presLayoutVars>
      </dgm:prSet>
      <dgm:spPr/>
    </dgm:pt>
    <dgm:pt modelId="{4B4E94CF-37CF-4D09-A684-D7E291D0BC08}" type="pres">
      <dgm:prSet presAssocID="{58B76B4B-3D34-4393-A401-5E06675C3EF3}" presName="compNode" presStyleCnt="0"/>
      <dgm:spPr/>
    </dgm:pt>
    <dgm:pt modelId="{0C93FA39-E422-4C5D-BC16-9DCC1F48774E}" type="pres">
      <dgm:prSet presAssocID="{58B76B4B-3D34-4393-A401-5E06675C3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877AD57F-1170-408C-B249-3342EC5FE55C}" type="pres">
      <dgm:prSet presAssocID="{58B76B4B-3D34-4393-A401-5E06675C3EF3}" presName="iconSpace" presStyleCnt="0"/>
      <dgm:spPr/>
    </dgm:pt>
    <dgm:pt modelId="{9A93DFDE-B199-4886-A713-EB350F62176A}" type="pres">
      <dgm:prSet presAssocID="{58B76B4B-3D34-4393-A401-5E06675C3EF3}" presName="parTx" presStyleLbl="revTx" presStyleIdx="0" presStyleCnt="4">
        <dgm:presLayoutVars>
          <dgm:chMax val="0"/>
          <dgm:chPref val="0"/>
        </dgm:presLayoutVars>
      </dgm:prSet>
      <dgm:spPr/>
    </dgm:pt>
    <dgm:pt modelId="{3D962978-8A3B-41D1-92A9-6A24A008F1FB}" type="pres">
      <dgm:prSet presAssocID="{58B76B4B-3D34-4393-A401-5E06675C3EF3}" presName="txSpace" presStyleCnt="0"/>
      <dgm:spPr/>
    </dgm:pt>
    <dgm:pt modelId="{0CD40A46-C4B0-4E22-82B8-3F54D2CA8941}" type="pres">
      <dgm:prSet presAssocID="{58B76B4B-3D34-4393-A401-5E06675C3EF3}" presName="desTx" presStyleLbl="revTx" presStyleIdx="1" presStyleCnt="4">
        <dgm:presLayoutVars/>
      </dgm:prSet>
      <dgm:spPr/>
    </dgm:pt>
    <dgm:pt modelId="{200A7CAA-834B-4D1F-B358-A64B9DD86B3D}" type="pres">
      <dgm:prSet presAssocID="{05F15E0D-8FCF-4EB0-93E0-A229EB081BEE}" presName="sibTrans" presStyleCnt="0"/>
      <dgm:spPr/>
    </dgm:pt>
    <dgm:pt modelId="{0A7BA39E-BA2F-4E14-B8B1-C145437632E3}" type="pres">
      <dgm:prSet presAssocID="{B1624836-BC38-48C3-9849-1CF1F258F9F5}" presName="compNode" presStyleCnt="0"/>
      <dgm:spPr/>
    </dgm:pt>
    <dgm:pt modelId="{72B46F62-A9EB-4B70-9F59-EA6F5A0797FD}" type="pres">
      <dgm:prSet presAssocID="{B1624836-BC38-48C3-9849-1CF1F258F9F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6120C0-762E-4806-8DB6-862D27E97ECC}" type="pres">
      <dgm:prSet presAssocID="{B1624836-BC38-48C3-9849-1CF1F258F9F5}" presName="iconSpace" presStyleCnt="0"/>
      <dgm:spPr/>
    </dgm:pt>
    <dgm:pt modelId="{88744F45-E10E-4C31-BD59-5BA775407B4B}" type="pres">
      <dgm:prSet presAssocID="{B1624836-BC38-48C3-9849-1CF1F258F9F5}" presName="parTx" presStyleLbl="revTx" presStyleIdx="2" presStyleCnt="4">
        <dgm:presLayoutVars>
          <dgm:chMax val="0"/>
          <dgm:chPref val="0"/>
        </dgm:presLayoutVars>
      </dgm:prSet>
      <dgm:spPr/>
    </dgm:pt>
    <dgm:pt modelId="{109C5C30-7C76-4562-A85D-9CFC1A8B440D}" type="pres">
      <dgm:prSet presAssocID="{B1624836-BC38-48C3-9849-1CF1F258F9F5}" presName="txSpace" presStyleCnt="0"/>
      <dgm:spPr/>
    </dgm:pt>
    <dgm:pt modelId="{9D94863F-C8BA-4718-93AD-4CEADCFA8066}" type="pres">
      <dgm:prSet presAssocID="{B1624836-BC38-48C3-9849-1CF1F258F9F5}" presName="desTx" presStyleLbl="revTx" presStyleIdx="3" presStyleCnt="4">
        <dgm:presLayoutVars/>
      </dgm:prSet>
      <dgm:spPr/>
    </dgm:pt>
  </dgm:ptLst>
  <dgm:cxnLst>
    <dgm:cxn modelId="{EDA19B0A-17A6-4885-AB61-6116DDD6114B}" srcId="{58B76B4B-3D34-4393-A401-5E06675C3EF3}" destId="{8DCB36DC-D4A6-4ABA-8409-43BE8CA5D344}" srcOrd="0" destOrd="0" parTransId="{822E2BE0-C593-4683-B2F1-996532DC6784}" sibTransId="{ACAE76A7-12D4-4D40-A1DF-CF4AAC32EB68}"/>
    <dgm:cxn modelId="{9444BE11-21D1-4134-81CD-32E6B9496E65}" srcId="{6FB6359B-09B8-487F-AE0E-64B230864F02}" destId="{B1624836-BC38-48C3-9849-1CF1F258F9F5}" srcOrd="1" destOrd="0" parTransId="{BACA31C8-8726-4728-99E2-F4B571634F28}" sibTransId="{B3EBD76C-648A-4670-A43A-E8F086754C98}"/>
    <dgm:cxn modelId="{31E6935B-FA2C-4612-A8A2-37047E076BD9}" srcId="{6FB6359B-09B8-487F-AE0E-64B230864F02}" destId="{58B76B4B-3D34-4393-A401-5E06675C3EF3}" srcOrd="0" destOrd="0" parTransId="{026055BD-24E1-4940-94D0-0548EA4F8976}" sibTransId="{05F15E0D-8FCF-4EB0-93E0-A229EB081BEE}"/>
    <dgm:cxn modelId="{03E4C866-F614-4B3E-9937-98B8B686C545}" type="presOf" srcId="{B1624836-BC38-48C3-9849-1CF1F258F9F5}" destId="{88744F45-E10E-4C31-BD59-5BA775407B4B}" srcOrd="0" destOrd="0" presId="urn:microsoft.com/office/officeart/2018/2/layout/IconLabelDescriptionList"/>
    <dgm:cxn modelId="{AFE04348-2097-4AA1-9642-9DEF1CC29F82}" srcId="{B1624836-BC38-48C3-9849-1CF1F258F9F5}" destId="{32D8B501-D6F2-4322-B457-B0846A28CCCD}" srcOrd="0" destOrd="0" parTransId="{3FCCD19E-A999-4DE0-8F47-14CE969F3E3B}" sibTransId="{240DC2DB-0895-4ED7-B8E5-4DEBD586CB58}"/>
    <dgm:cxn modelId="{77897C4E-201D-4CFA-A558-421F26A35EEB}" type="presOf" srcId="{B4EC58ED-65DD-4316-98C9-6EE5236F36B7}" destId="{9D94863F-C8BA-4718-93AD-4CEADCFA8066}" srcOrd="0" destOrd="1" presId="urn:microsoft.com/office/officeart/2018/2/layout/IconLabelDescriptionList"/>
    <dgm:cxn modelId="{44B9418D-9390-46FA-A35E-132E8BC1D421}" type="presOf" srcId="{8DCB36DC-D4A6-4ABA-8409-43BE8CA5D344}" destId="{0CD40A46-C4B0-4E22-82B8-3F54D2CA8941}" srcOrd="0" destOrd="0" presId="urn:microsoft.com/office/officeart/2018/2/layout/IconLabelDescriptionList"/>
    <dgm:cxn modelId="{D23A0999-E1D5-493A-AF45-66D8A713BFBD}" srcId="{58B76B4B-3D34-4393-A401-5E06675C3EF3}" destId="{B9904ACE-3378-45A5-9A1C-1B658AB39962}" srcOrd="1" destOrd="0" parTransId="{03D3960F-8070-4961-951D-1E1101BF7F18}" sibTransId="{32AB6D8F-7BD3-45CF-B14E-2DD5337D8B27}"/>
    <dgm:cxn modelId="{EACC13B5-194B-4CF9-B565-4094CDCB9C5C}" type="presOf" srcId="{B9904ACE-3378-45A5-9A1C-1B658AB39962}" destId="{0CD40A46-C4B0-4E22-82B8-3F54D2CA8941}" srcOrd="0" destOrd="1" presId="urn:microsoft.com/office/officeart/2018/2/layout/IconLabelDescriptionList"/>
    <dgm:cxn modelId="{7244EFCC-B5E9-4652-8785-6744A77640D9}" type="presOf" srcId="{32D8B501-D6F2-4322-B457-B0846A28CCCD}" destId="{9D94863F-C8BA-4718-93AD-4CEADCFA8066}" srcOrd="0" destOrd="0" presId="urn:microsoft.com/office/officeart/2018/2/layout/IconLabelDescriptionList"/>
    <dgm:cxn modelId="{955989D2-B265-4B5E-A5B0-AA9DE255EE57}" type="presOf" srcId="{6FB6359B-09B8-487F-AE0E-64B230864F02}" destId="{CF13371A-D1D7-4EDC-B4AF-751AD3253FEE}" srcOrd="0" destOrd="0" presId="urn:microsoft.com/office/officeart/2018/2/layout/IconLabelDescriptionList"/>
    <dgm:cxn modelId="{8B14A6DF-F44F-4B24-9405-8905428CA739}" type="presOf" srcId="{58B76B4B-3D34-4393-A401-5E06675C3EF3}" destId="{9A93DFDE-B199-4886-A713-EB350F62176A}" srcOrd="0" destOrd="0" presId="urn:microsoft.com/office/officeart/2018/2/layout/IconLabelDescriptionList"/>
    <dgm:cxn modelId="{882A9DF8-68DE-4364-874B-B4C778F11CCF}" srcId="{B1624836-BC38-48C3-9849-1CF1F258F9F5}" destId="{B4EC58ED-65DD-4316-98C9-6EE5236F36B7}" srcOrd="1" destOrd="0" parTransId="{0952013F-FF46-4A04-AB73-2529F8C99DF2}" sibTransId="{EC855265-318C-48D9-B7B6-0BC9041A41FB}"/>
    <dgm:cxn modelId="{77356C53-EAA1-40A2-BC17-E9B4F63A0A79}" type="presParOf" srcId="{CF13371A-D1D7-4EDC-B4AF-751AD3253FEE}" destId="{4B4E94CF-37CF-4D09-A684-D7E291D0BC08}" srcOrd="0" destOrd="0" presId="urn:microsoft.com/office/officeart/2018/2/layout/IconLabelDescriptionList"/>
    <dgm:cxn modelId="{7713AC96-F87C-47BE-9108-9DF51A653DAA}" type="presParOf" srcId="{4B4E94CF-37CF-4D09-A684-D7E291D0BC08}" destId="{0C93FA39-E422-4C5D-BC16-9DCC1F48774E}" srcOrd="0" destOrd="0" presId="urn:microsoft.com/office/officeart/2018/2/layout/IconLabelDescriptionList"/>
    <dgm:cxn modelId="{ACFAEF80-FDB4-4AEA-A6A7-A3319587F877}" type="presParOf" srcId="{4B4E94CF-37CF-4D09-A684-D7E291D0BC08}" destId="{877AD57F-1170-408C-B249-3342EC5FE55C}" srcOrd="1" destOrd="0" presId="urn:microsoft.com/office/officeart/2018/2/layout/IconLabelDescriptionList"/>
    <dgm:cxn modelId="{23DFA600-FACF-4024-B390-C111F1B4C7B2}" type="presParOf" srcId="{4B4E94CF-37CF-4D09-A684-D7E291D0BC08}" destId="{9A93DFDE-B199-4886-A713-EB350F62176A}" srcOrd="2" destOrd="0" presId="urn:microsoft.com/office/officeart/2018/2/layout/IconLabelDescriptionList"/>
    <dgm:cxn modelId="{93D2B138-7B45-47A7-851E-A22F9C1B8699}" type="presParOf" srcId="{4B4E94CF-37CF-4D09-A684-D7E291D0BC08}" destId="{3D962978-8A3B-41D1-92A9-6A24A008F1FB}" srcOrd="3" destOrd="0" presId="urn:microsoft.com/office/officeart/2018/2/layout/IconLabelDescriptionList"/>
    <dgm:cxn modelId="{48D6A8F9-2722-44E4-8F08-9B14737F3CDF}" type="presParOf" srcId="{4B4E94CF-37CF-4D09-A684-D7E291D0BC08}" destId="{0CD40A46-C4B0-4E22-82B8-3F54D2CA8941}" srcOrd="4" destOrd="0" presId="urn:microsoft.com/office/officeart/2018/2/layout/IconLabelDescriptionList"/>
    <dgm:cxn modelId="{49C2C792-7656-4F7D-9FF9-D9E3163B9922}" type="presParOf" srcId="{CF13371A-D1D7-4EDC-B4AF-751AD3253FEE}" destId="{200A7CAA-834B-4D1F-B358-A64B9DD86B3D}" srcOrd="1" destOrd="0" presId="urn:microsoft.com/office/officeart/2018/2/layout/IconLabelDescriptionList"/>
    <dgm:cxn modelId="{83BCD33A-F33B-40C7-8725-7EC6F248A9D8}" type="presParOf" srcId="{CF13371A-D1D7-4EDC-B4AF-751AD3253FEE}" destId="{0A7BA39E-BA2F-4E14-B8B1-C145437632E3}" srcOrd="2" destOrd="0" presId="urn:microsoft.com/office/officeart/2018/2/layout/IconLabelDescriptionList"/>
    <dgm:cxn modelId="{DCCEE44C-7F9E-42D1-8B1F-C1FE196893F3}" type="presParOf" srcId="{0A7BA39E-BA2F-4E14-B8B1-C145437632E3}" destId="{72B46F62-A9EB-4B70-9F59-EA6F5A0797FD}" srcOrd="0" destOrd="0" presId="urn:microsoft.com/office/officeart/2018/2/layout/IconLabelDescriptionList"/>
    <dgm:cxn modelId="{35BA9FD7-15C6-4B00-B284-5B2900D13F85}" type="presParOf" srcId="{0A7BA39E-BA2F-4E14-B8B1-C145437632E3}" destId="{E16120C0-762E-4806-8DB6-862D27E97ECC}" srcOrd="1" destOrd="0" presId="urn:microsoft.com/office/officeart/2018/2/layout/IconLabelDescriptionList"/>
    <dgm:cxn modelId="{6D942730-6532-4FD0-8326-4C8DAB1C2DCB}" type="presParOf" srcId="{0A7BA39E-BA2F-4E14-B8B1-C145437632E3}" destId="{88744F45-E10E-4C31-BD59-5BA775407B4B}" srcOrd="2" destOrd="0" presId="urn:microsoft.com/office/officeart/2018/2/layout/IconLabelDescriptionList"/>
    <dgm:cxn modelId="{528F4F81-9961-4A0F-88E8-B6D9EBCC9742}" type="presParOf" srcId="{0A7BA39E-BA2F-4E14-B8B1-C145437632E3}" destId="{109C5C30-7C76-4562-A85D-9CFC1A8B440D}" srcOrd="3" destOrd="0" presId="urn:microsoft.com/office/officeart/2018/2/layout/IconLabelDescriptionList"/>
    <dgm:cxn modelId="{EF714CBD-2E4A-4134-9CB3-D2915175296D}" type="presParOf" srcId="{0A7BA39E-BA2F-4E14-B8B1-C145437632E3}" destId="{9D94863F-C8BA-4718-93AD-4CEADCFA806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3FA39-E422-4C5D-BC16-9DCC1F48774E}">
      <dsp:nvSpPr>
        <dsp:cNvPr id="0" name=""/>
        <dsp:cNvSpPr/>
      </dsp:nvSpPr>
      <dsp:spPr>
        <a:xfrm>
          <a:off x="331199" y="30743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DFDE-B199-4886-A713-EB350F62176A}">
      <dsp:nvSpPr>
        <dsp:cNvPr id="0" name=""/>
        <dsp:cNvSpPr/>
      </dsp:nvSpPr>
      <dsp:spPr>
        <a:xfrm>
          <a:off x="331199" y="19557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3600" kern="1200"/>
            <a:t>Data types</a:t>
          </a:r>
          <a:endParaRPr lang="en-US" sz="3600" kern="1200"/>
        </a:p>
      </dsp:txBody>
      <dsp:txXfrm>
        <a:off x="331199" y="1955796"/>
        <a:ext cx="4320000" cy="648000"/>
      </dsp:txXfrm>
    </dsp:sp>
    <dsp:sp modelId="{0CD40A46-C4B0-4E22-82B8-3F54D2CA8941}">
      <dsp:nvSpPr>
        <dsp:cNvPr id="0" name=""/>
        <dsp:cNvSpPr/>
      </dsp:nvSpPr>
      <dsp:spPr>
        <a:xfrm>
          <a:off x="331199" y="2667220"/>
          <a:ext cx="4320000" cy="81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SAT/ACT participation rates by state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Individual and total/composite test scores by state</a:t>
          </a:r>
          <a:endParaRPr lang="en-US" sz="1700" kern="1200" dirty="0"/>
        </a:p>
      </dsp:txBody>
      <dsp:txXfrm>
        <a:off x="331199" y="2667220"/>
        <a:ext cx="4320000" cy="811425"/>
      </dsp:txXfrm>
    </dsp:sp>
    <dsp:sp modelId="{72B46F62-A9EB-4B70-9F59-EA6F5A0797FD}">
      <dsp:nvSpPr>
        <dsp:cNvPr id="0" name=""/>
        <dsp:cNvSpPr/>
      </dsp:nvSpPr>
      <dsp:spPr>
        <a:xfrm>
          <a:off x="5407199" y="30743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44F45-E10E-4C31-BD59-5BA775407B4B}">
      <dsp:nvSpPr>
        <dsp:cNvPr id="0" name=""/>
        <dsp:cNvSpPr/>
      </dsp:nvSpPr>
      <dsp:spPr>
        <a:xfrm>
          <a:off x="5407199" y="19557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3600" kern="1200"/>
            <a:t>Trends/correlations</a:t>
          </a:r>
          <a:endParaRPr lang="en-US" sz="3600" kern="1200"/>
        </a:p>
      </dsp:txBody>
      <dsp:txXfrm>
        <a:off x="5407199" y="1955796"/>
        <a:ext cx="4320000" cy="648000"/>
      </dsp:txXfrm>
    </dsp:sp>
    <dsp:sp modelId="{9D94863F-C8BA-4718-93AD-4CEADCFA8066}">
      <dsp:nvSpPr>
        <dsp:cNvPr id="0" name=""/>
        <dsp:cNvSpPr/>
      </dsp:nvSpPr>
      <dsp:spPr>
        <a:xfrm>
          <a:off x="5407199" y="2667220"/>
          <a:ext cx="4320000" cy="811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SAT vs ACT participation rates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Participation rates vs Mean test scores</a:t>
          </a:r>
        </a:p>
      </dsp:txBody>
      <dsp:txXfrm>
        <a:off x="5407199" y="2667220"/>
        <a:ext cx="4320000" cy="811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7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6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6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60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4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4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5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E03A7E77-A322-487B-9C7F-27038B4A3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7400"/>
              <a:t>Identifying target States in USA for SAT participation growth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87A8BCC-1AC8-4AFC-993F-E7EB92410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/>
              <a:t>A statistical analysis of SAT/ACT standardized testing in 2017/2018</a:t>
            </a:r>
            <a:endParaRPr lang="en-US" dirty="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BC10-0EAA-4F37-A2EB-E5FED337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Recommendation 2: West Virginia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FDB6-A340-4E1D-8F55-96C5CB01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67248"/>
            <a:ext cx="10058400" cy="270184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 is the predominant choice in this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Yet there was a 100% increase in SAT participation from 2017 to 2018, indicating a strong interest among students there to take the SATs.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can make for a strong case when bidding for state contracts mandating standardized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Furthermore, West Virginia was amongst the bottom scoring states for the SATs in 2018. This shows that despite the increased interest, there is a need for additional student resources to better prepare them for the test.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E1BA35-3249-40F0-87A6-4DE865651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86491"/>
              </p:ext>
            </p:extLst>
          </p:nvPr>
        </p:nvGraphicFramePr>
        <p:xfrm>
          <a:off x="1097281" y="1896044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58604742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96648075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12632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South Carolina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SAT Participation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0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ACT Participation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3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53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BC10-0EAA-4F37-A2EB-E5FED337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Recommendation 3: Alaska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FDB6-A340-4E1D-8F55-96C5CB01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67248"/>
            <a:ext cx="10058400" cy="27018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Mandatory testing was dropped in 2016 resulting in a 50% decrease in ACT participation from 2017 to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Yet SAT participation improved by 13% (38% to 43%), showing that students in Alaska continue to show increased interest in taking the SATs.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would make sense to take advantage of the current trend to increase its rate of growth.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E1BA35-3249-40F0-87A6-4DE865651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7386"/>
              </p:ext>
            </p:extLst>
          </p:nvPr>
        </p:nvGraphicFramePr>
        <p:xfrm>
          <a:off x="1097281" y="1896044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58604742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96648075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12632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South Carolina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SAT Participation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0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ACT Participation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3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87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985A-005D-48A5-B0D3-2296F49E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57A6E-5E93-48AD-8EE4-727E5BB4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State policies which mandate participation in either SAT or ACT are the largest contributing factors to participation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Lobbying to change state mandates is a good strategy to flip participation rates in favour of SATs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South Carolina </a:t>
            </a:r>
            <a:r>
              <a:rPr lang="en-SG" dirty="0"/>
              <a:t>was identified to have growing interest for taking the SATs between 2017 and 2018 but have a high ACT participation rate due to existing state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West Virginia </a:t>
            </a:r>
            <a:r>
              <a:rPr lang="en-SG" dirty="0"/>
              <a:t>showed a significant growth in SAT participation, yet ACTs is dominant. Mean test scores are also amongst the lowest indicating a need for additional student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Alaska</a:t>
            </a:r>
            <a:r>
              <a:rPr lang="en-SG" dirty="0"/>
              <a:t> dropped mandatory testing for ACTs and had an increase in SAT participation. It may be a good idea to take advantage of the current growth trend</a:t>
            </a:r>
          </a:p>
        </p:txBody>
      </p:sp>
    </p:spTree>
    <p:extLst>
      <p:ext uri="{BB962C8B-B14F-4D97-AF65-F5344CB8AC3E}">
        <p14:creationId xmlns:p14="http://schemas.microsoft.com/office/powerpoint/2010/main" val="361422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7BA5-CAAC-4F5D-82D1-3E7BFE21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 Brief History of SATs and 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DE2-7A8E-4CAC-AE72-EA81B9E7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College Board was founded in 1899 and designed the first SATs in 1929.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American College Testing (ACT) program was created in 1959.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two standardized tests have since been widely accepted across US universities hence are direct competitors to one another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In 2010, ACTs overtook the SATs in terms of participation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In 2013, SATs underwent a major redesign to better suit the needs of students and colleges.</a:t>
            </a:r>
          </a:p>
          <a:p>
            <a:pPr marL="0" indent="0">
              <a:buNone/>
            </a:pP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39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0F17-C988-48BB-BA41-3AA16907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SG"/>
              <a:t>Exploratory Data Analysis</a:t>
            </a:r>
            <a:endParaRPr lang="en-SG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98D5CA-597E-469F-8FB8-FBF0890B0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69329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67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2BEC4-1EA1-4B33-B92A-67C33CD6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54" y="1295274"/>
            <a:ext cx="3100136" cy="108572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/>
              <a:t>Heatmap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1BB0-608C-40D4-B374-C096FB5F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05" y="2665044"/>
            <a:ext cx="3084844" cy="3366047"/>
          </a:xfrm>
        </p:spPr>
        <p:txBody>
          <a:bodyPr vert="horz" lIns="91440" tIns="45720" rIns="91440" bIns="45720" rtlCol="0">
            <a:normAutofit/>
          </a:bodyPr>
          <a:lstStyle/>
          <a:p>
            <a:pPr defTabSz="7556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/>
              </a:rPr>
              <a:t>Strong negative correlations between participation rates for both tests. (SAT participation vs ACT participation)</a:t>
            </a:r>
          </a:p>
          <a:p>
            <a:pPr marL="0" indent="0" defTabSz="755650">
              <a:spcBef>
                <a:spcPct val="0"/>
              </a:spcBef>
              <a:spcAft>
                <a:spcPct val="35000"/>
              </a:spcAft>
              <a:buNone/>
            </a:pPr>
            <a:endParaRPr lang="en-US" sz="1800" dirty="0">
              <a:latin typeface="Calibri" panose="020F0502020204030204"/>
            </a:endParaRPr>
          </a:p>
          <a:p>
            <a:pPr defTabSz="7556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/>
              </a:rPr>
              <a:t>Strong negative correlations between participation rate and mean test score for a given test. (E.g. SAT participation vs SAT test score)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B568D1E-D256-4DEF-B04D-1AA9C7664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1" r="-1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B86A-D08D-4439-B373-3806CC2D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17991"/>
          </a:xfrm>
        </p:spPr>
        <p:txBody>
          <a:bodyPr>
            <a:normAutofit fontScale="90000"/>
          </a:bodyPr>
          <a:lstStyle/>
          <a:p>
            <a:r>
              <a:rPr lang="en-SG" dirty="0"/>
              <a:t>States by lowest and highest mean SAT scores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A6382DA-67FD-4589-A418-5D58B032E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71377"/>
              </p:ext>
            </p:extLst>
          </p:nvPr>
        </p:nvGraphicFramePr>
        <p:xfrm>
          <a:off x="4477204" y="1818624"/>
          <a:ext cx="3298551" cy="183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517">
                  <a:extLst>
                    <a:ext uri="{9D8B030D-6E8A-4147-A177-3AD203B41FA5}">
                      <a16:colId xmlns:a16="http://schemas.microsoft.com/office/drawing/2014/main" val="1161660533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516623965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2015116884"/>
                    </a:ext>
                  </a:extLst>
                </a:gridCol>
              </a:tblGrid>
              <a:tr h="367863">
                <a:tc gridSpan="3"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2017 SAT lowest mean scores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0988"/>
                  </a:ext>
                </a:extLst>
              </a:tr>
              <a:tr h="459829">
                <a:tc>
                  <a:txBody>
                    <a:bodyPr/>
                    <a:lstStyle/>
                    <a:p>
                      <a:r>
                        <a:rPr lang="en-SG" sz="1200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Mean 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Participation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32590"/>
                  </a:ext>
                </a:extLst>
              </a:tr>
              <a:tr h="459829">
                <a:tc>
                  <a:txBody>
                    <a:bodyPr/>
                    <a:lstStyle/>
                    <a:p>
                      <a:r>
                        <a:rPr lang="en-SG" sz="1200" dirty="0"/>
                        <a:t>District of Columbia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10600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SG" sz="1200" dirty="0"/>
                        <a:t>Delaware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23449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SG" sz="1200" dirty="0"/>
                        <a:t>Idaho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93 %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5976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16829A-2E13-421F-B3A4-93E73987E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25939"/>
              </p:ext>
            </p:extLst>
          </p:nvPr>
        </p:nvGraphicFramePr>
        <p:xfrm>
          <a:off x="7857129" y="1818624"/>
          <a:ext cx="3298551" cy="183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517">
                  <a:extLst>
                    <a:ext uri="{9D8B030D-6E8A-4147-A177-3AD203B41FA5}">
                      <a16:colId xmlns:a16="http://schemas.microsoft.com/office/drawing/2014/main" val="1161660533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516623965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2015116884"/>
                    </a:ext>
                  </a:extLst>
                </a:gridCol>
              </a:tblGrid>
              <a:tr h="387946">
                <a:tc gridSpan="3"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2017 SAT highest mean scores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0988"/>
                  </a:ext>
                </a:extLst>
              </a:tr>
              <a:tr h="484932">
                <a:tc>
                  <a:txBody>
                    <a:bodyPr/>
                    <a:lstStyle/>
                    <a:p>
                      <a:r>
                        <a:rPr lang="en-SG" sz="1200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Mean 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Participation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32590"/>
                  </a:ext>
                </a:extLst>
              </a:tr>
              <a:tr h="384519">
                <a:tc>
                  <a:txBody>
                    <a:bodyPr/>
                    <a:lstStyle/>
                    <a:p>
                      <a:r>
                        <a:rPr lang="en-SG" sz="1200" dirty="0"/>
                        <a:t>Minnesota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10600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r>
                        <a:rPr lang="en-SG" sz="1200" dirty="0"/>
                        <a:t>Wisconsin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2344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r>
                        <a:rPr lang="en-SG" sz="1200" dirty="0"/>
                        <a:t>Iowa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59760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EE552B2-0977-48F4-A273-8C491D2F6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2013"/>
              </p:ext>
            </p:extLst>
          </p:nvPr>
        </p:nvGraphicFramePr>
        <p:xfrm>
          <a:off x="4477204" y="3821125"/>
          <a:ext cx="3298551" cy="183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517">
                  <a:extLst>
                    <a:ext uri="{9D8B030D-6E8A-4147-A177-3AD203B41FA5}">
                      <a16:colId xmlns:a16="http://schemas.microsoft.com/office/drawing/2014/main" val="1161660533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516623965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2015116884"/>
                    </a:ext>
                  </a:extLst>
                </a:gridCol>
              </a:tblGrid>
              <a:tr h="367863">
                <a:tc gridSpan="3"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2018 SAT lowest mean scores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0988"/>
                  </a:ext>
                </a:extLst>
              </a:tr>
              <a:tr h="459829">
                <a:tc>
                  <a:txBody>
                    <a:bodyPr/>
                    <a:lstStyle/>
                    <a:p>
                      <a:r>
                        <a:rPr lang="en-SG" sz="1200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Mean 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Participation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32590"/>
                  </a:ext>
                </a:extLst>
              </a:tr>
              <a:tr h="459829">
                <a:tc>
                  <a:txBody>
                    <a:bodyPr/>
                    <a:lstStyle/>
                    <a:p>
                      <a:r>
                        <a:rPr lang="en-SG" sz="1200" dirty="0"/>
                        <a:t>District of Columbia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10600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SG" sz="1200" dirty="0"/>
                        <a:t>Delaware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998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100 %</a:t>
                      </a:r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23449"/>
                  </a:ext>
                </a:extLst>
              </a:tr>
              <a:tr h="275897">
                <a:tc>
                  <a:txBody>
                    <a:bodyPr/>
                    <a:lstStyle/>
                    <a:p>
                      <a:r>
                        <a:rPr lang="en-SG" sz="1200" b="1" dirty="0"/>
                        <a:t>West Virginia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999</a:t>
                      </a: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28%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159760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E6AF559-14F6-4E94-9AEA-7C842C6F5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06245"/>
              </p:ext>
            </p:extLst>
          </p:nvPr>
        </p:nvGraphicFramePr>
        <p:xfrm>
          <a:off x="7857129" y="3823253"/>
          <a:ext cx="3298551" cy="183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517">
                  <a:extLst>
                    <a:ext uri="{9D8B030D-6E8A-4147-A177-3AD203B41FA5}">
                      <a16:colId xmlns:a16="http://schemas.microsoft.com/office/drawing/2014/main" val="1161660533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516623965"/>
                    </a:ext>
                  </a:extLst>
                </a:gridCol>
                <a:gridCol w="1099517">
                  <a:extLst>
                    <a:ext uri="{9D8B030D-6E8A-4147-A177-3AD203B41FA5}">
                      <a16:colId xmlns:a16="http://schemas.microsoft.com/office/drawing/2014/main" val="2015116884"/>
                    </a:ext>
                  </a:extLst>
                </a:gridCol>
              </a:tblGrid>
              <a:tr h="387945">
                <a:tc gridSpan="3"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2018 SAT highest mean scores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0988"/>
                  </a:ext>
                </a:extLst>
              </a:tr>
              <a:tr h="484932">
                <a:tc>
                  <a:txBody>
                    <a:bodyPr/>
                    <a:lstStyle/>
                    <a:p>
                      <a:r>
                        <a:rPr lang="en-SG" sz="1200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Mean 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 dirty="0"/>
                        <a:t>Participation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32590"/>
                  </a:ext>
                </a:extLst>
              </a:tr>
              <a:tr h="384519">
                <a:tc>
                  <a:txBody>
                    <a:bodyPr/>
                    <a:lstStyle/>
                    <a:p>
                      <a:r>
                        <a:rPr lang="en-SG" sz="1200" dirty="0"/>
                        <a:t>Minnesota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10600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r>
                        <a:rPr lang="en-SG" sz="1200" dirty="0"/>
                        <a:t>Wisconsin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23449"/>
                  </a:ext>
                </a:extLst>
              </a:tr>
              <a:tr h="290959">
                <a:tc>
                  <a:txBody>
                    <a:bodyPr/>
                    <a:lstStyle/>
                    <a:p>
                      <a:r>
                        <a:rPr lang="en-SG" sz="1200" dirty="0"/>
                        <a:t>North Dakota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1283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597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7890F7-E07F-480C-B0E6-E10F323B1452}"/>
              </a:ext>
            </a:extLst>
          </p:cNvPr>
          <p:cNvSpPr txBox="1"/>
          <p:nvPr/>
        </p:nvSpPr>
        <p:spPr>
          <a:xfrm>
            <a:off x="1097280" y="1818624"/>
            <a:ext cx="3237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States with low mean scores tend to have higher participation rates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Interesting exception is West Virginia which has a moderately low participation rate and low mean total score.</a:t>
            </a:r>
          </a:p>
        </p:txBody>
      </p:sp>
    </p:spTree>
    <p:extLst>
      <p:ext uri="{BB962C8B-B14F-4D97-AF65-F5344CB8AC3E}">
        <p14:creationId xmlns:p14="http://schemas.microsoft.com/office/powerpoint/2010/main" val="379928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063A-F413-4CBD-B37A-930F61F7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Largest changes in SAT/ACT participation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4B9D2D4-DE27-46E7-B003-459AEA66C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75768"/>
              </p:ext>
            </p:extLst>
          </p:nvPr>
        </p:nvGraphicFramePr>
        <p:xfrm>
          <a:off x="1097278" y="1810235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59705466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89695770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17844587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45843403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3546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SAT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SAT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ACT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ACT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7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Illinois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6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012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EE62F3-7764-48C0-BD4A-EA74D3DCD395}"/>
              </a:ext>
            </a:extLst>
          </p:cNvPr>
          <p:cNvSpPr txBox="1"/>
          <p:nvPr/>
        </p:nvSpPr>
        <p:spPr>
          <a:xfrm>
            <a:off x="1097278" y="3296873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There were significant changes in SAT/ACT participation in Illinois and Colorado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 2016, College Board won the bid to change the state policy for mandatory standardized testing in Illinois and Colorado.</a:t>
            </a:r>
          </a:p>
        </p:txBody>
      </p:sp>
    </p:spTree>
    <p:extLst>
      <p:ext uri="{BB962C8B-B14F-4D97-AF65-F5344CB8AC3E}">
        <p14:creationId xmlns:p14="http://schemas.microsoft.com/office/powerpoint/2010/main" val="398178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0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82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0EF5484-1F18-43F6-B596-CFD1939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10F3B4B1-0E5F-4E0B-ADF8-202569066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5327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0CC3F0-7FF6-4528-9D19-618903044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" t="-630" r="14033" b="6440"/>
          <a:stretch/>
        </p:blipFill>
        <p:spPr>
          <a:xfrm>
            <a:off x="477012" y="1686242"/>
            <a:ext cx="5430617" cy="3382644"/>
          </a:xfrm>
          <a:prstGeom prst="rect">
            <a:avLst/>
          </a:prstGeom>
        </p:spPr>
      </p:pic>
      <p:sp>
        <p:nvSpPr>
          <p:cNvPr id="84" name="Rectangle 88">
            <a:extLst>
              <a:ext uri="{FF2B5EF4-FFF2-40B4-BE49-F238E27FC236}">
                <a16:creationId xmlns:a16="http://schemas.microsoft.com/office/drawing/2014/main" id="{103907F0-0940-4D45-AAD0-448D191C8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072" y="480060"/>
            <a:ext cx="5455327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837D6-67EF-4D02-AB01-DBE576BDBA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3" r="13868" b="5062"/>
          <a:stretch/>
        </p:blipFill>
        <p:spPr>
          <a:xfrm>
            <a:off x="6254073" y="1686243"/>
            <a:ext cx="5379086" cy="34478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A9F818D-AF07-4D2E-BB39-0607AEB28EF5}"/>
              </a:ext>
            </a:extLst>
          </p:cNvPr>
          <p:cNvSpPr/>
          <p:nvPr/>
        </p:nvSpPr>
        <p:spPr>
          <a:xfrm>
            <a:off x="4320330" y="3898951"/>
            <a:ext cx="595619" cy="32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E02AD60-74EE-4306-B055-B817EF2600A5}"/>
              </a:ext>
            </a:extLst>
          </p:cNvPr>
          <p:cNvSpPr/>
          <p:nvPr/>
        </p:nvSpPr>
        <p:spPr>
          <a:xfrm>
            <a:off x="9975907" y="3910284"/>
            <a:ext cx="595619" cy="325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25CCDC1-1413-4DBD-8748-13C552B118FB}"/>
              </a:ext>
            </a:extLst>
          </p:cNvPr>
          <p:cNvSpPr/>
          <p:nvPr/>
        </p:nvSpPr>
        <p:spPr>
          <a:xfrm>
            <a:off x="4450359" y="3441124"/>
            <a:ext cx="335560" cy="325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22F0F3E-63A3-4CF6-AFB0-F3C9F845EDD3}"/>
              </a:ext>
            </a:extLst>
          </p:cNvPr>
          <p:cNvSpPr/>
          <p:nvPr/>
        </p:nvSpPr>
        <p:spPr>
          <a:xfrm>
            <a:off x="10105937" y="3472921"/>
            <a:ext cx="335560" cy="325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66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FBD9ED-634D-4A6C-B5FE-A2D45EC48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8A33AE-58B7-4282-8E4F-482441152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4D9825-BF05-4FC7-94DE-0E7C86699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A7C97B8-2379-40E5-A95F-FB5E61A53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131E26DA-D9F3-422B-8E08-2269CA228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49" b="6037"/>
          <a:stretch/>
        </p:blipFill>
        <p:spPr>
          <a:xfrm>
            <a:off x="364264" y="774275"/>
            <a:ext cx="6813175" cy="47427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29A6B1-EC94-4744-BE48-B764337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E50C68-54F5-4190-B2AF-CAF7F486579F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students take the ACTs than the SATs in West Virginia and South Carolina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South Carolina implements mandatory testing for ACTs, yet participation rate for SATs is &gt; 50%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West Virginia experienced a 100% increase in SAT participation from the previous year despite ACTs being the predominant choice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3FF3CE-53DE-41A6-A8DF-EE8A85EDC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0D992-B6E9-451D-A97E-B81C761D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FF9DD5-2A1B-4E61-BD51-0E6759882CC8}"/>
              </a:ext>
            </a:extLst>
          </p:cNvPr>
          <p:cNvSpPr/>
          <p:nvPr/>
        </p:nvSpPr>
        <p:spPr>
          <a:xfrm>
            <a:off x="5193995" y="3313660"/>
            <a:ext cx="661521" cy="343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6EBDD-12D2-4006-BB61-DCD319918DAD}"/>
              </a:ext>
            </a:extLst>
          </p:cNvPr>
          <p:cNvSpPr/>
          <p:nvPr/>
        </p:nvSpPr>
        <p:spPr>
          <a:xfrm>
            <a:off x="5193994" y="3924602"/>
            <a:ext cx="661521" cy="343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BF21FC-E950-4B5A-B789-6EB76588F45C}"/>
              </a:ext>
            </a:extLst>
          </p:cNvPr>
          <p:cNvSpPr txBox="1">
            <a:spLocks/>
          </p:cNvSpPr>
          <p:nvPr/>
        </p:nvSpPr>
        <p:spPr>
          <a:xfrm>
            <a:off x="7901640" y="341811"/>
            <a:ext cx="3566160" cy="15152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SG" sz="3200" dirty="0"/>
              <a:t>SAT participation in 2018 as a percentage of total SAT and ACT participation</a:t>
            </a:r>
          </a:p>
        </p:txBody>
      </p:sp>
    </p:spTree>
    <p:extLst>
      <p:ext uri="{BB962C8B-B14F-4D97-AF65-F5344CB8AC3E}">
        <p14:creationId xmlns:p14="http://schemas.microsoft.com/office/powerpoint/2010/main" val="49742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BC10-0EAA-4F37-A2EB-E5FED337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Recommendation 1: South Carolina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FDB6-A340-4E1D-8F55-96C5CB01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67248"/>
            <a:ext cx="10058400" cy="27018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 testing is mandatory, yet &gt; 50% of students are taking SATs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participation rate even increased from 50% in 2017 to 55% in 2018 indicating a growing interest for SATs amongst students there.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public support amongst students for the SATs, it may be easier to secure a bid to change the state mandates for standardized testing.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E1BA35-3249-40F0-87A6-4DE865651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14777"/>
              </p:ext>
            </p:extLst>
          </p:nvPr>
        </p:nvGraphicFramePr>
        <p:xfrm>
          <a:off x="1097281" y="1896044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58604742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96648075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12632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South Carolina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SAT Participation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0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ACT Participation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3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8627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</TotalTime>
  <Words>864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Identifying target States in USA for SAT participation growth</vt:lpstr>
      <vt:lpstr>A Brief History of SATs and ACTs</vt:lpstr>
      <vt:lpstr>Exploratory Data Analysis</vt:lpstr>
      <vt:lpstr>Heatmap</vt:lpstr>
      <vt:lpstr>States by lowest and highest mean SAT scores</vt:lpstr>
      <vt:lpstr>Largest changes in SAT/ACT participation</vt:lpstr>
      <vt:lpstr>PowerPoint Presentation</vt:lpstr>
      <vt:lpstr>PowerPoint Presentation</vt:lpstr>
      <vt:lpstr>Recommendation 1: South Carolina</vt:lpstr>
      <vt:lpstr>Recommendation 2: West Virginia</vt:lpstr>
      <vt:lpstr>Recommendation 3: Alaska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Book2</dc:title>
  <dc:creator>Christopher Gozali</dc:creator>
  <cp:lastModifiedBy>Christopher Gozali</cp:lastModifiedBy>
  <cp:revision>13</cp:revision>
  <dcterms:created xsi:type="dcterms:W3CDTF">2021-05-30T07:24:14Z</dcterms:created>
  <dcterms:modified xsi:type="dcterms:W3CDTF">2021-05-30T14:11:27Z</dcterms:modified>
</cp:coreProperties>
</file>