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01" r:id="rId2"/>
  </p:sldMasterIdLst>
  <p:sldIdLst>
    <p:sldId id="256" r:id="rId3"/>
    <p:sldId id="257" r:id="rId4"/>
    <p:sldId id="258" r:id="rId5"/>
    <p:sldId id="264" r:id="rId6"/>
    <p:sldId id="260" r:id="rId7"/>
    <p:sldId id="259" r:id="rId8"/>
    <p:sldId id="261" r:id="rId9"/>
    <p:sldId id="262" r:id="rId10"/>
    <p:sldId id="263" r:id="rId11"/>
    <p:sldId id="267" r:id="rId12"/>
    <p:sldId id="268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Gozali" initials="CG" lastIdx="1" clrIdx="0">
    <p:extLst>
      <p:ext uri="{19B8F6BF-5375-455C-9EA6-DF929625EA0E}">
        <p15:presenceInfo xmlns:p15="http://schemas.microsoft.com/office/powerpoint/2012/main" userId="09bde152aa482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B69-B749-478F-B336-EECC4260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F43A-2152-48D3-A86C-D57649B0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36A0-F835-4C11-B001-F05DDD42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54C6-07AB-49E5-8F35-96E0382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0D45-0969-4331-80B5-13228D1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5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E1C3-276F-4D66-A8A4-C2DFE72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A7ED-14DE-4369-899F-54B3D55E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236D-6F7C-4FCC-A8F6-4D0712FA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8435-60FA-4F50-AFB9-21A6AA4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98EC-F950-4EFE-B6DC-91A3ED26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3993-2D50-4A7A-B6BF-96B18CE4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E703-2642-470F-A906-C3A042E8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B829-B857-4898-8A36-7FEDCC3C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E9C6-7865-4BD6-8444-A940D62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B0CC-820C-442A-8701-6A06EC08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6C1-58D3-4841-8B15-23711140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1B35-FA0B-4BD5-B4EE-CD17AF36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9C6-5DFB-40A2-8E7F-A769382E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15681-250D-400D-B5F3-81407AC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8E42-B0ED-49C9-85CB-1C3B168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6D9A-5C4B-4035-8D3D-D21213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EB5A-F737-4E00-A1F2-D1750643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3378-C647-479A-AC63-819DDD01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C9292-A077-42E5-B652-9AA65D7C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26-66CA-405F-8658-2827F493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DE7AC-5643-492A-AEAA-E80D31E3D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E55C9-22B3-4980-96DB-8CBABDA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DAD5-2204-44AE-A6D7-F52D5F2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AE053-7351-40F3-9526-84B8093A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9D3-4991-406A-8848-27A0FCF3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F357E-0510-46F6-9B5D-554247E0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5E0D-78F3-4D10-96B9-266C079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892C-BB87-420A-A384-974E61B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1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E4178-B0B5-4DAF-89E0-3E593EA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0BB3-9B71-4396-B9E3-F90A15D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9D8FA-CD38-4247-92AC-426B437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56CC-2431-41FA-B9F5-471DEC01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270-D83A-4C78-A17A-EB649248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AEC9-9753-4E8F-B5D2-D77B2B84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F9E5-49E3-4F63-B7B8-1732748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E53F-9D68-47CF-AE97-9E0EB1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3E06-86CE-4511-B96B-C10F357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2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DC9-857E-4644-BDDE-9E8BDA1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0337-2EC8-4D68-8C66-C3FAAC83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3DC52-677C-4497-A85B-C8A4B0E6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8D41-6186-4521-8160-91932D64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A01C-3187-4A8C-B096-2CF30B7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BAF8F-47BC-471D-9AE6-1BE4701D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ED7-542A-46DC-A556-1582F7D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8D5D-54A7-428E-81FD-B63CFA73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0B65-9995-48AC-A5B6-F2588B05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C536-EE0E-4DF2-BD88-FAFAADE9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6FFA-328E-4994-AF1B-7660295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22E99-40F4-412A-B499-3A336731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082D-60ED-4600-9684-6A6C8EC8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5EBD-F18D-4811-AE57-AE7B7294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0A78-E27B-45AA-9DA8-07B8398B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9798-A70D-4F49-8CCA-BCE5F1D2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984BF-AAE1-48A3-907B-1F1D460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C5B1-193E-419A-9856-FACB20BA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A2C8-6A0B-40A3-86DB-38EAA820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5B85-D7DE-4CDF-B047-6EEA4ED3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009F-E7F0-40D5-8BB1-1920EE64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578E071-48DD-45C3-96E2-9DC1C361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8" b="57531"/>
          <a:stretch/>
        </p:blipFill>
        <p:spPr>
          <a:xfrm>
            <a:off x="-508000" y="0"/>
            <a:ext cx="12700000" cy="714374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1871-5B13-4B53-8EEC-03267FB5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792" y="1675565"/>
            <a:ext cx="8652938" cy="2461504"/>
          </a:xfrm>
        </p:spPr>
        <p:txBody>
          <a:bodyPr>
            <a:normAutofit/>
          </a:bodyPr>
          <a:lstStyle/>
          <a:p>
            <a:r>
              <a:rPr lang="en-SG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male and female hair trends from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0FB6-6F62-4EAC-BF17-B3B4C06C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4788914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classifier model using natural language 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3062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EE120-E301-4E87-8A56-72123F232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" b="34276"/>
          <a:stretch/>
        </p:blipFill>
        <p:spPr>
          <a:xfrm>
            <a:off x="320040" y="848073"/>
            <a:ext cx="5455917" cy="2916952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C0D05D9-9263-4DEA-A4BE-A7492C888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6" r="9720" b="6128"/>
          <a:stretch/>
        </p:blipFill>
        <p:spPr>
          <a:xfrm>
            <a:off x="6416043" y="1046588"/>
            <a:ext cx="5455917" cy="25199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AD99-8CE6-408D-9017-7DE386E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98175"/>
            <a:ext cx="3410712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Feature exploration – female vs male vocabulary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AA33-F19D-425A-AB54-37A94F35E86B}"/>
              </a:ext>
            </a:extLst>
          </p:cNvPr>
          <p:cNvSpPr txBox="1"/>
          <p:nvPr/>
        </p:nvSpPr>
        <p:spPr>
          <a:xfrm>
            <a:off x="473584" y="2130552"/>
            <a:ext cx="4215374" cy="399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that strongly predict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mostly words describing a variety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popular female hairstyles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hair treatments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colouring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features for predicting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contain hairstyles.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Men are concerned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receding hairlines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balding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for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rely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masculine language patterns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such as ‘guy’, ‘barber’</a:t>
            </a:r>
          </a:p>
        </p:txBody>
      </p:sp>
      <p:pic>
        <p:nvPicPr>
          <p:cNvPr id="5" name="Content Placeholder 4" descr="A picture containing text, person, smiling&#10;&#10;Description automatically generated">
            <a:extLst>
              <a:ext uri="{FF2B5EF4-FFF2-40B4-BE49-F238E27FC236}">
                <a16:creationId xmlns:a16="http://schemas.microsoft.com/office/drawing/2014/main" id="{5E242B1F-B589-4BB3-AF2A-0AE17B11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465A0CE-AD46-4784-B7C4-116738A36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" b="9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8F5D6-3D31-49FD-B05C-C9FA1583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020"/>
            <a:ext cx="10058400" cy="61516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881-02EF-49F7-96F3-9F481CE2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407"/>
            <a:ext cx="10058400" cy="384962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selected: 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 with </a:t>
            </a:r>
            <a:r>
              <a:rPr lang="en-SG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– Recommended for use in SEO algorithm to emphasize features of high importance in relation to the predictive task.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Classifier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performed best out of all models tested in terms of:</a:t>
            </a:r>
          </a:p>
          <a:p>
            <a:pPr lvl="2"/>
            <a:r>
              <a:rPr lang="en-SG" sz="1600" b="1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SG" sz="16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Making correct predictions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Optimizing correct predictions for women (majority of secondary stakeholders)</a:t>
            </a:r>
          </a:p>
          <a:p>
            <a:pPr lvl="2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– Good at generalizing to new data (e.g. changing hairstyle trends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254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6E0CCC11-6243-4713-BAFD-62215987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-2443" r="5248" b="-7755"/>
          <a:stretch/>
        </p:blipFill>
        <p:spPr>
          <a:xfrm>
            <a:off x="52531" y="135477"/>
            <a:ext cx="6392647" cy="6857990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A5C1-E5BD-4495-BC61-43037FB9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744" y="490220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ED81-B896-4F61-99E4-CBC63A80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Inherent disadvantage of Naïve Bayes Model is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assuming features are independent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In reality, it is near impossible to obtain a dataset with mutually independent features.</a:t>
            </a:r>
          </a:p>
          <a:p>
            <a:pPr lvl="1"/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Major limitation in the fact that </a:t>
            </a: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hairstyle trends change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thus the model might become irrelevant over time.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Can retrain model each year using the top posts by year for each subreddit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Implement deep learning algorithms for unsupervised machine learning (able to handle unlabelled data)</a:t>
            </a:r>
          </a:p>
        </p:txBody>
      </p:sp>
    </p:spTree>
    <p:extLst>
      <p:ext uri="{BB962C8B-B14F-4D97-AF65-F5344CB8AC3E}">
        <p14:creationId xmlns:p14="http://schemas.microsoft.com/office/powerpoint/2010/main" val="39549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3390A-0BBB-4E8C-9A90-D4D8DAED4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E97222-9AE0-4346-8D72-475FF3CA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1" y="1742867"/>
            <a:ext cx="4454998" cy="3357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b="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700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78557-0B1C-4687-99A4-4D085B69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6267" r="9757" b="22493"/>
          <a:stretch/>
        </p:blipFill>
        <p:spPr>
          <a:xfrm>
            <a:off x="-11110" y="-13437"/>
            <a:ext cx="12192000" cy="687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4405E-D7CF-4A08-83A6-A0874E5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4670"/>
            <a:ext cx="10058400" cy="676996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9D28-F9F9-4D7E-B927-1CD4B5FC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3814618"/>
            <a:ext cx="8288216" cy="2733964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People who visit the website site and use its services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Mostly female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Favourable class assigned as female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Build a classifier model that can differentiate between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male and female hair trends</a:t>
            </a:r>
            <a:endParaRPr lang="en-SG" sz="2000" dirty="0"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190CFC-9F3C-46E9-8B37-5A3120DC9BB2}"/>
              </a:ext>
            </a:extLst>
          </p:cNvPr>
          <p:cNvSpPr txBox="1">
            <a:spLocks/>
          </p:cNvSpPr>
          <p:nvPr/>
        </p:nvSpPr>
        <p:spPr>
          <a:xfrm>
            <a:off x="504092" y="1133340"/>
            <a:ext cx="11160370" cy="132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Primary stakeholders: </a:t>
            </a:r>
            <a:r>
              <a:rPr lang="en-SG" sz="2200" u="sng" dirty="0">
                <a:latin typeface="Arial" panose="020B0604020202020204" pitchFamily="34" charset="0"/>
                <a:cs typeface="Arial" panose="020B0604020202020204" pitchFamily="34" charset="0"/>
              </a:rPr>
              <a:t>Stylescout.com 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Website which provides </a:t>
            </a:r>
            <a:r>
              <a:rPr lang="en-SG" sz="1700" b="1" dirty="0">
                <a:latin typeface="Arial" panose="020B0604020202020204" pitchFamily="34" charset="0"/>
                <a:cs typeface="Arial" panose="020B0604020202020204" pitchFamily="34" charset="0"/>
              </a:rPr>
              <a:t>advertising and appointment booking services for hair salons </a:t>
            </a:r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in New York City.</a:t>
            </a:r>
          </a:p>
          <a:p>
            <a:pPr lvl="1"/>
            <a:r>
              <a:rPr lang="en-SG" sz="1700" dirty="0">
                <a:latin typeface="Arial" panose="020B0604020202020204" pitchFamily="34" charset="0"/>
                <a:cs typeface="Arial" panose="020B0604020202020204" pitchFamily="34" charset="0"/>
              </a:rPr>
              <a:t>Wants to use Search Engine Optimization (SEO) to improve their web traffic.</a:t>
            </a:r>
          </a:p>
        </p:txBody>
      </p:sp>
    </p:spTree>
    <p:extLst>
      <p:ext uri="{BB962C8B-B14F-4D97-AF65-F5344CB8AC3E}">
        <p14:creationId xmlns:p14="http://schemas.microsoft.com/office/powerpoint/2010/main" val="353750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358A-BB6A-4618-BBBA-40F4288A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 b="177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7DDF7-99CA-4D4B-9DC6-EA32867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318"/>
            <a:ext cx="10058400" cy="682114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E50F-049A-4C0D-A882-4C38BF07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6092"/>
            <a:ext cx="10058400" cy="5103589"/>
          </a:xfrm>
        </p:spPr>
        <p:txBody>
          <a:bodyPr>
            <a:normAutofit fontScale="92500" lnSpcReduction="10000"/>
          </a:bodyPr>
          <a:lstStyle/>
          <a:p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Dataset constructed from subreddits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femalehairadvice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16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1000 posts from this year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were used for each subreddit 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Lemmatization and tokenization of text data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Count vs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Vectorizer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Model Comparison and Evaluation</a:t>
            </a:r>
          </a:p>
          <a:p>
            <a:pPr lvl="1"/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cross validation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4 Models eliminated due to overfitting – K-Nearest Neighbours, Decision Tree, Bagged Decision trees, Adaptive Boost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4 Models tested –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600" u="sng" dirty="0">
                <a:latin typeface="Arial" panose="020B0604020202020204" pitchFamily="34" charset="0"/>
                <a:cs typeface="Arial" panose="020B0604020202020204" pitchFamily="34" charset="0"/>
              </a:rPr>
              <a:t>Support Vector</a:t>
            </a:r>
          </a:p>
          <a:p>
            <a:pPr marL="274320" lvl="1" indent="0">
              <a:buNone/>
            </a:pP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Selection criterion</a:t>
            </a:r>
          </a:p>
        </p:txBody>
      </p:sp>
    </p:spTree>
    <p:extLst>
      <p:ext uri="{BB962C8B-B14F-4D97-AF65-F5344CB8AC3E}">
        <p14:creationId xmlns:p14="http://schemas.microsoft.com/office/powerpoint/2010/main" val="35342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3D505D-BF49-4E1D-9A0E-C0D9912A8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 b="10532"/>
          <a:stretch/>
        </p:blipFill>
        <p:spPr>
          <a:xfrm>
            <a:off x="0" y="-13938"/>
            <a:ext cx="12191999" cy="6871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B05FB-DD0F-4DA6-8722-55B3A35E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4359"/>
            <a:ext cx="10058400" cy="479543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vs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25E08D-5C81-462F-99F5-961CF71F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35" y="546605"/>
            <a:ext cx="2626355" cy="451968"/>
          </a:xfrm>
        </p:spPr>
        <p:txBody>
          <a:bodyPr/>
          <a:lstStyle/>
          <a:p>
            <a:pPr algn="ctr"/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Vectorizer: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67FD-F3E9-4E4D-99FC-83FD16E7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28" y="1523811"/>
            <a:ext cx="2330555" cy="3027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eatures are represented as their raw count.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features amongst the top 10 highest occurring features contribute to significant increase in odds (&gt;|25%|)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276179-CF16-499D-B958-D58C3D4C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4324" y="546605"/>
            <a:ext cx="2421337" cy="451968"/>
          </a:xfrm>
        </p:spPr>
        <p:txBody>
          <a:bodyPr/>
          <a:lstStyle/>
          <a:p>
            <a:pPr algn="ctr"/>
            <a:r>
              <a:rPr lang="en-US" sz="2000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Vectorizer: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4239BD-B41A-4277-ACE5-45CA223E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1647" y="1594927"/>
            <a:ext cx="2689415" cy="302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reflects how important a word is in the document relative to the corpus.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out of 10 of the most important features contribute significant increase in odds (&gt;|25%|)</a:t>
            </a:r>
          </a:p>
          <a:p>
            <a:pPr algn="just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308A28-783D-409D-B83E-9C639601C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9774"/>
              </p:ext>
            </p:extLst>
          </p:nvPr>
        </p:nvGraphicFramePr>
        <p:xfrm>
          <a:off x="3019083" y="602199"/>
          <a:ext cx="2719354" cy="5013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06451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704540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0518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Count Vectorizer – Most common features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86021"/>
                  </a:ext>
                </a:extLst>
              </a:tr>
              <a:tr h="49977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cut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345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look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312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think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239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+ 15%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grow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199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- 32 %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long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176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+ 458%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short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154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+ 20%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year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130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- 16%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+ 7%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764">
                <a:tc>
                  <a:txBody>
                    <a:bodyPr/>
                    <a:lstStyle/>
                    <a:p>
                      <a:r>
                        <a:rPr lang="en-SG" sz="1400" dirty="0"/>
                        <a:t>good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117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9BA0E-819B-4320-ABFD-279CBAB9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97845"/>
              </p:ext>
            </p:extLst>
          </p:nvPr>
        </p:nvGraphicFramePr>
        <p:xfrm>
          <a:off x="8588871" y="533902"/>
          <a:ext cx="3356944" cy="5007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669001340"/>
                    </a:ext>
                  </a:extLst>
                </a:gridCol>
                <a:gridCol w="1071489">
                  <a:extLst>
                    <a:ext uri="{9D8B030D-6E8A-4147-A177-3AD203B41FA5}">
                      <a16:colId xmlns:a16="http://schemas.microsoft.com/office/drawing/2014/main" val="107940016"/>
                    </a:ext>
                  </a:extLst>
                </a:gridCol>
                <a:gridCol w="1239546">
                  <a:extLst>
                    <a:ext uri="{9D8B030D-6E8A-4147-A177-3AD203B41FA5}">
                      <a16:colId xmlns:a16="http://schemas.microsoft.com/office/drawing/2014/main" val="46828370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b="1" dirty="0" err="1"/>
                        <a:t>Tfi</a:t>
                      </a:r>
                      <a:r>
                        <a:rPr lang="en-SG" sz="1200" b="1"/>
                        <a:t>-df </a:t>
                      </a:r>
                      <a:r>
                        <a:rPr lang="en-SG" sz="1200" b="1" dirty="0"/>
                        <a:t>Vectorizer – Most Important features</a:t>
                      </a:r>
                      <a:endParaRPr lang="en-SG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65583"/>
                  </a:ext>
                </a:extLst>
              </a:tr>
              <a:tr h="474283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Importance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chemeClr val="bg1"/>
                          </a:solidFill>
                        </a:rPr>
                        <a:t>Increase in Odds</a:t>
                      </a:r>
                      <a:endParaRPr lang="en-SG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7785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bang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46.4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+ 17670%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080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short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44.4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+ 45%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2759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suit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34.3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+ 42%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732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help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32.8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- 14%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100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good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32.3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- 41%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6148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thanks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31.9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+ 79%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74733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year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31.7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- 33%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26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guy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30.2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- 63%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1918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dirty="0"/>
                        <a:t>suggestion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29.8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dirty="0"/>
                        <a:t>- 21%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01571"/>
                  </a:ext>
                </a:extLst>
              </a:tr>
              <a:tr h="403200">
                <a:tc>
                  <a:txBody>
                    <a:bodyPr/>
                    <a:lstStyle/>
                    <a:p>
                      <a:r>
                        <a:rPr lang="en-SG" sz="1400" b="1" dirty="0"/>
                        <a:t>update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29.1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400" b="1" dirty="0"/>
                        <a:t>+ 363%</a:t>
                      </a:r>
                      <a:endParaRPr lang="en-SG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09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C0CF86-1FE8-4B83-8AFC-AC3BDCAB6CAC}"/>
              </a:ext>
            </a:extLst>
          </p:cNvPr>
          <p:cNvSpPr txBox="1">
            <a:spLocks/>
          </p:cNvSpPr>
          <p:nvPr/>
        </p:nvSpPr>
        <p:spPr>
          <a:xfrm>
            <a:off x="477534" y="6003635"/>
            <a:ext cx="11322875" cy="6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Vectorizer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suited for use in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algorithms as it emphasizes meaningful words.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E303F-9D06-416F-AF30-624513DA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 b="11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05F30-DB02-412F-BAE2-C4F4B00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8133"/>
            <a:ext cx="10058400" cy="72900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Criteria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D5AB-E04C-4288-BAFC-86424782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0663"/>
            <a:ext cx="10058400" cy="4216674"/>
          </a:xfrm>
        </p:spPr>
        <p:txBody>
          <a:bodyPr>
            <a:normAutofit/>
          </a:bodyPr>
          <a:lstStyle/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Calculated using </a:t>
            </a:r>
            <a:r>
              <a:rPr lang="en-SG" sz="18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test set from train/test split</a:t>
            </a: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Optimize for sensitivity = minimize false negatives (predicting 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SG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malehairadvice</a:t>
            </a:r>
            <a:r>
              <a:rPr lang="en-SG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when actually female)</a:t>
            </a:r>
          </a:p>
          <a:p>
            <a:pPr lvl="1"/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  <a:p>
            <a:pPr lvl="1"/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Test model on more unseen data using new posts from both subreddits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20771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77506-8AF7-4787-8F1F-4B5E277B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r="805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BC479-02BC-4EFF-A5A8-2FF03BFB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12045"/>
            <a:ext cx="10058400" cy="783709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CC0BBC-2D2D-418E-945D-9716DCBFF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783841"/>
              </p:ext>
            </p:extLst>
          </p:nvPr>
        </p:nvGraphicFramePr>
        <p:xfrm>
          <a:off x="5754848" y="3276630"/>
          <a:ext cx="6059619" cy="316932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3936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3770880623"/>
                    </a:ext>
                  </a:extLst>
                </a:gridCol>
                <a:gridCol w="1380230">
                  <a:extLst>
                    <a:ext uri="{9D8B030D-6E8A-4147-A177-3AD203B41FA5}">
                      <a16:colId xmlns:a16="http://schemas.microsoft.com/office/drawing/2014/main" val="1368151756"/>
                    </a:ext>
                  </a:extLst>
                </a:gridCol>
              </a:tblGrid>
              <a:tr h="6424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Model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GridSearchCV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</a:rPr>
                        <a:t>Accuracy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Selawik Light" panose="020B05020402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Selawik Light" panose="020B0502040204020203" pitchFamily="34" charset="0"/>
                          <a:ea typeface="+mn-ea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82.3%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89.8%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80.7%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63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81.7%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93.5%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81.1%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C48EF-2EE9-42C4-BFE1-9C0A02B6AE20}"/>
              </a:ext>
            </a:extLst>
          </p:cNvPr>
          <p:cNvSpPr txBox="1"/>
          <p:nvPr/>
        </p:nvSpPr>
        <p:spPr>
          <a:xfrm>
            <a:off x="544261" y="1607799"/>
            <a:ext cx="521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Baseline Accuracy: 50.2%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All models beat the baseline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overfitting observed when using 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41200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BC58C-51D7-47E4-A879-4815D9CD4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C6D1A-50EA-4E7C-9FF8-55F585E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5594"/>
            <a:ext cx="10058400" cy="475006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Sensitivity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61944-D08C-461E-9F35-B72C99DB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01789"/>
              </p:ext>
            </p:extLst>
          </p:nvPr>
        </p:nvGraphicFramePr>
        <p:xfrm>
          <a:off x="8315230" y="2921287"/>
          <a:ext cx="3482364" cy="35340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41182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741182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</a:tblGrid>
              <a:tr h="598136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Model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Sensitivity</a:t>
                      </a:r>
                      <a:endParaRPr lang="en-SG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C6D102-6719-4276-A89C-CC4DA4054CB1}"/>
              </a:ext>
            </a:extLst>
          </p:cNvPr>
          <p:cNvSpPr txBox="1"/>
          <p:nvPr/>
        </p:nvSpPr>
        <p:spPr>
          <a:xfrm>
            <a:off x="952146" y="1628625"/>
            <a:ext cx="736308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Optimizing model sensitivity means to maximize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 are mostly women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so we want to ensure we predict class = 1 as best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Best 2 models are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Naïve Bayes Multinomial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04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ADB39A-6653-4B3B-AF64-DEBACDDC2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7" b="15867"/>
          <a:stretch/>
        </p:blipFill>
        <p:spPr>
          <a:xfrm>
            <a:off x="0" y="-609600"/>
            <a:ext cx="12192000" cy="74676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4F113-3169-4FAE-A867-0DF637F93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95587"/>
              </p:ext>
            </p:extLst>
          </p:nvPr>
        </p:nvGraphicFramePr>
        <p:xfrm>
          <a:off x="2890533" y="4237753"/>
          <a:ext cx="6410934" cy="2151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53">
                  <a:extLst>
                    <a:ext uri="{9D8B030D-6E8A-4147-A177-3AD203B41FA5}">
                      <a16:colId xmlns:a16="http://schemas.microsoft.com/office/drawing/2014/main" val="828281319"/>
                    </a:ext>
                  </a:extLst>
                </a:gridCol>
                <a:gridCol w="1941103">
                  <a:extLst>
                    <a:ext uri="{9D8B030D-6E8A-4147-A177-3AD203B41FA5}">
                      <a16:colId xmlns:a16="http://schemas.microsoft.com/office/drawing/2014/main" val="3678523712"/>
                    </a:ext>
                  </a:extLst>
                </a:gridCol>
                <a:gridCol w="2136978">
                  <a:extLst>
                    <a:ext uri="{9D8B030D-6E8A-4147-A177-3AD203B41FA5}">
                      <a16:colId xmlns:a16="http://schemas.microsoft.com/office/drawing/2014/main" val="1756430643"/>
                    </a:ext>
                  </a:extLst>
                </a:gridCol>
              </a:tblGrid>
              <a:tr h="528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Train/Test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Test/Unseen accuracy drop</a:t>
                      </a:r>
                      <a:endParaRPr lang="en-SG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14525"/>
                  </a:ext>
                </a:extLst>
              </a:tr>
              <a:tr h="273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227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 Multinomial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5438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9.1%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68403"/>
                  </a:ext>
                </a:extLst>
              </a:tr>
              <a:tr h="4124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Classifier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12.4%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13.9%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76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FB5AB5-52E6-48F2-B264-BC5D62CA4B62}"/>
              </a:ext>
            </a:extLst>
          </p:cNvPr>
          <p:cNvSpPr txBox="1"/>
          <p:nvPr/>
        </p:nvSpPr>
        <p:spPr>
          <a:xfrm>
            <a:off x="609600" y="1460837"/>
            <a:ext cx="111755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Hairstyle trends tend to change throughout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tested for robustness using test dataset and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additional unseen data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scraped from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 500 new posts from both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Accuracy drop is calculated as the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difference in accuracy from train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Models were selected based on the smallest accuracy drop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1838-1DCD-4458-B1D8-56228594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393"/>
            <a:ext cx="10058400" cy="64129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- Robustness</a:t>
            </a:r>
          </a:p>
        </p:txBody>
      </p:sp>
    </p:spTree>
    <p:extLst>
      <p:ext uri="{BB962C8B-B14F-4D97-AF65-F5344CB8AC3E}">
        <p14:creationId xmlns:p14="http://schemas.microsoft.com/office/powerpoint/2010/main" val="31349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3D28-3DCB-4243-A615-6A814EB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spc="-70" dirty="0">
                <a:solidFill>
                  <a:srgbClr val="FFFFFF"/>
                </a:solidFill>
              </a:rPr>
              <a:t>Feature exploration – r/</a:t>
            </a:r>
            <a:r>
              <a:rPr lang="en-US" sz="4200" b="1" spc="-70" dirty="0" err="1">
                <a:solidFill>
                  <a:srgbClr val="FFFFFF"/>
                </a:solidFill>
              </a:rPr>
              <a:t>femalehairadvice</a:t>
            </a:r>
            <a:endParaRPr lang="en-US" sz="4200" b="1" spc="-70" dirty="0">
              <a:solidFill>
                <a:srgbClr val="FFFFFF"/>
              </a:solidFill>
            </a:endParaRPr>
          </a:p>
        </p:txBody>
      </p:sp>
      <p:pic>
        <p:nvPicPr>
          <p:cNvPr id="9" name="Picture 8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6CEA77D6-A6B5-4C8C-91D3-1FDBE85B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1997"/>
            <a:ext cx="5455917" cy="3669104"/>
          </a:xfrm>
          <a:prstGeom prst="rect">
            <a:avLst/>
          </a:prstGeom>
        </p:spPr>
      </p:pic>
      <p:pic>
        <p:nvPicPr>
          <p:cNvPr id="4" name="slide2" descr="Sheet 2">
            <a:extLst>
              <a:ext uri="{FF2B5EF4-FFF2-40B4-BE49-F238E27FC236}">
                <a16:creationId xmlns:a16="http://schemas.microsoft.com/office/drawing/2014/main" id="{71FDB7C0-90A9-40E3-B467-2AD4388AA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r="10933" b="12727"/>
          <a:stretch/>
        </p:blipFill>
        <p:spPr>
          <a:xfrm>
            <a:off x="6416043" y="1007174"/>
            <a:ext cx="5455917" cy="25987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904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Selawik Light</vt:lpstr>
      <vt:lpstr>Speak Pro</vt:lpstr>
      <vt:lpstr>Times New Roman</vt:lpstr>
      <vt:lpstr>SavonVTI</vt:lpstr>
      <vt:lpstr>Office Theme</vt:lpstr>
      <vt:lpstr>Predicting male and female hair trends from reddit posts</vt:lpstr>
      <vt:lpstr>Problem Statement</vt:lpstr>
      <vt:lpstr>Model Construction Process</vt:lpstr>
      <vt:lpstr>Count vs Tf-idf Vectorizer</vt:lpstr>
      <vt:lpstr>Model Selection Criteria - Overview</vt:lpstr>
      <vt:lpstr>Model Comparison - Accuracy</vt:lpstr>
      <vt:lpstr>Model Comparison - Sensitivity</vt:lpstr>
      <vt:lpstr>Model Comparison - Robustness</vt:lpstr>
      <vt:lpstr>Feature exploration – r/femalehairadvice</vt:lpstr>
      <vt:lpstr>Feature exploration – r/malehairadvice</vt:lpstr>
      <vt:lpstr>Feature exploration – female vs male vocabulary</vt:lpstr>
      <vt:lpstr>Final Recommendation</vt:lpstr>
      <vt:lpstr>Model Limitations and 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male and female hair trends from reddit posts</dc:title>
  <dc:creator>Christopher Gozali</dc:creator>
  <cp:lastModifiedBy>Christopher Gozali</cp:lastModifiedBy>
  <cp:revision>35</cp:revision>
  <dcterms:created xsi:type="dcterms:W3CDTF">2021-06-27T14:00:34Z</dcterms:created>
  <dcterms:modified xsi:type="dcterms:W3CDTF">2021-06-27T21:15:08Z</dcterms:modified>
</cp:coreProperties>
</file>