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8" r:id="rId6"/>
    <p:sldId id="269" r:id="rId7"/>
    <p:sldId id="270" r:id="rId8"/>
    <p:sldId id="262" r:id="rId9"/>
    <p:sldId id="271" r:id="rId10"/>
    <p:sldId id="264" r:id="rId11"/>
    <p:sldId id="265" r:id="rId12"/>
    <p:sldId id="266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5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5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4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6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2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8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6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White staircase with an arrow on the top">
            <a:extLst>
              <a:ext uri="{FF2B5EF4-FFF2-40B4-BE49-F238E27FC236}">
                <a16:creationId xmlns:a16="http://schemas.microsoft.com/office/drawing/2014/main" id="{B78C6D63-801E-4364-BDBD-B8F1C66CF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56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7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E96DF-F78D-43CE-B546-BD4F379FB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82" y="218887"/>
            <a:ext cx="6354295" cy="2985247"/>
          </a:xfrm>
        </p:spPr>
        <p:txBody>
          <a:bodyPr>
            <a:normAutofit/>
          </a:bodyPr>
          <a:lstStyle/>
          <a:p>
            <a:pPr algn="r"/>
            <a:r>
              <a:rPr lang="en-SG" sz="4400" dirty="0">
                <a:solidFill>
                  <a:schemeClr val="bg1"/>
                </a:solidFill>
              </a:rPr>
              <a:t>Linear regression modelling using the </a:t>
            </a:r>
            <a:r>
              <a:rPr lang="en-SG" sz="4400" dirty="0" err="1">
                <a:solidFill>
                  <a:schemeClr val="bg1"/>
                </a:solidFill>
              </a:rPr>
              <a:t>ames</a:t>
            </a:r>
            <a:r>
              <a:rPr lang="en-SG" sz="4400" dirty="0">
                <a:solidFill>
                  <a:schemeClr val="bg1"/>
                </a:solidFill>
              </a:rPr>
              <a:t> housing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75E78-2416-4DED-A8FF-981A77B81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7551" y="4614369"/>
            <a:ext cx="2521424" cy="1520669"/>
          </a:xfrm>
        </p:spPr>
        <p:txBody>
          <a:bodyPr>
            <a:normAutofit/>
          </a:bodyPr>
          <a:lstStyle/>
          <a:p>
            <a:pPr algn="r"/>
            <a:r>
              <a:rPr lang="en-SG" sz="1600" dirty="0"/>
              <a:t>A data driven analysis on the best strategies for house flipping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10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74E2A-6581-4875-BDC4-6103BFC1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rmAutofit/>
          </a:bodyPr>
          <a:lstStyle/>
          <a:p>
            <a:r>
              <a:rPr lang="en-SG" dirty="0"/>
              <a:t>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EF6B-657B-42DA-88F2-1E5212C5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>
            <a:normAutofit/>
          </a:bodyPr>
          <a:lstStyle/>
          <a:p>
            <a:r>
              <a:rPr lang="en-US" sz="2000" dirty="0"/>
              <a:t>The model includes a total of 14 features: </a:t>
            </a:r>
          </a:p>
          <a:p>
            <a:pPr lvl="1"/>
            <a:r>
              <a:rPr lang="en-US" sz="1800" dirty="0"/>
              <a:t>4 continuous</a:t>
            </a:r>
          </a:p>
          <a:p>
            <a:pPr lvl="1"/>
            <a:r>
              <a:rPr lang="en-US" sz="1800" dirty="0"/>
              <a:t>3 discrete</a:t>
            </a:r>
          </a:p>
          <a:p>
            <a:pPr lvl="1"/>
            <a:r>
              <a:rPr lang="en-US" sz="1800" dirty="0"/>
              <a:t>3 nominal</a:t>
            </a:r>
          </a:p>
          <a:p>
            <a:pPr lvl="1"/>
            <a:r>
              <a:rPr lang="en-US" sz="1800" dirty="0"/>
              <a:t> 2 ordinal</a:t>
            </a:r>
          </a:p>
          <a:p>
            <a:pPr lvl="1"/>
            <a:r>
              <a:rPr lang="en-US" sz="1800" dirty="0"/>
              <a:t> 2 polynomial</a:t>
            </a:r>
          </a:p>
          <a:p>
            <a:r>
              <a:rPr lang="en-SG" sz="2000" dirty="0"/>
              <a:t>Ridge regularization selected after cross validation comparison</a:t>
            </a:r>
          </a:p>
          <a:p>
            <a:r>
              <a:rPr lang="en-SG" sz="2000" dirty="0"/>
              <a:t>Does better at predicting lower sale prices</a:t>
            </a:r>
          </a:p>
          <a:p>
            <a:r>
              <a:rPr lang="en-SG" sz="2000" dirty="0"/>
              <a:t>Overpredicting more ‘expensive’ houses</a:t>
            </a:r>
            <a:endParaRPr lang="en-US" sz="2000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FD3ECF4-5B69-4C95-94BE-340312CDB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40" y="379726"/>
            <a:ext cx="6283037" cy="4727985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994A2F-4F80-4D79-A3E9-9DFADB618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75803"/>
              </p:ext>
            </p:extLst>
          </p:nvPr>
        </p:nvGraphicFramePr>
        <p:xfrm>
          <a:off x="5510214" y="5166541"/>
          <a:ext cx="6543590" cy="8163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718">
                  <a:extLst>
                    <a:ext uri="{9D8B030D-6E8A-4147-A177-3AD203B41FA5}">
                      <a16:colId xmlns:a16="http://schemas.microsoft.com/office/drawing/2014/main" val="76497167"/>
                    </a:ext>
                  </a:extLst>
                </a:gridCol>
                <a:gridCol w="1308718">
                  <a:extLst>
                    <a:ext uri="{9D8B030D-6E8A-4147-A177-3AD203B41FA5}">
                      <a16:colId xmlns:a16="http://schemas.microsoft.com/office/drawing/2014/main" val="3987821932"/>
                    </a:ext>
                  </a:extLst>
                </a:gridCol>
                <a:gridCol w="1308718">
                  <a:extLst>
                    <a:ext uri="{9D8B030D-6E8A-4147-A177-3AD203B41FA5}">
                      <a16:colId xmlns:a16="http://schemas.microsoft.com/office/drawing/2014/main" val="2733742601"/>
                    </a:ext>
                  </a:extLst>
                </a:gridCol>
                <a:gridCol w="1308718">
                  <a:extLst>
                    <a:ext uri="{9D8B030D-6E8A-4147-A177-3AD203B41FA5}">
                      <a16:colId xmlns:a16="http://schemas.microsoft.com/office/drawing/2014/main" val="1843515884"/>
                    </a:ext>
                  </a:extLst>
                </a:gridCol>
                <a:gridCol w="1308718">
                  <a:extLst>
                    <a:ext uri="{9D8B030D-6E8A-4147-A177-3AD203B41FA5}">
                      <a16:colId xmlns:a16="http://schemas.microsoft.com/office/drawing/2014/main" val="1910413401"/>
                    </a:ext>
                  </a:extLst>
                </a:gridCol>
              </a:tblGrid>
              <a:tr h="421171">
                <a:tc>
                  <a:txBody>
                    <a:bodyPr/>
                    <a:lstStyle/>
                    <a:p>
                      <a:r>
                        <a:rPr lang="en-SG" sz="1200" b="1" dirty="0">
                          <a:latin typeface="+mj-lt"/>
                        </a:rPr>
                        <a:t>Regression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Ridge 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Lasso 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ElasticNet</a:t>
                      </a:r>
                      <a:r>
                        <a:rPr lang="en-SG" sz="1200" dirty="0"/>
                        <a:t> Regularization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38298"/>
                  </a:ext>
                </a:extLst>
              </a:tr>
              <a:tr h="359113">
                <a:tc>
                  <a:txBody>
                    <a:bodyPr/>
                    <a:lstStyle/>
                    <a:p>
                      <a:r>
                        <a:rPr lang="en-SG" sz="1200" b="1" dirty="0">
                          <a:latin typeface="+mj-lt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>
                          <a:solidFill>
                            <a:schemeClr val="dk1"/>
                          </a:solidFill>
                          <a:effectLst/>
                        </a:rPr>
                        <a:t>0.13756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effectLst/>
                        </a:rPr>
                        <a:t>0.13738</a:t>
                      </a:r>
                      <a:endParaRPr lang="en-SG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>
                          <a:solidFill>
                            <a:schemeClr val="dk1"/>
                          </a:solidFill>
                          <a:effectLst/>
                        </a:rPr>
                        <a:t>0.13756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>
                          <a:solidFill>
                            <a:schemeClr val="dk1"/>
                          </a:solidFill>
                          <a:effectLst/>
                        </a:rPr>
                        <a:t>0.13741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85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32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16E4F-F0D6-4505-9B72-06DB1B75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rmAutofit/>
          </a:bodyPr>
          <a:lstStyle/>
          <a:p>
            <a:r>
              <a:rPr lang="en-SG" dirty="0"/>
              <a:t>Model evaluation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D060B1-B307-4296-91FB-FB1B7D21F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Coefficients represent a % increase in </a:t>
            </a:r>
            <a:r>
              <a:rPr lang="en-US" dirty="0" err="1"/>
              <a:t>saleprice</a:t>
            </a:r>
            <a:r>
              <a:rPr lang="en-US" dirty="0"/>
              <a:t> for unit increase in X</a:t>
            </a:r>
          </a:p>
          <a:p>
            <a:r>
              <a:rPr lang="en-US" dirty="0"/>
              <a:t>Best predictors for sale price are:</a:t>
            </a:r>
          </a:p>
          <a:p>
            <a:pPr lvl="1"/>
            <a:r>
              <a:rPr lang="en-US" dirty="0" err="1"/>
              <a:t>Gr_liv_area</a:t>
            </a:r>
            <a:endParaRPr lang="en-US" dirty="0"/>
          </a:p>
          <a:p>
            <a:pPr lvl="1"/>
            <a:r>
              <a:rPr lang="en-US" dirty="0" err="1"/>
              <a:t>Total_bsmt_sf</a:t>
            </a:r>
            <a:endParaRPr lang="en-US" dirty="0"/>
          </a:p>
          <a:p>
            <a:pPr lvl="1"/>
            <a:r>
              <a:rPr lang="en-US" dirty="0" err="1"/>
              <a:t>Overall_qual</a:t>
            </a:r>
            <a:endParaRPr lang="en-US" dirty="0"/>
          </a:p>
          <a:p>
            <a:pPr lvl="1"/>
            <a:r>
              <a:rPr lang="en-US" dirty="0" err="1"/>
              <a:t>Neighbor_l</a:t>
            </a:r>
            <a:endParaRPr lang="en-US" dirty="0"/>
          </a:p>
          <a:p>
            <a:pPr lvl="1"/>
            <a:r>
              <a:rPr lang="en-US" dirty="0" err="1"/>
              <a:t>Since_reno</a:t>
            </a:r>
            <a:endParaRPr lang="en-US" dirty="0"/>
          </a:p>
          <a:p>
            <a:r>
              <a:rPr lang="en-US" dirty="0"/>
              <a:t>Interesting features:</a:t>
            </a:r>
          </a:p>
          <a:p>
            <a:pPr lvl="1"/>
            <a:r>
              <a:rPr lang="en-US" dirty="0" err="1"/>
              <a:t>Fireplace_qu</a:t>
            </a:r>
            <a:endParaRPr lang="en-US" dirty="0"/>
          </a:p>
          <a:p>
            <a:pPr lvl="1"/>
            <a:r>
              <a:rPr lang="en-US" dirty="0" err="1"/>
              <a:t>Tot_baths</a:t>
            </a:r>
            <a:endParaRPr lang="en-US" dirty="0"/>
          </a:p>
          <a:p>
            <a:pPr lvl="1"/>
            <a:r>
              <a:rPr lang="en-US" dirty="0" err="1"/>
              <a:t>Garage_type_a</a:t>
            </a:r>
            <a:endParaRPr lang="en-US" dirty="0"/>
          </a:p>
          <a:p>
            <a:r>
              <a:rPr lang="en-US" dirty="0"/>
              <a:t>Kaggle evaluation RMSE:</a:t>
            </a:r>
          </a:p>
          <a:p>
            <a:pPr lvl="1"/>
            <a:r>
              <a:rPr lang="en-US" dirty="0"/>
              <a:t>26,502.87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2367834-E6A9-4092-B92D-4E714D995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40" y="2123552"/>
            <a:ext cx="6464562" cy="371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4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539-3BB1-4C0B-A1E2-AFDDCF9F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D0FE-9AEC-4BC0-A387-1A4EE613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Avoid neighbourhoods included in the </a:t>
            </a:r>
            <a:r>
              <a:rPr lang="en-SG" dirty="0" err="1"/>
              <a:t>neighbor_l</a:t>
            </a:r>
            <a:r>
              <a:rPr lang="en-SG" dirty="0"/>
              <a:t> category</a:t>
            </a:r>
          </a:p>
          <a:p>
            <a:pPr lvl="1"/>
            <a:r>
              <a:rPr lang="en-SG" dirty="0"/>
              <a:t>Iowa DOT &amp; Rail Road</a:t>
            </a:r>
          </a:p>
          <a:p>
            <a:pPr lvl="1"/>
            <a:r>
              <a:rPr lang="en-SG" dirty="0" err="1"/>
              <a:t>Briardale</a:t>
            </a:r>
            <a:endParaRPr lang="en-SG" dirty="0"/>
          </a:p>
          <a:p>
            <a:pPr lvl="1"/>
            <a:r>
              <a:rPr lang="en-SG" dirty="0"/>
              <a:t>Meadow Village</a:t>
            </a:r>
          </a:p>
          <a:p>
            <a:r>
              <a:rPr lang="en-SG" dirty="0"/>
              <a:t>Renovate houses by adding:</a:t>
            </a:r>
          </a:p>
          <a:p>
            <a:pPr lvl="1"/>
            <a:r>
              <a:rPr lang="en-SG" dirty="0"/>
              <a:t>Good quality fireplace</a:t>
            </a:r>
          </a:p>
          <a:p>
            <a:pPr lvl="1"/>
            <a:r>
              <a:rPr lang="en-SG" dirty="0"/>
              <a:t>Built-in or attached garage (spacious)</a:t>
            </a:r>
          </a:p>
          <a:p>
            <a:r>
              <a:rPr lang="en-SG" dirty="0"/>
              <a:t>Sell house fresh after renovation</a:t>
            </a:r>
          </a:p>
        </p:txBody>
      </p:sp>
    </p:spTree>
    <p:extLst>
      <p:ext uri="{BB962C8B-B14F-4D97-AF65-F5344CB8AC3E}">
        <p14:creationId xmlns:p14="http://schemas.microsoft.com/office/powerpoint/2010/main" val="403087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182B9F89-70A4-4CD6-AAA5-3E332D6D6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r="2949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FF1A1-8B4D-46D6-8A24-2634A9F0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22" y="587229"/>
            <a:ext cx="6515100" cy="114670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b="1" i="1" kern="1200" cap="all" baseline="0" dirty="0">
                <a:solidFill>
                  <a:srgbClr val="FFFFFF"/>
                </a:solidFill>
                <a:latin typeface="Stencil" panose="040409050D0802020404" pitchFamily="82" charset="0"/>
              </a:rPr>
              <a:t>THANK YOU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3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83FA-EFD5-44E6-99E2-C0834D29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788FB-79FA-4CA9-A3D0-A98D914F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ABC network to launch a new </a:t>
            </a:r>
            <a:r>
              <a:rPr lang="en-SG" dirty="0" err="1"/>
              <a:t>docu</a:t>
            </a:r>
            <a:r>
              <a:rPr lang="en-SG" dirty="0"/>
              <a:t>-series on property flipping called “house hunters”</a:t>
            </a:r>
          </a:p>
          <a:p>
            <a:r>
              <a:rPr lang="en-SG" dirty="0"/>
              <a:t>Targeting houses in Ames, Iowa for the first season</a:t>
            </a:r>
          </a:p>
          <a:p>
            <a:endParaRPr lang="en-SG" dirty="0"/>
          </a:p>
          <a:p>
            <a:r>
              <a:rPr lang="en-SG" dirty="0"/>
              <a:t>Objective:</a:t>
            </a:r>
          </a:p>
          <a:p>
            <a:pPr lvl="1"/>
            <a:r>
              <a:rPr lang="en-SG" dirty="0"/>
              <a:t>Analyse Ames housing dataset for property sales in the last 4 years</a:t>
            </a:r>
          </a:p>
          <a:p>
            <a:pPr lvl="1"/>
            <a:r>
              <a:rPr lang="en-SG" dirty="0"/>
              <a:t>Select features that most contribute to sale price</a:t>
            </a:r>
          </a:p>
          <a:p>
            <a:pPr lvl="1"/>
            <a:r>
              <a:rPr lang="en-SG" dirty="0"/>
              <a:t>Uncover interesting house features which best increase property value</a:t>
            </a:r>
          </a:p>
          <a:p>
            <a:pPr lvl="1"/>
            <a:r>
              <a:rPr lang="en-SG" dirty="0"/>
              <a:t>Verify model performance using test data provided on Kaggle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5311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8262-4623-4E18-AD6B-30554254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Dataset summary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A2DD-977C-4BD4-96C0-4EA95DDD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Total predictive features: 80</a:t>
            </a:r>
          </a:p>
          <a:p>
            <a:r>
              <a:rPr lang="en-SG" dirty="0"/>
              <a:t>Number of houses: 2051</a:t>
            </a:r>
          </a:p>
          <a:p>
            <a:r>
              <a:rPr lang="en-SG" dirty="0"/>
              <a:t>Number of features with missing values: 26</a:t>
            </a:r>
          </a:p>
          <a:p>
            <a:pPr lvl="1"/>
            <a:r>
              <a:rPr lang="en-SG" dirty="0"/>
              <a:t>Most of which were missing components of a house such as basements, garages, fences and pools.</a:t>
            </a:r>
          </a:p>
          <a:p>
            <a:r>
              <a:rPr lang="en-SG" dirty="0"/>
              <a:t>Outliers: 4</a:t>
            </a:r>
          </a:p>
          <a:p>
            <a:pPr lvl="1"/>
            <a:r>
              <a:rPr lang="en-SG" dirty="0"/>
              <a:t>Houses which were sold at a low price.</a:t>
            </a:r>
          </a:p>
        </p:txBody>
      </p:sp>
    </p:spTree>
    <p:extLst>
      <p:ext uri="{BB962C8B-B14F-4D97-AF65-F5344CB8AC3E}">
        <p14:creationId xmlns:p14="http://schemas.microsoft.com/office/powerpoint/2010/main" val="107903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B626A-D192-4243-AD27-BDE489F7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Autofit/>
          </a:bodyPr>
          <a:lstStyle/>
          <a:p>
            <a:r>
              <a:rPr lang="en-SG" sz="2800" dirty="0"/>
              <a:t>Feature Selection – Continuous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A32D-78D7-49E1-875A-4DAF1A75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6" y="2063692"/>
            <a:ext cx="4405314" cy="3740790"/>
          </a:xfrm>
        </p:spPr>
        <p:txBody>
          <a:bodyPr>
            <a:normAutofit/>
          </a:bodyPr>
          <a:lstStyle/>
          <a:p>
            <a:r>
              <a:rPr lang="en-SG" sz="2000" dirty="0"/>
              <a:t>Living area above ground (</a:t>
            </a:r>
            <a:r>
              <a:rPr lang="en-SG" sz="2000" dirty="0" err="1"/>
              <a:t>gr_liv_area</a:t>
            </a:r>
            <a:r>
              <a:rPr lang="en-SG" sz="2000" dirty="0"/>
              <a:t>)</a:t>
            </a:r>
          </a:p>
          <a:p>
            <a:r>
              <a:rPr lang="en-SG" sz="2000" dirty="0"/>
              <a:t>Basement area (</a:t>
            </a:r>
            <a:r>
              <a:rPr lang="en-SG" sz="2000" dirty="0" err="1"/>
              <a:t>total_bsmt_sf</a:t>
            </a:r>
            <a:r>
              <a:rPr lang="en-SG" sz="2000" dirty="0"/>
              <a:t>)</a:t>
            </a:r>
          </a:p>
          <a:p>
            <a:r>
              <a:rPr lang="en-SG" sz="2000" dirty="0"/>
              <a:t>Garage area (</a:t>
            </a:r>
            <a:r>
              <a:rPr lang="en-SG" sz="2000" dirty="0" err="1"/>
              <a:t>garage_area</a:t>
            </a:r>
            <a:r>
              <a:rPr lang="en-SG" sz="2000" dirty="0"/>
              <a:t>)</a:t>
            </a:r>
          </a:p>
          <a:p>
            <a:r>
              <a:rPr lang="en-SG" sz="2000" dirty="0"/>
              <a:t>Masonry veneer area (</a:t>
            </a:r>
            <a:r>
              <a:rPr lang="en-SG" sz="2000" dirty="0" err="1"/>
              <a:t>mas_vnr_area</a:t>
            </a:r>
            <a:r>
              <a:rPr lang="en-SG" sz="2000" dirty="0"/>
              <a:t>)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13442817-F255-4F07-8424-134BB210D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786766"/>
            <a:ext cx="5562600" cy="528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9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3">
            <a:extLst>
              <a:ext uri="{FF2B5EF4-FFF2-40B4-BE49-F238E27FC236}">
                <a16:creationId xmlns:a16="http://schemas.microsoft.com/office/drawing/2014/main" id="{B64CD7FE-A713-4F49-85A1-1288513C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45">
            <a:extLst>
              <a:ext uri="{FF2B5EF4-FFF2-40B4-BE49-F238E27FC236}">
                <a16:creationId xmlns:a16="http://schemas.microsoft.com/office/drawing/2014/main" id="{89BAAD23-0119-402F-8301-E5F5CD03F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2790967" cy="9007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47">
            <a:extLst>
              <a:ext uri="{FF2B5EF4-FFF2-40B4-BE49-F238E27FC236}">
                <a16:creationId xmlns:a16="http://schemas.microsoft.com/office/drawing/2014/main" id="{DAE3C22F-EDA2-4D06-924A-8184ADCD1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727743" y="0"/>
            <a:ext cx="3464257" cy="160361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9DB626A-D192-4243-AD27-BDE489F7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31" y="397148"/>
            <a:ext cx="9710738" cy="1245242"/>
          </a:xfrm>
        </p:spPr>
        <p:txBody>
          <a:bodyPr>
            <a:normAutofit/>
          </a:bodyPr>
          <a:lstStyle/>
          <a:p>
            <a:r>
              <a:rPr lang="en-SG" sz="2800" dirty="0"/>
              <a:t>Feature Selection – ordinal features</a:t>
            </a:r>
          </a:p>
        </p:txBody>
      </p:sp>
      <p:cxnSp>
        <p:nvCxnSpPr>
          <p:cNvPr id="57" name="Straight Connector 49">
            <a:extLst>
              <a:ext uri="{FF2B5EF4-FFF2-40B4-BE49-F238E27FC236}">
                <a16:creationId xmlns:a16="http://schemas.microsoft.com/office/drawing/2014/main" id="{3B92B40A-D71A-4D53-A8B2-41176E222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49000" y="0"/>
            <a:ext cx="1143000" cy="44014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5D1022-1095-4170-84E8-BBA5C08F1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2065" y="4942445"/>
            <a:ext cx="2533303" cy="191555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A89759-1F78-4414-80AF-0441C3F13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114197"/>
            <a:ext cx="8441268" cy="7438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3442817-F255-4F07-8424-134BB210D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151148" y="1818612"/>
            <a:ext cx="4481883" cy="4325016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AE899F3-21DA-436C-980F-AB7DA13DE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031" y="1789181"/>
            <a:ext cx="4481883" cy="43250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A32D-78D7-49E1-875A-4DAF1A75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39" y="1905752"/>
            <a:ext cx="2011556" cy="3945083"/>
          </a:xfrm>
        </p:spPr>
        <p:txBody>
          <a:bodyPr>
            <a:normAutofit/>
          </a:bodyPr>
          <a:lstStyle/>
          <a:p>
            <a:r>
              <a:rPr lang="en-SG" sz="2000" dirty="0"/>
              <a:t>Overall quality (</a:t>
            </a:r>
            <a:r>
              <a:rPr lang="en-SG" sz="2000" dirty="0" err="1"/>
              <a:t>overall_qual</a:t>
            </a:r>
            <a:r>
              <a:rPr lang="en-SG" sz="2000" dirty="0"/>
              <a:t>)</a:t>
            </a:r>
          </a:p>
          <a:p>
            <a:r>
              <a:rPr lang="en-SG" sz="2000" dirty="0"/>
              <a:t>Fireplace quality (</a:t>
            </a:r>
            <a:r>
              <a:rPr lang="en-SG" sz="2000" dirty="0" err="1"/>
              <a:t>fireplace_qu</a:t>
            </a:r>
            <a:r>
              <a:rPr lang="en-SG" sz="20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BA575A-C872-4216-A12D-4992BA9BDC07}"/>
              </a:ext>
            </a:extLst>
          </p:cNvPr>
          <p:cNvSpPr/>
          <p:nvPr/>
        </p:nvSpPr>
        <p:spPr>
          <a:xfrm>
            <a:off x="3620655" y="2200701"/>
            <a:ext cx="3371272" cy="743804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18121-09F4-4224-9FC7-467A12F79C8B}"/>
              </a:ext>
            </a:extLst>
          </p:cNvPr>
          <p:cNvSpPr/>
          <p:nvPr/>
        </p:nvSpPr>
        <p:spPr>
          <a:xfrm>
            <a:off x="8102538" y="2179629"/>
            <a:ext cx="3371272" cy="679247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42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B626A-D192-4243-AD27-BDE489F7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Autofit/>
          </a:bodyPr>
          <a:lstStyle/>
          <a:p>
            <a:r>
              <a:rPr lang="en-SG" sz="2800" dirty="0"/>
              <a:t>Feature engineering – discrete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A32D-78D7-49E1-875A-4DAF1A75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6" y="2063692"/>
            <a:ext cx="4405314" cy="3740790"/>
          </a:xfrm>
        </p:spPr>
        <p:txBody>
          <a:bodyPr>
            <a:normAutofit/>
          </a:bodyPr>
          <a:lstStyle/>
          <a:p>
            <a:r>
              <a:rPr lang="en-SG" sz="2000" i="1" dirty="0" err="1"/>
              <a:t>Tot_baths</a:t>
            </a:r>
            <a:r>
              <a:rPr lang="en-SG" sz="2000" dirty="0"/>
              <a:t>: total number of baths in the property</a:t>
            </a:r>
          </a:p>
          <a:p>
            <a:r>
              <a:rPr lang="en-SG" sz="2000" i="1" dirty="0"/>
              <a:t>Age</a:t>
            </a:r>
            <a:r>
              <a:rPr lang="en-SG" sz="2000" dirty="0"/>
              <a:t>: age of the property since construction date</a:t>
            </a:r>
          </a:p>
          <a:p>
            <a:r>
              <a:rPr lang="en-SG" sz="2000" i="1" dirty="0" err="1"/>
              <a:t>Since_reno</a:t>
            </a:r>
            <a:r>
              <a:rPr lang="en-SG" sz="2000" dirty="0"/>
              <a:t>: time since last renovation</a:t>
            </a:r>
          </a:p>
          <a:p>
            <a:r>
              <a:rPr lang="en-SG" sz="2000" dirty="0" err="1"/>
              <a:t>Garage_cars</a:t>
            </a:r>
            <a:r>
              <a:rPr lang="en-SG" sz="2000" dirty="0"/>
              <a:t>: number of cars that can fit in garage (eliminated from lasso regularization)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3442817-F255-4F07-8424-134BB210D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6943" y="786766"/>
            <a:ext cx="5520716" cy="528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3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B626A-D192-4243-AD27-BDE489F7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57" y="163662"/>
            <a:ext cx="5716098" cy="826239"/>
          </a:xfrm>
        </p:spPr>
        <p:txBody>
          <a:bodyPr>
            <a:noAutofit/>
          </a:bodyPr>
          <a:lstStyle/>
          <a:p>
            <a:r>
              <a:rPr lang="en-SG" sz="2800" dirty="0"/>
              <a:t>Feature engineering – nominal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A32D-78D7-49E1-875A-4DAF1A75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865" y="4085951"/>
            <a:ext cx="4405314" cy="714952"/>
          </a:xfrm>
        </p:spPr>
        <p:txBody>
          <a:bodyPr>
            <a:normAutofit/>
          </a:bodyPr>
          <a:lstStyle/>
          <a:p>
            <a:r>
              <a:rPr lang="en-SG" sz="2000" i="1" dirty="0" err="1"/>
              <a:t>Garage_type_a</a:t>
            </a:r>
            <a:r>
              <a:rPr lang="en-SG" sz="2000" i="1" dirty="0"/>
              <a:t>: represents having a built-in or attached garage</a:t>
            </a:r>
            <a:endParaRPr lang="en-SG" sz="2000" dirty="0"/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3442817-F255-4F07-8424-134BB210D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" t="20224" r="50216" b="60461"/>
          <a:stretch/>
        </p:blipFill>
        <p:spPr>
          <a:xfrm>
            <a:off x="-3144" y="2611592"/>
            <a:ext cx="5844403" cy="408274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2CCF9D4-03D7-4621-B161-8842F77F6137}"/>
              </a:ext>
            </a:extLst>
          </p:cNvPr>
          <p:cNvSpPr/>
          <p:nvPr/>
        </p:nvSpPr>
        <p:spPr>
          <a:xfrm>
            <a:off x="1696526" y="2611594"/>
            <a:ext cx="651648" cy="4530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AEEA12-27BA-4C0D-B757-60C00E01F7DD}"/>
              </a:ext>
            </a:extLst>
          </p:cNvPr>
          <p:cNvSpPr/>
          <p:nvPr/>
        </p:nvSpPr>
        <p:spPr>
          <a:xfrm>
            <a:off x="2793281" y="5519135"/>
            <a:ext cx="1482089" cy="7081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862F54E-C4B6-4253-AAAE-C8A0F34A6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 t="80618" r="49148" b="316"/>
          <a:stretch/>
        </p:blipFill>
        <p:spPr>
          <a:xfrm>
            <a:off x="6328591" y="163662"/>
            <a:ext cx="5643695" cy="392228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B87A06-B427-4FD4-89F5-27E0E3E696EF}"/>
              </a:ext>
            </a:extLst>
          </p:cNvPr>
          <p:cNvSpPr txBox="1">
            <a:spLocks/>
          </p:cNvSpPr>
          <p:nvPr/>
        </p:nvSpPr>
        <p:spPr>
          <a:xfrm>
            <a:off x="201291" y="1125236"/>
            <a:ext cx="5643694" cy="1322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i="1" dirty="0" err="1"/>
              <a:t>Neighborhood_l</a:t>
            </a:r>
            <a:r>
              <a:rPr lang="en-SG" sz="2000" i="1" dirty="0"/>
              <a:t>: represents upper class </a:t>
            </a:r>
            <a:r>
              <a:rPr lang="en-SG" sz="2000" i="1" dirty="0" err="1"/>
              <a:t>neighborhoods</a:t>
            </a:r>
            <a:endParaRPr lang="en-SG" sz="2000" i="1" dirty="0"/>
          </a:p>
          <a:p>
            <a:r>
              <a:rPr lang="en-SG" sz="2000" i="1" dirty="0" err="1"/>
              <a:t>Neighborhood_h</a:t>
            </a:r>
            <a:r>
              <a:rPr lang="en-SG" sz="2000" i="1" dirty="0"/>
              <a:t>: represents lower class </a:t>
            </a:r>
            <a:r>
              <a:rPr lang="en-SG" sz="2000" i="1" dirty="0" err="1"/>
              <a:t>neighborhoods</a:t>
            </a:r>
            <a:endParaRPr lang="en-SG" sz="2000" i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3BFE58-B794-429B-B227-5B5CC0A65759}"/>
              </a:ext>
            </a:extLst>
          </p:cNvPr>
          <p:cNvSpPr/>
          <p:nvPr/>
        </p:nvSpPr>
        <p:spPr>
          <a:xfrm>
            <a:off x="8159502" y="2611592"/>
            <a:ext cx="1417271" cy="1104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14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9BE00C-69E3-4C14-B043-39A0CBD94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660371" cy="92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7168A6-F6FD-4D49-BD0E-99C81A86E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0457"/>
            <a:ext cx="1143001" cy="50464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EAF14C-6472-411F-B923-70B70CA7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1122363"/>
            <a:ext cx="4867564" cy="35789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Feature engineering – polynomial 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03D87C-41E4-40AE-98D9-D2E31F361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502104" y="4608334"/>
            <a:ext cx="3689896" cy="224966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7B624A-E438-43AA-99EF-F2FF3D6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028123" y="0"/>
            <a:ext cx="134863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23ABCBA-ECF4-4FCA-A6C0-F5A2E75EA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662034" y="346894"/>
            <a:ext cx="6081022" cy="302530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A13EF-670E-43A1-982F-E7AD69CBA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662034" y="3403360"/>
            <a:ext cx="6081022" cy="302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3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B64CD7FE-A713-4F49-85A1-1288513C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2">
            <a:extLst>
              <a:ext uri="{FF2B5EF4-FFF2-40B4-BE49-F238E27FC236}">
                <a16:creationId xmlns:a16="http://schemas.microsoft.com/office/drawing/2014/main" id="{89BAAD23-0119-402F-8301-E5F5CD03F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2790967" cy="9007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44">
            <a:extLst>
              <a:ext uri="{FF2B5EF4-FFF2-40B4-BE49-F238E27FC236}">
                <a16:creationId xmlns:a16="http://schemas.microsoft.com/office/drawing/2014/main" id="{DAE3C22F-EDA2-4D06-924A-8184ADCD1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727743" y="0"/>
            <a:ext cx="3464257" cy="160361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EAF14C-6472-411F-B923-70B70CA7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57238"/>
            <a:ext cx="9710738" cy="12452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100" i="1" kern="1200" cap="all" baseline="0" dirty="0">
                <a:latin typeface="+mj-lt"/>
                <a:ea typeface="+mj-ea"/>
                <a:cs typeface="+mj-cs"/>
              </a:rPr>
              <a:t>Feature engineering – target feature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92B40A-D71A-4D53-A8B2-41176E222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49000" y="0"/>
            <a:ext cx="1143000" cy="44014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5D1022-1095-4170-84E8-BBA5C08F1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2065" y="4942445"/>
            <a:ext cx="2533303" cy="191555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A89759-1F78-4414-80AF-0441C3F13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114197"/>
            <a:ext cx="8441268" cy="7438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23ABCBA-ECF4-4FCA-A6C0-F5A2E75EA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1998431"/>
            <a:ext cx="3848120" cy="368457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A13EF-670E-43A1-982F-E7AD69CBA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848120" y="1998430"/>
            <a:ext cx="3848120" cy="3607611"/>
          </a:xfrm>
          <a:prstGeom prst="rect">
            <a:avLst/>
          </a:prstGeom>
        </p:spPr>
      </p:pic>
      <p:sp>
        <p:nvSpPr>
          <p:cNvPr id="53" name="Content Placeholder 37">
            <a:extLst>
              <a:ext uri="{FF2B5EF4-FFF2-40B4-BE49-F238E27FC236}">
                <a16:creationId xmlns:a16="http://schemas.microsoft.com/office/drawing/2014/main" id="{99211EB9-941F-47DB-8CFC-5E5B1D01D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240" y="2030118"/>
            <a:ext cx="3924260" cy="3945083"/>
          </a:xfrm>
        </p:spPr>
        <p:txBody>
          <a:bodyPr>
            <a:normAutofit/>
          </a:bodyPr>
          <a:lstStyle/>
          <a:p>
            <a:r>
              <a:rPr lang="en-US" dirty="0" err="1"/>
              <a:t>Saleprice</a:t>
            </a:r>
            <a:r>
              <a:rPr lang="en-US" dirty="0"/>
              <a:t> in the dataset exhibits a strong right skew</a:t>
            </a:r>
          </a:p>
          <a:p>
            <a:r>
              <a:rPr lang="en-US" dirty="0"/>
              <a:t>Log transformation applied to target feature to normalize distribution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1C00723-A39A-437E-83A6-0049FDF80A3B}"/>
              </a:ext>
            </a:extLst>
          </p:cNvPr>
          <p:cNvSpPr/>
          <p:nvPr/>
        </p:nvSpPr>
        <p:spPr>
          <a:xfrm>
            <a:off x="3367968" y="3100158"/>
            <a:ext cx="1117600" cy="4764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542210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311C1C"/>
      </a:dk2>
      <a:lt2>
        <a:srgbClr val="F0F3F3"/>
      </a:lt2>
      <a:accent1>
        <a:srgbClr val="C34E4D"/>
      </a:accent1>
      <a:accent2>
        <a:srgbClr val="B13B6B"/>
      </a:accent2>
      <a:accent3>
        <a:srgbClr val="C34DAE"/>
      </a:accent3>
      <a:accent4>
        <a:srgbClr val="953BB1"/>
      </a:accent4>
      <a:accent5>
        <a:srgbClr val="754DC3"/>
      </a:accent5>
      <a:accent6>
        <a:srgbClr val="3D46B2"/>
      </a:accent6>
      <a:hlink>
        <a:srgbClr val="803F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474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Stencil</vt:lpstr>
      <vt:lpstr>Univers Condensed Light</vt:lpstr>
      <vt:lpstr>Walbaum Display Light</vt:lpstr>
      <vt:lpstr>AngleLinesVTI</vt:lpstr>
      <vt:lpstr>Linear regression modelling using the ames housing dataset</vt:lpstr>
      <vt:lpstr>Problem statement and objective</vt:lpstr>
      <vt:lpstr>Dataset summary and cleaning</vt:lpstr>
      <vt:lpstr>Feature Selection – Continuous features</vt:lpstr>
      <vt:lpstr>Feature Selection – ordinal features</vt:lpstr>
      <vt:lpstr>Feature engineering – discrete features</vt:lpstr>
      <vt:lpstr>Feature engineering – nominal features</vt:lpstr>
      <vt:lpstr>Feature engineering – polynomial features</vt:lpstr>
      <vt:lpstr>Feature engineering – target feature</vt:lpstr>
      <vt:lpstr>Model summary</vt:lpstr>
      <vt:lpstr>Model evaluation</vt:lpstr>
      <vt:lpstr>Conclusion and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Gozali</dc:creator>
  <cp:lastModifiedBy>Christopher Gozali</cp:lastModifiedBy>
  <cp:revision>14</cp:revision>
  <dcterms:created xsi:type="dcterms:W3CDTF">2021-06-13T18:45:43Z</dcterms:created>
  <dcterms:modified xsi:type="dcterms:W3CDTF">2021-06-13T21:35:34Z</dcterms:modified>
</cp:coreProperties>
</file>