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74" autoAdjust="0"/>
    <p:restoredTop sz="93444" autoAdjust="0"/>
  </p:normalViewPr>
  <p:slideViewPr>
    <p:cSldViewPr snapToGrid="0" snapToObjects="1">
      <p:cViewPr varScale="1">
        <p:scale>
          <a:sx n="133" d="100"/>
          <a:sy n="133" d="100"/>
        </p:scale>
        <p:origin x="1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this slide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5039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TU_Logo_lang_RGB_rot.pdf" descr="TU_Logo_lang_RGB_rot.pdf">
            <a:extLst>
              <a:ext uri="{FF2B5EF4-FFF2-40B4-BE49-F238E27FC236}">
                <a16:creationId xmlns:a16="http://schemas.microsoft.com/office/drawing/2014/main" id="{DD509CB0-9F44-A645-B3CF-281B6EA65A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7700209" y="136525"/>
            <a:ext cx="1227033" cy="68641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08220BF5-0168-E648-9D1C-40AF22336EF4}"/>
              </a:ext>
            </a:extLst>
          </p:cNvPr>
          <p:cNvSpPr/>
          <p:nvPr userDrawn="1"/>
        </p:nvSpPr>
        <p:spPr>
          <a:xfrm rot="16200000">
            <a:off x="4877300" y="2591300"/>
            <a:ext cx="2189747" cy="6343652"/>
          </a:xfrm>
          <a:prstGeom prst="rtTriangle">
            <a:avLst/>
          </a:prstGeom>
          <a:solidFill>
            <a:srgbClr val="43434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DE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93E8E08-57B5-C040-8D08-01588D0F5BA8}"/>
              </a:ext>
            </a:extLst>
          </p:cNvPr>
          <p:cNvSpPr/>
          <p:nvPr userDrawn="1"/>
        </p:nvSpPr>
        <p:spPr>
          <a:xfrm>
            <a:off x="-4" y="3600450"/>
            <a:ext cx="5376516" cy="325755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DE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336848"/>
            <a:ext cx="7772400" cy="580635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0D2A1-A44D-5A45-87B1-EDFC21D38019}"/>
              </a:ext>
            </a:extLst>
          </p:cNvPr>
          <p:cNvSpPr txBox="1"/>
          <p:nvPr userDrawn="1"/>
        </p:nvSpPr>
        <p:spPr>
          <a:xfrm>
            <a:off x="-4" y="5953920"/>
            <a:ext cx="48896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700" b="1" dirty="0">
                <a:solidFill>
                  <a:schemeClr val="bg1"/>
                </a:solidFill>
              </a:rPr>
              <a:t>Christopher Grieser</a:t>
            </a:r>
            <a:br>
              <a:rPr lang="en-DE" sz="1700" b="1" dirty="0">
                <a:solidFill>
                  <a:schemeClr val="bg1"/>
                </a:solidFill>
              </a:rPr>
            </a:br>
            <a:r>
              <a:rPr lang="en-DE" sz="1700" b="0" dirty="0">
                <a:solidFill>
                  <a:schemeClr val="bg1"/>
                </a:solidFill>
              </a:rPr>
              <a:t>FG Sozialw. Wissenschafts- &amp; Technikforschung</a:t>
            </a:r>
            <a:br>
              <a:rPr lang="en-DE" sz="1700" b="0" dirty="0">
                <a:solidFill>
                  <a:schemeClr val="bg1"/>
                </a:solidFill>
              </a:rPr>
            </a:br>
            <a:r>
              <a:rPr lang="en-DE" sz="1700" b="0" dirty="0">
                <a:solidFill>
                  <a:schemeClr val="bg1"/>
                </a:solidFill>
              </a:rPr>
              <a:t>Technische Universität Berlin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ADF4D37-390F-6241-A015-A69B51B6F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05112" y="5929162"/>
            <a:ext cx="3538888" cy="9288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r>
              <a:rPr lang="de-DE"/>
              <a:t>11/15/20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11/15/20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11/15/20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82"/>
            <a:ext cx="76477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E268940-8CF0-5D47-AE9F-9E878880FE8D}"/>
              </a:ext>
            </a:extLst>
          </p:cNvPr>
          <p:cNvSpPr/>
          <p:nvPr userDrawn="1"/>
        </p:nvSpPr>
        <p:spPr>
          <a:xfrm rot="16200000" flipV="1">
            <a:off x="4295275" y="2009272"/>
            <a:ext cx="553453" cy="914400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DE" sz="14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389DB60-FADB-0C45-ABF1-181CE9E12A88}"/>
              </a:ext>
            </a:extLst>
          </p:cNvPr>
          <p:cNvSpPr/>
          <p:nvPr userDrawn="1"/>
        </p:nvSpPr>
        <p:spPr>
          <a:xfrm flipH="1">
            <a:off x="8200723" y="6403178"/>
            <a:ext cx="943275" cy="464447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6AA3855-921F-B942-B48B-F4026E350E72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de-DE" sz="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0DE56-187F-8C4B-8E05-8ED07352BB71}"/>
              </a:ext>
            </a:extLst>
          </p:cNvPr>
          <p:cNvSpPr txBox="1"/>
          <p:nvPr userDrawn="1"/>
        </p:nvSpPr>
        <p:spPr>
          <a:xfrm>
            <a:off x="-38500" y="6621862"/>
            <a:ext cx="616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Chris Grieser – </a:t>
            </a:r>
            <a:r>
              <a:rPr lang="en-US" sz="1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</a:t>
            </a:r>
            <a:r>
              <a:rPr lang="en-US" sz="1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</a:t>
            </a:r>
            <a:r>
              <a:rPr lang="en-US" sz="1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</a:t>
            </a:r>
            <a:r>
              <a:rPr lang="en-US" sz="1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</a:t>
            </a:r>
            <a:r>
              <a:rPr lang="en-US" sz="1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malesuada</a:t>
            </a:r>
            <a:r>
              <a:rPr lang="en-US" sz="1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ultrices</a:t>
            </a:r>
            <a:r>
              <a:rPr lang="en-US" sz="1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sagittis</a:t>
            </a:r>
            <a:r>
              <a:rPr lang="en-US" sz="1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0" i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velit</a:t>
            </a:r>
            <a:r>
              <a:rPr lang="en-US" sz="10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fermentum</a:t>
            </a:r>
            <a:endParaRPr lang="en-DE" sz="1000" b="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oogle Shape;149;p5">
            <a:extLst>
              <a:ext uri="{FF2B5EF4-FFF2-40B4-BE49-F238E27FC236}">
                <a16:creationId xmlns:a16="http://schemas.microsoft.com/office/drawing/2014/main" id="{1368E6B8-4F7D-DF40-8F3D-AECD26839FD1}"/>
              </a:ext>
            </a:extLst>
          </p:cNvPr>
          <p:cNvGrpSpPr/>
          <p:nvPr userDrawn="1"/>
        </p:nvGrpSpPr>
        <p:grpSpPr>
          <a:xfrm>
            <a:off x="8387588" y="97077"/>
            <a:ext cx="627300" cy="1170182"/>
            <a:chOff x="6656382" y="198029"/>
            <a:chExt cx="627300" cy="1169900"/>
          </a:xfrm>
        </p:grpSpPr>
        <p:sp>
          <p:nvSpPr>
            <p:cNvPr id="11" name="Google Shape;153;p5">
              <a:extLst>
                <a:ext uri="{FF2B5EF4-FFF2-40B4-BE49-F238E27FC236}">
                  <a16:creationId xmlns:a16="http://schemas.microsoft.com/office/drawing/2014/main" id="{6638ED77-4B9E-E241-AE9C-B29687A7C1B7}"/>
                </a:ext>
              </a:extLst>
            </p:cNvPr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;p5">
              <a:extLst>
                <a:ext uri="{FF2B5EF4-FFF2-40B4-BE49-F238E27FC236}">
                  <a16:creationId xmlns:a16="http://schemas.microsoft.com/office/drawing/2014/main" id="{68D008AE-CBB4-1640-BD29-554A290B9C22}"/>
                </a:ext>
              </a:extLst>
            </p:cNvPr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5;p5">
              <a:extLst>
                <a:ext uri="{FF2B5EF4-FFF2-40B4-BE49-F238E27FC236}">
                  <a16:creationId xmlns:a16="http://schemas.microsoft.com/office/drawing/2014/main" id="{792197EE-5D39-F640-AF42-8B23434E7D85}"/>
                </a:ext>
              </a:extLst>
            </p:cNvPr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6;p5">
              <a:extLst>
                <a:ext uri="{FF2B5EF4-FFF2-40B4-BE49-F238E27FC236}">
                  <a16:creationId xmlns:a16="http://schemas.microsoft.com/office/drawing/2014/main" id="{D021BF48-7E8E-9448-B5E5-3DDB8A081260}"/>
                </a:ext>
              </a:extLst>
            </p:cNvPr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;p5">
              <a:extLst>
                <a:ext uri="{FF2B5EF4-FFF2-40B4-BE49-F238E27FC236}">
                  <a16:creationId xmlns:a16="http://schemas.microsoft.com/office/drawing/2014/main" id="{716594C2-274D-2845-B355-E9757791AFF3}"/>
                </a:ext>
              </a:extLst>
            </p:cNvPr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;p5">
              <a:extLst>
                <a:ext uri="{FF2B5EF4-FFF2-40B4-BE49-F238E27FC236}">
                  <a16:creationId xmlns:a16="http://schemas.microsoft.com/office/drawing/2014/main" id="{54320571-3D5F-3B4B-869E-726E0775171B}"/>
                </a:ext>
              </a:extLst>
            </p:cNvPr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;p5">
              <a:extLst>
                <a:ext uri="{FF2B5EF4-FFF2-40B4-BE49-F238E27FC236}">
                  <a16:creationId xmlns:a16="http://schemas.microsoft.com/office/drawing/2014/main" id="{8D05C836-5353-8C4D-88AF-89FE1F76C572}"/>
                </a:ext>
              </a:extLst>
            </p:cNvPr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;p5">
              <a:extLst>
                <a:ext uri="{FF2B5EF4-FFF2-40B4-BE49-F238E27FC236}">
                  <a16:creationId xmlns:a16="http://schemas.microsoft.com/office/drawing/2014/main" id="{F1FBC259-368A-B94E-A1AE-AE7D12394307}"/>
                </a:ext>
              </a:extLst>
            </p:cNvPr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;p5">
              <a:extLst>
                <a:ext uri="{FF2B5EF4-FFF2-40B4-BE49-F238E27FC236}">
                  <a16:creationId xmlns:a16="http://schemas.microsoft.com/office/drawing/2014/main" id="{00B776AC-7B6B-3B47-9E14-0B1D32DB1BB6}"/>
                </a:ext>
              </a:extLst>
            </p:cNvPr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;p5">
              <a:extLst>
                <a:ext uri="{FF2B5EF4-FFF2-40B4-BE49-F238E27FC236}">
                  <a16:creationId xmlns:a16="http://schemas.microsoft.com/office/drawing/2014/main" id="{4F41D4BC-CC32-B848-BAC9-944F6803557B}"/>
                </a:ext>
              </a:extLst>
            </p:cNvPr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3;p5">
              <a:extLst>
                <a:ext uri="{FF2B5EF4-FFF2-40B4-BE49-F238E27FC236}">
                  <a16:creationId xmlns:a16="http://schemas.microsoft.com/office/drawing/2014/main" id="{C74B2FE2-406B-F041-86EB-FB08EBD4819A}"/>
                </a:ext>
              </a:extLst>
            </p:cNvPr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4;p5">
              <a:extLst>
                <a:ext uri="{FF2B5EF4-FFF2-40B4-BE49-F238E27FC236}">
                  <a16:creationId xmlns:a16="http://schemas.microsoft.com/office/drawing/2014/main" id="{507212BA-3D12-EF4E-B5B5-5F54EF684C65}"/>
                </a:ext>
              </a:extLst>
            </p:cNvPr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5;p5">
              <a:extLst>
                <a:ext uri="{FF2B5EF4-FFF2-40B4-BE49-F238E27FC236}">
                  <a16:creationId xmlns:a16="http://schemas.microsoft.com/office/drawing/2014/main" id="{61707A92-E0FB-3040-B18D-2CB7AD68C536}"/>
                </a:ext>
              </a:extLst>
            </p:cNvPr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6;p5">
              <a:extLst>
                <a:ext uri="{FF2B5EF4-FFF2-40B4-BE49-F238E27FC236}">
                  <a16:creationId xmlns:a16="http://schemas.microsoft.com/office/drawing/2014/main" id="{6BEEB853-D0AF-C540-A6E0-84A3EA0F27AE}"/>
                </a:ext>
              </a:extLst>
            </p:cNvPr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;p5">
              <a:extLst>
                <a:ext uri="{FF2B5EF4-FFF2-40B4-BE49-F238E27FC236}">
                  <a16:creationId xmlns:a16="http://schemas.microsoft.com/office/drawing/2014/main" id="{04BC8BBD-AA2E-F644-904A-F220D1672E0E}"/>
                </a:ext>
              </a:extLst>
            </p:cNvPr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nual Input 3">
            <a:extLst>
              <a:ext uri="{FF2B5EF4-FFF2-40B4-BE49-F238E27FC236}">
                <a16:creationId xmlns:a16="http://schemas.microsoft.com/office/drawing/2014/main" id="{1CB59455-9B9E-E940-BCEF-1FDADB6B03BC}"/>
              </a:ext>
            </a:extLst>
          </p:cNvPr>
          <p:cNvSpPr/>
          <p:nvPr userDrawn="1"/>
        </p:nvSpPr>
        <p:spPr>
          <a:xfrm>
            <a:off x="5" y="2083422"/>
            <a:ext cx="9143995" cy="477458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48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485 h 10000"/>
              <a:gd name="connsiteX0" fmla="*/ 0 w 10000"/>
              <a:gd name="connsiteY0" fmla="*/ 637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37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6372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637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DE8B3B-2AAF-0A40-88E8-5614B7CBD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91" y="5204472"/>
            <a:ext cx="8466904" cy="1653527"/>
          </a:xfrm>
        </p:spPr>
        <p:txBody>
          <a:bodyPr anchor="t">
            <a:normAutofit/>
          </a:bodyPr>
          <a:lstStyle>
            <a:lvl1pPr algn="l">
              <a:defRPr sz="4400" b="1" i="0" cap="none" spc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oogle Shape;149;p5">
            <a:extLst>
              <a:ext uri="{FF2B5EF4-FFF2-40B4-BE49-F238E27FC236}">
                <a16:creationId xmlns:a16="http://schemas.microsoft.com/office/drawing/2014/main" id="{5B156048-F326-1040-A155-FCAE78AEFC59}"/>
              </a:ext>
            </a:extLst>
          </p:cNvPr>
          <p:cNvGrpSpPr/>
          <p:nvPr userDrawn="1"/>
        </p:nvGrpSpPr>
        <p:grpSpPr>
          <a:xfrm>
            <a:off x="111891" y="87451"/>
            <a:ext cx="627300" cy="1170182"/>
            <a:chOff x="6656382" y="198029"/>
            <a:chExt cx="627300" cy="1169900"/>
          </a:xfrm>
        </p:grpSpPr>
        <p:sp>
          <p:nvSpPr>
            <p:cNvPr id="11" name="Google Shape;153;p5">
              <a:extLst>
                <a:ext uri="{FF2B5EF4-FFF2-40B4-BE49-F238E27FC236}">
                  <a16:creationId xmlns:a16="http://schemas.microsoft.com/office/drawing/2014/main" id="{9FFA2646-BE17-164C-91B8-E2F0F4265C57}"/>
                </a:ext>
              </a:extLst>
            </p:cNvPr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;p5">
              <a:extLst>
                <a:ext uri="{FF2B5EF4-FFF2-40B4-BE49-F238E27FC236}">
                  <a16:creationId xmlns:a16="http://schemas.microsoft.com/office/drawing/2014/main" id="{8DFE8997-A237-8A4A-BE91-5CBF58BA0502}"/>
                </a:ext>
              </a:extLst>
            </p:cNvPr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5;p5">
              <a:extLst>
                <a:ext uri="{FF2B5EF4-FFF2-40B4-BE49-F238E27FC236}">
                  <a16:creationId xmlns:a16="http://schemas.microsoft.com/office/drawing/2014/main" id="{414E14FD-B1B4-9948-88F5-2CC4F911EF1B}"/>
                </a:ext>
              </a:extLst>
            </p:cNvPr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6;p5">
              <a:extLst>
                <a:ext uri="{FF2B5EF4-FFF2-40B4-BE49-F238E27FC236}">
                  <a16:creationId xmlns:a16="http://schemas.microsoft.com/office/drawing/2014/main" id="{ECA77CF1-6F8A-664D-976F-DF253F2480DB}"/>
                </a:ext>
              </a:extLst>
            </p:cNvPr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;p5">
              <a:extLst>
                <a:ext uri="{FF2B5EF4-FFF2-40B4-BE49-F238E27FC236}">
                  <a16:creationId xmlns:a16="http://schemas.microsoft.com/office/drawing/2014/main" id="{30C0DB88-73A6-F240-9F5C-52C0831524DA}"/>
                </a:ext>
              </a:extLst>
            </p:cNvPr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;p5">
              <a:extLst>
                <a:ext uri="{FF2B5EF4-FFF2-40B4-BE49-F238E27FC236}">
                  <a16:creationId xmlns:a16="http://schemas.microsoft.com/office/drawing/2014/main" id="{124DDFCA-3FD0-844F-B9F0-1FD0A063F811}"/>
                </a:ext>
              </a:extLst>
            </p:cNvPr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;p5">
              <a:extLst>
                <a:ext uri="{FF2B5EF4-FFF2-40B4-BE49-F238E27FC236}">
                  <a16:creationId xmlns:a16="http://schemas.microsoft.com/office/drawing/2014/main" id="{93541387-655B-7041-98C8-33BCB0FA736F}"/>
                </a:ext>
              </a:extLst>
            </p:cNvPr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;p5">
              <a:extLst>
                <a:ext uri="{FF2B5EF4-FFF2-40B4-BE49-F238E27FC236}">
                  <a16:creationId xmlns:a16="http://schemas.microsoft.com/office/drawing/2014/main" id="{569DFD8E-4073-8645-9732-B530830A5CF3}"/>
                </a:ext>
              </a:extLst>
            </p:cNvPr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;p5">
              <a:extLst>
                <a:ext uri="{FF2B5EF4-FFF2-40B4-BE49-F238E27FC236}">
                  <a16:creationId xmlns:a16="http://schemas.microsoft.com/office/drawing/2014/main" id="{816FCD7A-9636-E44E-9B3A-801B19D5E950}"/>
                </a:ext>
              </a:extLst>
            </p:cNvPr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;p5">
              <a:extLst>
                <a:ext uri="{FF2B5EF4-FFF2-40B4-BE49-F238E27FC236}">
                  <a16:creationId xmlns:a16="http://schemas.microsoft.com/office/drawing/2014/main" id="{DF3ADCFB-8592-7D4C-AE1C-268426D1EC0E}"/>
                </a:ext>
              </a:extLst>
            </p:cNvPr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3;p5">
              <a:extLst>
                <a:ext uri="{FF2B5EF4-FFF2-40B4-BE49-F238E27FC236}">
                  <a16:creationId xmlns:a16="http://schemas.microsoft.com/office/drawing/2014/main" id="{9DC79023-83E9-6843-8932-A932C70BB26E}"/>
                </a:ext>
              </a:extLst>
            </p:cNvPr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4;p5">
              <a:extLst>
                <a:ext uri="{FF2B5EF4-FFF2-40B4-BE49-F238E27FC236}">
                  <a16:creationId xmlns:a16="http://schemas.microsoft.com/office/drawing/2014/main" id="{B74C38F6-A0AB-F745-A357-2E3FB1733449}"/>
                </a:ext>
              </a:extLst>
            </p:cNvPr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5;p5">
              <a:extLst>
                <a:ext uri="{FF2B5EF4-FFF2-40B4-BE49-F238E27FC236}">
                  <a16:creationId xmlns:a16="http://schemas.microsoft.com/office/drawing/2014/main" id="{A8AEC574-CAE9-8C4D-8B17-32BD318F4C2D}"/>
                </a:ext>
              </a:extLst>
            </p:cNvPr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6;p5">
              <a:extLst>
                <a:ext uri="{FF2B5EF4-FFF2-40B4-BE49-F238E27FC236}">
                  <a16:creationId xmlns:a16="http://schemas.microsoft.com/office/drawing/2014/main" id="{80F42AD6-12B6-FB4D-945C-071C26DC8A6B}"/>
                </a:ext>
              </a:extLst>
            </p:cNvPr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;p5">
              <a:extLst>
                <a:ext uri="{FF2B5EF4-FFF2-40B4-BE49-F238E27FC236}">
                  <a16:creationId xmlns:a16="http://schemas.microsoft.com/office/drawing/2014/main" id="{DB510B07-AAD3-8E46-BCF2-AB44A57097C3}"/>
                </a:ext>
              </a:extLst>
            </p:cNvPr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11/15/20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11/15/20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11/15/20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11/15/20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11/15/20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11/15/20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538" marR="0" lvl="0" indent="-36353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11/15/20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AEB9-2A1F-BF45-9363-71CB831B8F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538" indent="-363538" algn="l" defTabSz="457200" rtl="0" eaLnBrk="1" latinLnBrk="0" hangingPunct="1">
        <a:spcBef>
          <a:spcPct val="20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363538" algn="l" defTabSz="457200" rtl="0" eaLnBrk="1" latinLnBrk="0" hangingPunct="1">
        <a:spcBef>
          <a:spcPct val="20000"/>
        </a:spcBef>
        <a:buFont typeface="Arial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7238" indent="-393700" algn="l" defTabSz="457200" rtl="0" eaLnBrk="1" latinLnBrk="0" hangingPunct="1">
        <a:spcBef>
          <a:spcPct val="20000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363" indent="-492125" algn="l" defTabSz="457200" rtl="0" eaLnBrk="1" latinLnBrk="0" hangingPunct="1">
        <a:spcBef>
          <a:spcPct val="20000"/>
        </a:spcBef>
        <a:buFont typeface="Arial"/>
        <a:buChar char="–"/>
        <a:tabLst>
          <a:tab pos="106203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354013" algn="l" defTabSz="457200" rtl="0" eaLnBrk="1" latinLnBrk="0" hangingPunct="1">
        <a:spcBef>
          <a:spcPct val="20000"/>
        </a:spcBef>
        <a:buFont typeface="Arial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284893"/>
            <a:ext cx="7772400" cy="580635"/>
          </a:xfrm>
        </p:spPr>
        <p:txBody>
          <a:bodyPr/>
          <a:lstStyle/>
          <a:p>
            <a:pPr algn="l"/>
            <a:r>
              <a:rPr lang="en-US" dirty="0"/>
              <a:t>Subtitle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D26C-A573-8348-A26B-A9EE469D01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11/15/20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world.</a:t>
            </a:r>
          </a:p>
          <a:p>
            <a:r>
              <a:rPr lang="en-US"/>
              <a:t>Proin </a:t>
            </a:r>
            <a:r>
              <a:rPr lang="en-US" dirty="0" err="1"/>
              <a:t>taciti</a:t>
            </a:r>
            <a:r>
              <a:rPr lang="en-US" dirty="0"/>
              <a:t> habitant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semper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16EA-83A7-7F40-BAF0-304856D2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11/15/20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67</Words>
  <Application>Microsoft Macintosh PowerPoint</Application>
  <PresentationFormat>On-screen Show (4:3)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TU-Pseudonym 6678179144549587</cp:lastModifiedBy>
  <cp:revision>33</cp:revision>
  <dcterms:created xsi:type="dcterms:W3CDTF">2017-06-05T14:10:58Z</dcterms:created>
  <dcterms:modified xsi:type="dcterms:W3CDTF">2020-12-01T13:47:54Z</dcterms:modified>
</cp:coreProperties>
</file>