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sldIdLst>
    <p:sldId id="256" r:id="rId5"/>
    <p:sldId id="261" r:id="rId6"/>
    <p:sldId id="262" r:id="rId7"/>
    <p:sldId id="258" r:id="rId8"/>
    <p:sldId id="265" r:id="rId9"/>
    <p:sldId id="263" r:id="rId10"/>
    <p:sldId id="264" r:id="rId11"/>
    <p:sldId id="259" r:id="rId12"/>
    <p:sldId id="260"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2C0F330-05D0-BCCB-09E6-B9A5ED669A8B}" name="Caleb Obi" initials="CO" userId="S::gp3759@wayne.edu::b307519c-959d-4a84-9143-461f4871aca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79103-1CC3-0E78-8AE8-A1756B5CD8C9}" v="147" dt="2022-01-21T08:42:12.602"/>
    <p1510:client id="{2CAC2E51-7E90-97ED-B718-170866BC8260}" v="24" dt="2022-01-20T22:53:58.132"/>
    <p1510:client id="{60FCCFE4-BD73-E849-5F77-9922C629F0E6}" v="6" dt="2022-01-26T01:18:21.088"/>
    <p1510:client id="{6985A4BA-C04C-499A-F597-58D09509175F}" v="124" dt="2022-01-20T10:57:55.546"/>
    <p1510:client id="{6BF6F12D-D97B-5D32-FEED-6BB5DDB5642F}" v="306" dt="2022-01-20T01:49:18.805"/>
    <p1510:client id="{A0C79FAE-5BD9-BD83-2E78-64ED190C110C}" v="2" dt="2022-01-21T23:57:51.213"/>
    <p1510:client id="{A4699522-0B63-03F3-D33B-FD35D5CCFA0D}" v="4" dt="2022-01-20T22:21:34.570"/>
    <p1510:client id="{A4AADE8B-E4E0-6983-8680-445D8B9BA6B5}" v="2093" dt="2022-01-20T03:02:34.584"/>
    <p1510:client id="{BAB288CF-3A19-412D-B3FD-8351AE31AD2E}" v="4474" vWet="4476" dt="2022-01-26T01:18:15.906"/>
    <p1510:client id="{C26BF86F-9AE8-7ED1-6066-0C4DCF92A1B6}" v="12" dt="2022-01-21T00:15:39.515"/>
    <p1510:client id="{D17B56F1-DBCA-E8ED-D5D0-D7F9B184A1EB}" v="4" dt="2022-01-20T23:01:39.128"/>
    <p1510:client id="{D77CA362-A542-E883-484C-94FDBC62A068}" v="144" dt="2022-01-20T03:12:41.705"/>
    <p1510:client id="{DF17DC67-6903-2E15-4472-DD86FA2C716A}" v="103" dt="2022-01-21T01:26:55.838"/>
    <p1510:client id="{E199A22D-2BD1-26F9-DB94-B607AD608021}" v="205" dt="2022-01-20T21:19:44.376"/>
    <p1510:client id="{EABC7875-8F7E-76FE-ED0D-FD63744BB97A}" v="426" dt="2022-01-20T01:32:58.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3CFE3-74C6-4587-BBE4-1D4B4CEACC00}"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18C60-E630-469C-84C4-C9923CA0F02F}" type="slidenum">
              <a:rPr lang="en-US" smtClean="0"/>
              <a:t>‹#›</a:t>
            </a:fld>
            <a:endParaRPr lang="en-US"/>
          </a:p>
        </p:txBody>
      </p:sp>
    </p:spTree>
    <p:extLst>
      <p:ext uri="{BB962C8B-B14F-4D97-AF65-F5344CB8AC3E}">
        <p14:creationId xmlns:p14="http://schemas.microsoft.com/office/powerpoint/2010/main" val="78155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30918C60-E630-469C-84C4-C9923CA0F02F}" type="slidenum">
              <a:rPr lang="en-US" smtClean="0"/>
              <a:t>1</a:t>
            </a:fld>
            <a:endParaRPr lang="en-US"/>
          </a:p>
        </p:txBody>
      </p:sp>
    </p:spTree>
    <p:extLst>
      <p:ext uri="{BB962C8B-B14F-4D97-AF65-F5344CB8AC3E}">
        <p14:creationId xmlns:p14="http://schemas.microsoft.com/office/powerpoint/2010/main" val="1502229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CALEB</a:t>
            </a:r>
          </a:p>
          <a:p>
            <a:endParaRPr lang="en-US">
              <a:cs typeface="Calibri"/>
            </a:endParaRPr>
          </a:p>
          <a:p>
            <a:r>
              <a:rPr lang="en-US"/>
              <a:t>Jira is a proprietary issue tracking product</a:t>
            </a:r>
            <a:endParaRPr lang="en-US">
              <a:cs typeface="Calibri"/>
            </a:endParaRPr>
          </a:p>
        </p:txBody>
      </p:sp>
      <p:sp>
        <p:nvSpPr>
          <p:cNvPr id="4" name="Slide Number Placeholder 3"/>
          <p:cNvSpPr>
            <a:spLocks noGrp="1"/>
          </p:cNvSpPr>
          <p:nvPr>
            <p:ph type="sldNum" sz="quarter" idx="5"/>
          </p:nvPr>
        </p:nvSpPr>
        <p:spPr/>
        <p:txBody>
          <a:bodyPr/>
          <a:lstStyle/>
          <a:p>
            <a:fld id="{30918C60-E630-469C-84C4-C9923CA0F02F}" type="slidenum">
              <a:rPr lang="en-US" smtClean="0"/>
              <a:t>10</a:t>
            </a:fld>
            <a:endParaRPr lang="en-US"/>
          </a:p>
        </p:txBody>
      </p:sp>
    </p:spTree>
    <p:extLst>
      <p:ext uri="{BB962C8B-B14F-4D97-AF65-F5344CB8AC3E}">
        <p14:creationId xmlns:p14="http://schemas.microsoft.com/office/powerpoint/2010/main" val="2286849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Caleb </a:t>
            </a:r>
          </a:p>
          <a:p>
            <a:r>
              <a:rPr lang="en-US">
                <a:cs typeface="Calibri"/>
              </a:rPr>
              <a:t>Any Questions?</a:t>
            </a:r>
          </a:p>
          <a:p>
            <a:endParaRPr lang="en-US">
              <a:cs typeface="Calibri"/>
            </a:endParaRPr>
          </a:p>
        </p:txBody>
      </p:sp>
      <p:sp>
        <p:nvSpPr>
          <p:cNvPr id="4" name="Slide Number Placeholder 3"/>
          <p:cNvSpPr>
            <a:spLocks noGrp="1"/>
          </p:cNvSpPr>
          <p:nvPr>
            <p:ph type="sldNum" sz="quarter" idx="5"/>
          </p:nvPr>
        </p:nvSpPr>
        <p:spPr/>
        <p:txBody>
          <a:bodyPr/>
          <a:lstStyle/>
          <a:p>
            <a:fld id="{30918C60-E630-469C-84C4-C9923CA0F02F}" type="slidenum">
              <a:rPr lang="en-US" smtClean="0"/>
              <a:t>11</a:t>
            </a:fld>
            <a:endParaRPr lang="en-US"/>
          </a:p>
        </p:txBody>
      </p:sp>
    </p:spTree>
    <p:extLst>
      <p:ext uri="{BB962C8B-B14F-4D97-AF65-F5344CB8AC3E}">
        <p14:creationId xmlns:p14="http://schemas.microsoft.com/office/powerpoint/2010/main" val="701187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a:p>
            <a:endParaRPr lang="en-US"/>
          </a:p>
          <a:p>
            <a:r>
              <a:rPr lang="en-US" sz="1800">
                <a:effectLst/>
                <a:latin typeface="Times New Roman"/>
                <a:ea typeface="Calibri" panose="020F0502020204030204" pitchFamily="34" charset="0"/>
                <a:cs typeface="Times New Roman"/>
              </a:rPr>
              <a:t>Anyone who has worked in the services industry, whether as a busboy at local diner over the summer or at a shop in a mall, would probably agree that the scheduling process is less than optimal. Usually, it is up to one manager to remember everyone’s availability and requests off, for 20… 30… 40 or even more employees to make a schedule for the week. And once they do make it, they usually just print in out and post it on a bulletin board and hope everyone sees it before their next shift.</a:t>
            </a:r>
          </a:p>
          <a:p>
            <a:endParaRPr lang="en-US" sz="1800">
              <a:effectLst/>
              <a:latin typeface="Times New Roman" panose="02020603050405020304" pitchFamily="18" charset="0"/>
              <a:ea typeface="Calibri" panose="020F0502020204030204" pitchFamily="34" charset="0"/>
            </a:endParaRPr>
          </a:p>
          <a:p>
            <a:r>
              <a:rPr lang="en-US" sz="1800">
                <a:effectLst/>
                <a:latin typeface="Times New Roman"/>
                <a:ea typeface="Calibri" panose="020F0502020204030204" pitchFamily="34" charset="0"/>
                <a:cs typeface="Times New Roman"/>
              </a:rPr>
              <a:t>With this scheduling process people are often mistakenly scheduled for a shift they cannot work. Or you will have people who do not see the schedule before it takes effect, so they are stuck reaching out to all their coworkers to try to get a hold of someone to send it to them. I have even had instances happen where a schedule has changed since I last saw it and I was suddenly expected to work a day I initially had off with no comminating the change to me.</a:t>
            </a:r>
          </a:p>
          <a:p>
            <a:endParaRPr lang="en-US" sz="1800">
              <a:effectLst/>
              <a:latin typeface="Times New Roman" panose="02020603050405020304" pitchFamily="18" charset="0"/>
              <a:ea typeface="Calibri" panose="020F0502020204030204" pitchFamily="34" charset="0"/>
            </a:endParaRPr>
          </a:p>
          <a:p>
            <a:r>
              <a:rPr lang="en-US" sz="1800">
                <a:effectLst/>
                <a:latin typeface="Times New Roman"/>
                <a:ea typeface="Calibri" panose="020F0502020204030204" pitchFamily="34" charset="0"/>
                <a:cs typeface="Times New Roman"/>
              </a:rPr>
              <a:t>This causes issue for management since when they realize they made a mistake and must rush to fix it. Same goes for employees who may feel pressured to work that shift they said they couldn’t, or the ones who now need to do extra work during a shift because they are down a person.</a:t>
            </a:r>
          </a:p>
          <a:p>
            <a:endParaRPr lang="en-US" sz="1800">
              <a:effectLst/>
              <a:latin typeface="Times New Roman" panose="02020603050405020304" pitchFamily="18" charset="0"/>
              <a:ea typeface="Calibri" panose="020F0502020204030204" pitchFamily="34" charset="0"/>
            </a:endParaRPr>
          </a:p>
          <a:p>
            <a:r>
              <a:rPr lang="en-US" sz="1800">
                <a:effectLst/>
                <a:latin typeface="Times New Roman"/>
                <a:ea typeface="Calibri" panose="020F0502020204030204" pitchFamily="34" charset="0"/>
                <a:cs typeface="Times New Roman"/>
              </a:rPr>
              <a:t>We want to provide a solution </a:t>
            </a:r>
            <a:r>
              <a:rPr lang="en-US" sz="1800">
                <a:latin typeface="Times New Roman"/>
                <a:ea typeface="Calibri" panose="020F0502020204030204" pitchFamily="34" charset="0"/>
                <a:cs typeface="Times New Roman"/>
              </a:rPr>
              <a:t>to</a:t>
            </a:r>
            <a:r>
              <a:rPr lang="en-US" sz="1800">
                <a:effectLst/>
                <a:latin typeface="Times New Roman"/>
                <a:ea typeface="Calibri" panose="020F0502020204030204" pitchFamily="34" charset="0"/>
                <a:cs typeface="Times New Roman"/>
              </a:rPr>
              <a:t> these problems…</a:t>
            </a:r>
          </a:p>
        </p:txBody>
      </p:sp>
      <p:sp>
        <p:nvSpPr>
          <p:cNvPr id="4" name="Slide Number Placeholder 3"/>
          <p:cNvSpPr>
            <a:spLocks noGrp="1"/>
          </p:cNvSpPr>
          <p:nvPr>
            <p:ph type="sldNum" sz="quarter" idx="5"/>
          </p:nvPr>
        </p:nvSpPr>
        <p:spPr/>
        <p:txBody>
          <a:bodyPr/>
          <a:lstStyle/>
          <a:p>
            <a:fld id="{30918C60-E630-469C-84C4-C9923CA0F02F}" type="slidenum">
              <a:rPr lang="en-US" smtClean="0"/>
              <a:t>2</a:t>
            </a:fld>
            <a:endParaRPr lang="en-US"/>
          </a:p>
        </p:txBody>
      </p:sp>
    </p:spTree>
    <p:extLst>
      <p:ext uri="{BB962C8B-B14F-4D97-AF65-F5344CB8AC3E}">
        <p14:creationId xmlns:p14="http://schemas.microsoft.com/office/powerpoint/2010/main" val="23997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a:p>
            <a:endParaRPr lang="en-US"/>
          </a:p>
          <a:p>
            <a:r>
              <a:rPr lang="en-US"/>
              <a:t>Bullet 1: Create a webapp in which a restaurant, retail store, or other similar business can use to help them create and maintain the employee schedule</a:t>
            </a:r>
          </a:p>
          <a:p>
            <a:endParaRPr lang="en-US"/>
          </a:p>
          <a:p>
            <a:r>
              <a:rPr lang="en-US"/>
              <a:t>Bullet 2: The business would create a “business” account. From there they can send invites to employees to add them to the organization. Afterwards, the business can add “roles” such as, in the case of a restaurant, server, busser, host, etc. </a:t>
            </a:r>
          </a:p>
          <a:p>
            <a:endParaRPr lang="en-US"/>
          </a:p>
          <a:p>
            <a:r>
              <a:rPr lang="en-US"/>
              <a:t>Bullet 3: Employees can enter both their weekly availabilities and requests off from work for manager approval</a:t>
            </a:r>
          </a:p>
          <a:p>
            <a:endParaRPr lang="en-US"/>
          </a:p>
          <a:p>
            <a:r>
              <a:rPr lang="en-US"/>
              <a:t>Bullet 4: Upon approval, this will availability information will be visible online when making a schedule, and warn whoever is making the schedule that this person is unavailable. </a:t>
            </a:r>
          </a:p>
        </p:txBody>
      </p:sp>
      <p:sp>
        <p:nvSpPr>
          <p:cNvPr id="4" name="Slide Number Placeholder 3"/>
          <p:cNvSpPr>
            <a:spLocks noGrp="1"/>
          </p:cNvSpPr>
          <p:nvPr>
            <p:ph type="sldNum" sz="quarter" idx="5"/>
          </p:nvPr>
        </p:nvSpPr>
        <p:spPr/>
        <p:txBody>
          <a:bodyPr/>
          <a:lstStyle/>
          <a:p>
            <a:fld id="{30918C60-E630-469C-84C4-C9923CA0F02F}" type="slidenum">
              <a:rPr lang="en-US" smtClean="0"/>
              <a:t>3</a:t>
            </a:fld>
            <a:endParaRPr lang="en-US"/>
          </a:p>
        </p:txBody>
      </p:sp>
    </p:spTree>
    <p:extLst>
      <p:ext uri="{BB962C8B-B14F-4D97-AF65-F5344CB8AC3E}">
        <p14:creationId xmlns:p14="http://schemas.microsoft.com/office/powerpoint/2010/main" val="419368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a:t>
            </a:r>
          </a:p>
        </p:txBody>
      </p:sp>
      <p:sp>
        <p:nvSpPr>
          <p:cNvPr id="4" name="Slide Number Placeholder 3"/>
          <p:cNvSpPr>
            <a:spLocks noGrp="1"/>
          </p:cNvSpPr>
          <p:nvPr>
            <p:ph type="sldNum" sz="quarter" idx="5"/>
          </p:nvPr>
        </p:nvSpPr>
        <p:spPr/>
        <p:txBody>
          <a:bodyPr/>
          <a:lstStyle/>
          <a:p>
            <a:fld id="{30918C60-E630-469C-84C4-C9923CA0F02F}" type="slidenum">
              <a:rPr lang="en-US" smtClean="0"/>
              <a:t>4</a:t>
            </a:fld>
            <a:endParaRPr lang="en-US"/>
          </a:p>
        </p:txBody>
      </p:sp>
    </p:spTree>
    <p:extLst>
      <p:ext uri="{BB962C8B-B14F-4D97-AF65-F5344CB8AC3E}">
        <p14:creationId xmlns:p14="http://schemas.microsoft.com/office/powerpoint/2010/main" val="145947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SAMIA</a:t>
            </a:r>
          </a:p>
        </p:txBody>
      </p:sp>
      <p:sp>
        <p:nvSpPr>
          <p:cNvPr id="4" name="Slide Number Placeholder 3"/>
          <p:cNvSpPr>
            <a:spLocks noGrp="1"/>
          </p:cNvSpPr>
          <p:nvPr>
            <p:ph type="sldNum" sz="quarter" idx="5"/>
          </p:nvPr>
        </p:nvSpPr>
        <p:spPr/>
        <p:txBody>
          <a:bodyPr/>
          <a:lstStyle/>
          <a:p>
            <a:fld id="{30918C60-E630-469C-84C4-C9923CA0F02F}" type="slidenum">
              <a:rPr lang="en-US" smtClean="0"/>
              <a:t>5</a:t>
            </a:fld>
            <a:endParaRPr lang="en-US"/>
          </a:p>
        </p:txBody>
      </p:sp>
    </p:spTree>
    <p:extLst>
      <p:ext uri="{BB962C8B-B14F-4D97-AF65-F5344CB8AC3E}">
        <p14:creationId xmlns:p14="http://schemas.microsoft.com/office/powerpoint/2010/main" val="221917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SAMIA</a:t>
            </a:r>
          </a:p>
        </p:txBody>
      </p:sp>
      <p:sp>
        <p:nvSpPr>
          <p:cNvPr id="4" name="Slide Number Placeholder 3"/>
          <p:cNvSpPr>
            <a:spLocks noGrp="1"/>
          </p:cNvSpPr>
          <p:nvPr>
            <p:ph type="sldNum" sz="quarter" idx="5"/>
          </p:nvPr>
        </p:nvSpPr>
        <p:spPr/>
        <p:txBody>
          <a:bodyPr/>
          <a:lstStyle/>
          <a:p>
            <a:fld id="{30918C60-E630-469C-84C4-C9923CA0F02F}" type="slidenum">
              <a:rPr lang="en-US" smtClean="0"/>
              <a:t>6</a:t>
            </a:fld>
            <a:endParaRPr lang="en-US"/>
          </a:p>
        </p:txBody>
      </p:sp>
    </p:spTree>
    <p:extLst>
      <p:ext uri="{BB962C8B-B14F-4D97-AF65-F5344CB8AC3E}">
        <p14:creationId xmlns:p14="http://schemas.microsoft.com/office/powerpoint/2010/main" val="2409625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a:t>
            </a:r>
          </a:p>
        </p:txBody>
      </p:sp>
      <p:sp>
        <p:nvSpPr>
          <p:cNvPr id="4" name="Slide Number Placeholder 3"/>
          <p:cNvSpPr>
            <a:spLocks noGrp="1"/>
          </p:cNvSpPr>
          <p:nvPr>
            <p:ph type="sldNum" sz="quarter" idx="5"/>
          </p:nvPr>
        </p:nvSpPr>
        <p:spPr/>
        <p:txBody>
          <a:bodyPr/>
          <a:lstStyle/>
          <a:p>
            <a:fld id="{30918C60-E630-469C-84C4-C9923CA0F02F}" type="slidenum">
              <a:rPr lang="en-US" smtClean="0"/>
              <a:t>7</a:t>
            </a:fld>
            <a:endParaRPr lang="en-US"/>
          </a:p>
        </p:txBody>
      </p:sp>
    </p:spTree>
    <p:extLst>
      <p:ext uri="{BB962C8B-B14F-4D97-AF65-F5344CB8AC3E}">
        <p14:creationId xmlns:p14="http://schemas.microsoft.com/office/powerpoint/2010/main" val="296890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CALEB</a:t>
            </a:r>
          </a:p>
          <a:p>
            <a:endParaRPr lang="en-US">
              <a:cs typeface="Calibri"/>
            </a:endParaRPr>
          </a:p>
          <a:p>
            <a:r>
              <a:rPr lang="en-US">
                <a:cs typeface="Calibri"/>
              </a:rPr>
              <a:t>We aim to utilize some of the industry leading technology to ensure we develop an end to end product for our users. For frontend, we plan to use </a:t>
            </a:r>
            <a:r>
              <a:rPr lang="en-US" err="1">
                <a:cs typeface="Calibri"/>
              </a:rPr>
              <a:t>reactJS</a:t>
            </a:r>
            <a:r>
              <a:rPr lang="en-US">
                <a:cs typeface="Calibri"/>
              </a:rPr>
              <a:t>, and for backend we plan to use </a:t>
            </a:r>
            <a:r>
              <a:rPr lang="en-US" err="1">
                <a:cs typeface="Calibri"/>
              </a:rPr>
              <a:t>nodeJs</a:t>
            </a:r>
            <a:r>
              <a:rPr lang="en-US">
                <a:cs typeface="Calibri"/>
              </a:rPr>
              <a:t> for server communication and express </a:t>
            </a:r>
            <a:r>
              <a:rPr lang="en-US" err="1">
                <a:cs typeface="Calibri"/>
              </a:rPr>
              <a:t>js</a:t>
            </a:r>
            <a:r>
              <a:rPr lang="en-US">
                <a:cs typeface="Calibri"/>
              </a:rPr>
              <a:t> for developing some of the API's for our application. And we also plan to use </a:t>
            </a:r>
            <a:r>
              <a:rPr lang="en-US" err="1">
                <a:cs typeface="Calibri"/>
              </a:rPr>
              <a:t>Mysql</a:t>
            </a:r>
            <a:r>
              <a:rPr lang="en-US">
                <a:cs typeface="Calibri"/>
              </a:rPr>
              <a:t> for our database. </a:t>
            </a:r>
          </a:p>
          <a:p>
            <a:endParaRPr lang="en-US">
              <a:cs typeface="Calibri"/>
            </a:endParaRPr>
          </a:p>
          <a:p>
            <a:r>
              <a:rPr lang="en-US">
                <a:cs typeface="Calibri"/>
              </a:rPr>
              <a:t>For testing, we plan to use jest to test all our front and backend components. And use Insomnia rest client to test all our </a:t>
            </a:r>
            <a:r>
              <a:rPr lang="en-US" err="1">
                <a:cs typeface="Calibri"/>
              </a:rPr>
              <a:t>api</a:t>
            </a:r>
            <a:r>
              <a:rPr lang="en-US">
                <a:cs typeface="Calibri"/>
              </a:rPr>
              <a:t> endpoint.</a:t>
            </a:r>
          </a:p>
          <a:p>
            <a:endParaRPr lang="en-US">
              <a:cs typeface="Calibri"/>
            </a:endParaRPr>
          </a:p>
          <a:p>
            <a:r>
              <a:rPr lang="en-US">
                <a:cs typeface="Calibri"/>
              </a:rPr>
              <a:t>And finally, for hosting</a:t>
            </a:r>
          </a:p>
          <a:p>
            <a:r>
              <a:rPr lang="en-US">
                <a:cs typeface="Calibri"/>
              </a:rPr>
              <a:t>We will use AWS tools like </a:t>
            </a:r>
            <a:r>
              <a:rPr lang="en-US"/>
              <a:t>AWS EC2 Elastic Beanstalk - Backend API Deployment </a:t>
            </a:r>
            <a:endParaRPr lang="en-US">
              <a:cs typeface="Calibri"/>
            </a:endParaRPr>
          </a:p>
          <a:p>
            <a:r>
              <a:rPr lang="en-US"/>
              <a:t>AWS S3 - host assets</a:t>
            </a:r>
            <a:endParaRPr lang="en-US">
              <a:cs typeface="Calibri"/>
            </a:endParaRPr>
          </a:p>
          <a:p>
            <a:r>
              <a:rPr lang="en-US"/>
              <a:t>AWS CloudFront - CloudFront</a:t>
            </a:r>
            <a:endParaRPr lang="en-US">
              <a:cs typeface="Calibri"/>
            </a:endParaRPr>
          </a:p>
          <a:p>
            <a:r>
              <a:rPr lang="en-US"/>
              <a:t>AWS Route 53 - Manage Domain</a:t>
            </a:r>
            <a:endParaRPr lang="en-US">
              <a:cs typeface="Calibri"/>
            </a:endParaRPr>
          </a:p>
          <a:p>
            <a:r>
              <a:rPr lang="en-US"/>
              <a:t>AWS Certificate Manager - SSL certificate</a:t>
            </a:r>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0918C60-E630-469C-84C4-C9923CA0F02F}" type="slidenum">
              <a:rPr lang="en-US" smtClean="0"/>
              <a:t>8</a:t>
            </a:fld>
            <a:endParaRPr lang="en-US"/>
          </a:p>
        </p:txBody>
      </p:sp>
    </p:spTree>
    <p:extLst>
      <p:ext uri="{BB962C8B-B14F-4D97-AF65-F5344CB8AC3E}">
        <p14:creationId xmlns:p14="http://schemas.microsoft.com/office/powerpoint/2010/main" val="1159879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CALEB</a:t>
            </a:r>
          </a:p>
          <a:p>
            <a:endParaRPr lang="en-US">
              <a:cs typeface="Calibri"/>
            </a:endParaRPr>
          </a:p>
          <a:p>
            <a:r>
              <a:rPr lang="en-US"/>
              <a:t>Jira is a proprietary issue tracking product</a:t>
            </a:r>
            <a:endParaRPr lang="en-US">
              <a:cs typeface="Calibri"/>
            </a:endParaRPr>
          </a:p>
        </p:txBody>
      </p:sp>
      <p:sp>
        <p:nvSpPr>
          <p:cNvPr id="4" name="Slide Number Placeholder 3"/>
          <p:cNvSpPr>
            <a:spLocks noGrp="1"/>
          </p:cNvSpPr>
          <p:nvPr>
            <p:ph type="sldNum" sz="quarter" idx="5"/>
          </p:nvPr>
        </p:nvSpPr>
        <p:spPr/>
        <p:txBody>
          <a:bodyPr/>
          <a:lstStyle/>
          <a:p>
            <a:fld id="{30918C60-E630-469C-84C4-C9923CA0F02F}" type="slidenum">
              <a:rPr lang="en-US" smtClean="0"/>
              <a:t>9</a:t>
            </a:fld>
            <a:endParaRPr lang="en-US"/>
          </a:p>
        </p:txBody>
      </p:sp>
    </p:spTree>
    <p:extLst>
      <p:ext uri="{BB962C8B-B14F-4D97-AF65-F5344CB8AC3E}">
        <p14:creationId xmlns:p14="http://schemas.microsoft.com/office/powerpoint/2010/main" val="789246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951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364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1293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1322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3822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022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453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286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8176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588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5636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066797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confinder.com/icons/1175544/firebase_google_ic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2eip9sf3oo6c2.cloudfront.net/tags/images/000/000/940/square_480/jestlogo.png" TargetMode="External"/><Relationship Id="rId5" Type="http://schemas.openxmlformats.org/officeDocument/2006/relationships/hyperlink" Target="https://www.pngitem.com/pimgs/m/31-316562_firebase-firestore-png-transparent-png.png" TargetMode="External"/><Relationship Id="rId4" Type="http://schemas.openxmlformats.org/officeDocument/2006/relationships/hyperlink" Target="https://logosvector.net/wp-content/uploads/2015/09/nodejs-logo.p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7F4CBE-E5ED-4212-8F2B-66182CB04426}"/>
              </a:ext>
            </a:extLst>
          </p:cNvPr>
          <p:cNvSpPr>
            <a:spLocks noGrp="1"/>
          </p:cNvSpPr>
          <p:nvPr>
            <p:ph type="ctrTitle"/>
          </p:nvPr>
        </p:nvSpPr>
        <p:spPr>
          <a:xfrm>
            <a:off x="804672" y="962246"/>
            <a:ext cx="6437700" cy="2611967"/>
          </a:xfrm>
        </p:spPr>
        <p:txBody>
          <a:bodyPr anchor="b">
            <a:normAutofit/>
          </a:bodyPr>
          <a:lstStyle/>
          <a:p>
            <a:pPr algn="l"/>
            <a:r>
              <a:rPr lang="en-US" sz="4400" b="1" err="1">
                <a:latin typeface="Cambria"/>
                <a:ea typeface="Roboto"/>
              </a:rPr>
              <a:t>eTimely</a:t>
            </a:r>
            <a:endParaRPr lang="en-US" sz="4400" b="1" err="1">
              <a:latin typeface="Cambria"/>
              <a:ea typeface="Roboto"/>
              <a:cs typeface="Calibri Light"/>
            </a:endParaRPr>
          </a:p>
        </p:txBody>
      </p:sp>
      <p:sp>
        <p:nvSpPr>
          <p:cNvPr id="3" name="Subtitle 2">
            <a:extLst>
              <a:ext uri="{FF2B5EF4-FFF2-40B4-BE49-F238E27FC236}">
                <a16:creationId xmlns:a16="http://schemas.microsoft.com/office/drawing/2014/main" id="{6EDF27E0-5A36-4DD2-BD41-63D5EC5C8448}"/>
              </a:ext>
            </a:extLst>
          </p:cNvPr>
          <p:cNvSpPr>
            <a:spLocks noGrp="1"/>
          </p:cNvSpPr>
          <p:nvPr>
            <p:ph type="subTitle" idx="1"/>
          </p:nvPr>
        </p:nvSpPr>
        <p:spPr>
          <a:xfrm>
            <a:off x="804672" y="3719618"/>
            <a:ext cx="8437450" cy="1486204"/>
          </a:xfrm>
        </p:spPr>
        <p:txBody>
          <a:bodyPr vert="horz" lIns="91440" tIns="45720" rIns="91440" bIns="45720" rtlCol="0" anchor="t">
            <a:noAutofit/>
          </a:bodyPr>
          <a:lstStyle/>
          <a:p>
            <a:pPr algn="l"/>
            <a:r>
              <a:rPr lang="en-US" sz="2000">
                <a:latin typeface="Cambria"/>
                <a:ea typeface="Roboto"/>
              </a:rPr>
              <a:t>Team: </a:t>
            </a:r>
            <a:endParaRPr lang="en-US" sz="2000">
              <a:latin typeface="Cambria"/>
              <a:ea typeface="Roboto"/>
              <a:cs typeface="Calibri"/>
            </a:endParaRPr>
          </a:p>
          <a:p>
            <a:pPr marL="342900" indent="-342900" algn="l">
              <a:buChar char="•"/>
            </a:pPr>
            <a:r>
              <a:rPr lang="en-US" sz="2000">
                <a:latin typeface="Cambria"/>
                <a:ea typeface="Roboto"/>
              </a:rPr>
              <a:t>Matt Korte </a:t>
            </a:r>
            <a:endParaRPr lang="en-US" sz="2000">
              <a:latin typeface="Cambria"/>
              <a:ea typeface="Roboto"/>
              <a:cs typeface="Calibri"/>
            </a:endParaRPr>
          </a:p>
          <a:p>
            <a:pPr marL="342900" indent="-342900" algn="l">
              <a:buChar char="•"/>
            </a:pPr>
            <a:r>
              <a:rPr lang="en-US" sz="2000">
                <a:latin typeface="Cambria"/>
                <a:ea typeface="Roboto"/>
              </a:rPr>
              <a:t>Caleb Obi</a:t>
            </a:r>
            <a:endParaRPr lang="en-US" sz="2000">
              <a:latin typeface="Cambria"/>
              <a:ea typeface="Roboto"/>
              <a:cs typeface="Calibri"/>
            </a:endParaRPr>
          </a:p>
          <a:p>
            <a:pPr marL="342900" indent="-342900" algn="l">
              <a:buChar char="•"/>
            </a:pPr>
            <a:r>
              <a:rPr lang="en-US" sz="2000">
                <a:latin typeface="Cambria"/>
                <a:ea typeface="Roboto"/>
              </a:rPr>
              <a:t>Chris Gumieny </a:t>
            </a:r>
            <a:endParaRPr lang="en-US" sz="2000">
              <a:latin typeface="Cambria"/>
              <a:ea typeface="Roboto"/>
              <a:cs typeface="Calibri"/>
            </a:endParaRPr>
          </a:p>
          <a:p>
            <a:pPr marL="342900" indent="-342900" algn="l">
              <a:buChar char="•"/>
            </a:pPr>
            <a:r>
              <a:rPr lang="en-US" sz="2000">
                <a:latin typeface="Cambria"/>
                <a:ea typeface="Roboto"/>
              </a:rPr>
              <a:t>Samia Chowdhury </a:t>
            </a:r>
            <a:endParaRPr lang="en-US" sz="2000">
              <a:latin typeface="Cambria"/>
              <a:ea typeface="Roboto"/>
              <a:cs typeface="Calibri"/>
            </a:endParaRPr>
          </a:p>
          <a:p>
            <a:pPr algn="l"/>
            <a:r>
              <a:rPr lang="en-US" sz="2000">
                <a:latin typeface="Cambria"/>
                <a:ea typeface="Roboto"/>
                <a:cs typeface="Calibri"/>
              </a:rPr>
              <a:t>Graduate Teaching Assistant: </a:t>
            </a:r>
            <a:r>
              <a:rPr lang="en-US" sz="2000">
                <a:latin typeface="Cambria"/>
                <a:ea typeface="Cambria"/>
                <a:cs typeface="Calibri"/>
              </a:rPr>
              <a:t>Gayathri Darla</a:t>
            </a:r>
          </a:p>
        </p:txBody>
      </p:sp>
      <p:sp>
        <p:nvSpPr>
          <p:cNvPr id="10" name="Slide Number Placeholder 3">
            <a:extLst>
              <a:ext uri="{FF2B5EF4-FFF2-40B4-BE49-F238E27FC236}">
                <a16:creationId xmlns:a16="http://schemas.microsoft.com/office/drawing/2014/main" id="{D19B5EF4-70C3-4EC0-838B-8AC99B979D54}"/>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48F63A3B-78C7-47BE-AE5E-E10140E04643}" type="slidenum">
              <a:rPr lang="en-US" sz="1500">
                <a:solidFill>
                  <a:srgbClr val="FFFFFF"/>
                </a:solidFill>
              </a:rPr>
              <a:pPr algn="ctr">
                <a:spcAft>
                  <a:spcPts val="600"/>
                </a:spcAft>
              </a:pPr>
              <a:t>1</a:t>
            </a:fld>
            <a:endParaRPr lang="en-US" sz="1500">
              <a:solidFill>
                <a:srgbClr val="FFFFFF"/>
              </a:solidFill>
            </a:endParaRPr>
          </a:p>
        </p:txBody>
      </p:sp>
    </p:spTree>
    <p:extLst>
      <p:ext uri="{BB962C8B-B14F-4D97-AF65-F5344CB8AC3E}">
        <p14:creationId xmlns:p14="http://schemas.microsoft.com/office/powerpoint/2010/main" val="2376436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400"/>
                                        <p:tgtEl>
                                          <p:spTgt spid="3">
                                            <p:txEl>
                                              <p:pRg st="2" end="2"/>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400"/>
                                        <p:tgtEl>
                                          <p:spTgt spid="3">
                                            <p:txEl>
                                              <p:pRg st="3" end="3"/>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4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2000"/>
                                  </p:stCondLst>
                                  <p:iterate type="lt">
                                    <p:tmPct val="10000"/>
                                  </p:iterate>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400"/>
                                        <p:tgtEl>
                                          <p:spTgt spid="3">
                                            <p:txEl>
                                              <p:pRg st="5" end="5"/>
                                            </p:txEl>
                                          </p:spTgt>
                                        </p:tgtEl>
                                      </p:cBhvr>
                                    </p:animEffect>
                                  </p:childTnLst>
                                </p:cTn>
                              </p:par>
                              <p:par>
                                <p:cTn id="25" presetID="10" presetClass="entr" presetSubtype="0" fill="hold" grpId="0" nodeType="withEffect">
                                  <p:stCondLst>
                                    <p:cond delay="1000"/>
                                  </p:stCondLst>
                                  <p:iterate type="lt">
                                    <p:tmPct val="10000"/>
                                  </p:iterate>
                                  <p:childTnLst>
                                    <p:set>
                                      <p:cBhvr>
                                        <p:cTn id="26" dur="1" fill="hold">
                                          <p:stCondLst>
                                            <p:cond delay="0"/>
                                          </p:stCondLst>
                                        </p:cTn>
                                        <p:tgtEl>
                                          <p:spTgt spid="2"/>
                                        </p:tgtEl>
                                        <p:attrNameLst>
                                          <p:attrName>style.visibility</p:attrName>
                                        </p:attrNameLst>
                                      </p:cBhvr>
                                      <p:to>
                                        <p:strVal val="visible"/>
                                      </p:to>
                                    </p:set>
                                    <p:animEffect transition="in" filter="fade">
                                      <p:cBhvr>
                                        <p:cTn id="2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D572-2A25-4A01-B835-FA3D69B6E898}"/>
              </a:ext>
            </a:extLst>
          </p:cNvPr>
          <p:cNvSpPr>
            <a:spLocks noGrp="1"/>
          </p:cNvSpPr>
          <p:nvPr>
            <p:ph type="title"/>
          </p:nvPr>
        </p:nvSpPr>
        <p:spPr>
          <a:xfrm>
            <a:off x="804673" y="1445494"/>
            <a:ext cx="3616856" cy="4376572"/>
          </a:xfrm>
        </p:spPr>
        <p:txBody>
          <a:bodyPr anchor="ctr">
            <a:normAutofit/>
          </a:bodyPr>
          <a:lstStyle/>
          <a:p>
            <a:r>
              <a:rPr lang="en-US">
                <a:latin typeface="Cambria"/>
                <a:ea typeface="Roboto"/>
              </a:rPr>
              <a:t>Image References</a:t>
            </a:r>
          </a:p>
        </p:txBody>
      </p:sp>
      <p:sp>
        <p:nvSpPr>
          <p:cNvPr id="4" name="Slide Number Placeholder 3">
            <a:extLst>
              <a:ext uri="{FF2B5EF4-FFF2-40B4-BE49-F238E27FC236}">
                <a16:creationId xmlns:a16="http://schemas.microsoft.com/office/drawing/2014/main" id="{9A8CA52D-B033-443E-98C1-E29FC86BA1D8}"/>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rPr>
              <a:t>9</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4D72D7-703E-455F-A544-E1AA3090B42A}"/>
              </a:ext>
            </a:extLst>
          </p:cNvPr>
          <p:cNvSpPr>
            <a:spLocks noGrp="1"/>
          </p:cNvSpPr>
          <p:nvPr>
            <p:ph idx="1"/>
          </p:nvPr>
        </p:nvSpPr>
        <p:spPr>
          <a:xfrm>
            <a:off x="6096000" y="1399032"/>
            <a:ext cx="5501834" cy="4840509"/>
          </a:xfrm>
        </p:spPr>
        <p:txBody>
          <a:bodyPr vert="horz" lIns="91440" tIns="45720" rIns="91440" bIns="45720" rtlCol="0" anchor="ctr">
            <a:noAutofit/>
          </a:bodyPr>
          <a:lstStyle/>
          <a:p>
            <a:r>
              <a:rPr lang="en-US" sz="2200">
                <a:solidFill>
                  <a:schemeClr val="bg1"/>
                </a:solidFill>
                <a:latin typeface="Cambria"/>
                <a:ea typeface="Roboto"/>
              </a:rPr>
              <a:t>Figure 1</a:t>
            </a:r>
          </a:p>
          <a:p>
            <a:pPr lvl="1"/>
            <a:r>
              <a:rPr lang="en-US" sz="1800">
                <a:solidFill>
                  <a:schemeClr val="bg1"/>
                </a:solidFill>
                <a:latin typeface="Cambria"/>
                <a:ea typeface="+mn-lt"/>
                <a:cs typeface="+mn-lt"/>
                <a:hlinkClick r:id="rId3">
                  <a:extLst>
                    <a:ext uri="{A12FA001-AC4F-418D-AE19-62706E023703}">
                      <ahyp:hlinkClr xmlns:ahyp="http://schemas.microsoft.com/office/drawing/2018/hyperlinkcolor" val="tx"/>
                    </a:ext>
                  </a:extLst>
                </a:hlinkClick>
              </a:rPr>
              <a:t>https://www.iconfinder.com/icons/1175544/firebase_google_icon</a:t>
            </a:r>
            <a:endParaRPr lang="en-US" sz="1800">
              <a:solidFill>
                <a:schemeClr val="bg1"/>
              </a:solidFill>
              <a:latin typeface="Cambria"/>
              <a:ea typeface="Roboto"/>
              <a:cs typeface="Calibri" panose="020F0502020204030204"/>
            </a:endParaRPr>
          </a:p>
          <a:p>
            <a:pPr marL="457200" lvl="1" indent="0">
              <a:buNone/>
            </a:pPr>
            <a:endParaRPr lang="en-US" sz="2200">
              <a:solidFill>
                <a:schemeClr val="bg1"/>
              </a:solidFill>
              <a:latin typeface="Cambria"/>
              <a:ea typeface="Roboto"/>
              <a:cs typeface="Calibri" panose="020F0502020204030204"/>
            </a:endParaRPr>
          </a:p>
          <a:p>
            <a:r>
              <a:rPr lang="en-US" sz="2200">
                <a:solidFill>
                  <a:schemeClr val="bg1"/>
                </a:solidFill>
                <a:latin typeface="Cambria"/>
                <a:ea typeface="Roboto"/>
              </a:rPr>
              <a:t>Figure 2</a:t>
            </a:r>
            <a:endParaRPr lang="en-US" sz="2200">
              <a:solidFill>
                <a:schemeClr val="bg1"/>
              </a:solidFill>
              <a:latin typeface="Cambria"/>
              <a:ea typeface="Roboto"/>
              <a:cs typeface="Calibri"/>
            </a:endParaRPr>
          </a:p>
          <a:p>
            <a:pPr lvl="1"/>
            <a:r>
              <a:rPr lang="en-US" sz="1800">
                <a:solidFill>
                  <a:schemeClr val="bg1"/>
                </a:solidFill>
                <a:latin typeface="Cambria"/>
                <a:ea typeface="+mn-lt"/>
                <a:cs typeface="+mn-lt"/>
                <a:hlinkClick r:id="rId4">
                  <a:extLst>
                    <a:ext uri="{A12FA001-AC4F-418D-AE19-62706E023703}">
                      <ahyp:hlinkClr xmlns:ahyp="http://schemas.microsoft.com/office/drawing/2018/hyperlinkcolor" val="tx"/>
                    </a:ext>
                  </a:extLst>
                </a:hlinkClick>
              </a:rPr>
              <a:t>https://logosvector.net/wp-content/uploads/2015/09/nodejs-logo.png</a:t>
            </a:r>
            <a:r>
              <a:rPr lang="en-US" sz="2200">
                <a:solidFill>
                  <a:schemeClr val="bg1"/>
                </a:solidFill>
                <a:latin typeface="Cambria"/>
                <a:ea typeface="+mn-lt"/>
                <a:cs typeface="+mn-lt"/>
              </a:rPr>
              <a:t>  </a:t>
            </a:r>
          </a:p>
          <a:p>
            <a:pPr marL="457200" lvl="1" indent="0">
              <a:buNone/>
            </a:pPr>
            <a:endParaRPr lang="en-US" sz="2200">
              <a:solidFill>
                <a:schemeClr val="bg1"/>
              </a:solidFill>
              <a:latin typeface="Cambria"/>
              <a:ea typeface="Cambria"/>
              <a:cs typeface="Calibri" panose="020F0502020204030204"/>
            </a:endParaRPr>
          </a:p>
          <a:p>
            <a:r>
              <a:rPr lang="en-US" sz="2200">
                <a:solidFill>
                  <a:schemeClr val="bg1"/>
                </a:solidFill>
                <a:latin typeface="Cambria"/>
                <a:ea typeface="Roboto"/>
                <a:cs typeface="Calibri"/>
              </a:rPr>
              <a:t>Figure 3</a:t>
            </a:r>
          </a:p>
          <a:p>
            <a:pPr lvl="1"/>
            <a:r>
              <a:rPr lang="en-US" sz="1800">
                <a:solidFill>
                  <a:schemeClr val="bg1"/>
                </a:solidFill>
                <a:latin typeface="Cambria"/>
                <a:ea typeface="+mn-lt"/>
                <a:cs typeface="+mn-lt"/>
                <a:hlinkClick r:id="rId5">
                  <a:extLst>
                    <a:ext uri="{A12FA001-AC4F-418D-AE19-62706E023703}">
                      <ahyp:hlinkClr xmlns:ahyp="http://schemas.microsoft.com/office/drawing/2018/hyperlinkcolor" val="tx"/>
                    </a:ext>
                  </a:extLst>
                </a:hlinkClick>
              </a:rPr>
              <a:t>https://www.pngitem.com/pimgs/m/31-316562_firebase-firestore-png-transparent-png.png</a:t>
            </a:r>
            <a:r>
              <a:rPr lang="en-US" sz="2200">
                <a:solidFill>
                  <a:schemeClr val="bg1"/>
                </a:solidFill>
                <a:latin typeface="Cambria"/>
                <a:ea typeface="+mn-lt"/>
                <a:cs typeface="+mn-lt"/>
              </a:rPr>
              <a:t>  </a:t>
            </a:r>
          </a:p>
          <a:p>
            <a:pPr lvl="1">
              <a:buFont typeface="Arial" panose="020B0604020202020204" pitchFamily="34" charset="0"/>
              <a:buChar char="•"/>
            </a:pPr>
            <a:endParaRPr lang="en-US" sz="2200">
              <a:solidFill>
                <a:schemeClr val="bg1"/>
              </a:solidFill>
              <a:latin typeface="Cambria"/>
              <a:ea typeface="Roboto"/>
              <a:cs typeface="+mn-lt"/>
            </a:endParaRPr>
          </a:p>
          <a:p>
            <a:pPr>
              <a:buFont typeface="Arial"/>
              <a:buChar char="•"/>
            </a:pPr>
            <a:r>
              <a:rPr lang="en-US" sz="2200">
                <a:solidFill>
                  <a:schemeClr val="bg1"/>
                </a:solidFill>
                <a:latin typeface="Cambria"/>
                <a:ea typeface="+mn-lt"/>
                <a:cs typeface="+mn-lt"/>
              </a:rPr>
              <a:t>Figure 4</a:t>
            </a:r>
          </a:p>
          <a:p>
            <a:pPr marL="971550" lvl="1" indent="-285750">
              <a:buFont typeface="Arial"/>
              <a:buChar char="•"/>
            </a:pPr>
            <a:r>
              <a:rPr lang="en-US" sz="1800">
                <a:solidFill>
                  <a:schemeClr val="bg1"/>
                </a:solidFill>
                <a:latin typeface="Cambria"/>
                <a:ea typeface="+mn-lt"/>
                <a:cs typeface="+mn-lt"/>
                <a:hlinkClick r:id="rId6">
                  <a:extLst>
                    <a:ext uri="{A12FA001-AC4F-418D-AE19-62706E023703}">
                      <ahyp:hlinkClr xmlns:ahyp="http://schemas.microsoft.com/office/drawing/2018/hyperlinkcolor" val="tx"/>
                    </a:ext>
                  </a:extLst>
                </a:hlinkClick>
              </a:rPr>
              <a:t>https://d2eip9sf3oo6c2.cloudfront.net/tags/images/000/000/940/square_480/jestlogo.png</a:t>
            </a:r>
            <a:r>
              <a:rPr lang="en-US" sz="2200">
                <a:solidFill>
                  <a:schemeClr val="bg1"/>
                </a:solidFill>
                <a:latin typeface="Cambria"/>
                <a:ea typeface="+mn-lt"/>
                <a:cs typeface="+mn-lt"/>
              </a:rPr>
              <a:t> </a:t>
            </a:r>
          </a:p>
          <a:p>
            <a:pPr marL="457200" lvl="1" indent="0">
              <a:buNone/>
            </a:pPr>
            <a:endParaRPr lang="en-US" sz="2200">
              <a:solidFill>
                <a:schemeClr val="bg1"/>
              </a:solidFill>
              <a:cs typeface="Calibri"/>
            </a:endParaRPr>
          </a:p>
          <a:p>
            <a:pPr lvl="1"/>
            <a:endParaRPr lang="en-US" sz="2200">
              <a:solidFill>
                <a:schemeClr val="bg1"/>
              </a:solidFill>
              <a:cs typeface="Calibri"/>
            </a:endParaRPr>
          </a:p>
          <a:p>
            <a:endParaRPr lang="en-US" sz="2200">
              <a:solidFill>
                <a:schemeClr val="bg1"/>
              </a:solidFill>
              <a:cs typeface="Calibri"/>
            </a:endParaRPr>
          </a:p>
        </p:txBody>
      </p:sp>
    </p:spTree>
    <p:extLst>
      <p:ext uri="{BB962C8B-B14F-4D97-AF65-F5344CB8AC3E}">
        <p14:creationId xmlns:p14="http://schemas.microsoft.com/office/powerpoint/2010/main" val="52605253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7" name="Freeform: Shape 7">
            <a:extLst>
              <a:ext uri="{FF2B5EF4-FFF2-40B4-BE49-F238E27FC236}">
                <a16:creationId xmlns:a16="http://schemas.microsoft.com/office/drawing/2014/main" id="{025E2AA9-10C9-4A14-BEA3-064CD0131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9">
            <a:extLst>
              <a:ext uri="{FF2B5EF4-FFF2-40B4-BE49-F238E27FC236}">
                <a16:creationId xmlns:a16="http://schemas.microsoft.com/office/drawing/2014/main" id="{F076F371-EE61-49EA-AA2A-3582C3AC9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863721" cy="4984915"/>
          </a:xfrm>
          <a:custGeom>
            <a:avLst/>
            <a:gdLst>
              <a:gd name="connsiteX0" fmla="*/ 0 w 5863721"/>
              <a:gd name="connsiteY0" fmla="*/ 0 h 4984915"/>
              <a:gd name="connsiteX1" fmla="*/ 5863721 w 5863721"/>
              <a:gd name="connsiteY1" fmla="*/ 0 h 4984915"/>
              <a:gd name="connsiteX2" fmla="*/ 5844576 w 5863721"/>
              <a:gd name="connsiteY2" fmla="*/ 326138 h 4984915"/>
              <a:gd name="connsiteX3" fmla="*/ 5796589 w 5863721"/>
              <a:gd name="connsiteY3" fmla="*/ 693884 h 4984915"/>
              <a:gd name="connsiteX4" fmla="*/ 148386 w 5863721"/>
              <a:gd name="connsiteY4" fmla="*/ 4951022 h 4984915"/>
              <a:gd name="connsiteX5" fmla="*/ 0 w 5863721"/>
              <a:gd name="connsiteY5" fmla="*/ 4930112 h 498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4F3E910-31BF-4E92-9174-E47DCA255441}"/>
              </a:ext>
            </a:extLst>
          </p:cNvPr>
          <p:cNvSpPr>
            <a:spLocks noGrp="1"/>
          </p:cNvSpPr>
          <p:nvPr>
            <p:ph idx="1"/>
          </p:nvPr>
        </p:nvSpPr>
        <p:spPr>
          <a:xfrm>
            <a:off x="6374219" y="994145"/>
            <a:ext cx="5156364" cy="4832498"/>
          </a:xfrm>
        </p:spPr>
        <p:txBody>
          <a:bodyPr vert="horz" lIns="91440" tIns="45720" rIns="91440" bIns="45720" rtlCol="0" anchor="ctr">
            <a:normAutofit/>
          </a:bodyPr>
          <a:lstStyle/>
          <a:p>
            <a:pPr marL="0" indent="0">
              <a:buNone/>
            </a:pPr>
            <a:r>
              <a:rPr lang="en-US" sz="4400">
                <a:latin typeface="Cambria"/>
                <a:ea typeface="Roboto"/>
                <a:cs typeface="Calibri"/>
              </a:rPr>
              <a:t>Thank You!</a:t>
            </a:r>
          </a:p>
          <a:p>
            <a:pPr marL="0" indent="0">
              <a:buNone/>
            </a:pPr>
            <a:r>
              <a:rPr lang="en-US" sz="4400">
                <a:latin typeface="Cambria"/>
                <a:ea typeface="Roboto"/>
                <a:cs typeface="Calibri"/>
              </a:rPr>
              <a:t>Any Questions?</a:t>
            </a:r>
          </a:p>
        </p:txBody>
      </p:sp>
      <p:sp>
        <p:nvSpPr>
          <p:cNvPr id="43" name="Slide Number Placeholder 3">
            <a:extLst>
              <a:ext uri="{FF2B5EF4-FFF2-40B4-BE49-F238E27FC236}">
                <a16:creationId xmlns:a16="http://schemas.microsoft.com/office/drawing/2014/main" id="{93034A24-46B0-4918-A6DE-1D3704D5D697}"/>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fld id="{48F63A3B-78C7-47BE-AE5E-E10140E04643}" type="slidenum">
              <a:rPr lang="en-US" sz="1500">
                <a:solidFill>
                  <a:srgbClr val="FFFFFF"/>
                </a:solidFill>
              </a:rPr>
              <a:pPr algn="ctr">
                <a:spcAft>
                  <a:spcPts val="600"/>
                </a:spcAft>
              </a:pPr>
              <a:t>11</a:t>
            </a:fld>
            <a:endParaRPr lang="en-US" sz="1500">
              <a:solidFill>
                <a:srgbClr val="FFFFFF"/>
              </a:solidFill>
            </a:endParaRPr>
          </a:p>
        </p:txBody>
      </p:sp>
    </p:spTree>
    <p:extLst>
      <p:ext uri="{BB962C8B-B14F-4D97-AF65-F5344CB8AC3E}">
        <p14:creationId xmlns:p14="http://schemas.microsoft.com/office/powerpoint/2010/main" val="36448561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6B01-6216-4DFC-94D9-2430409D5CB9}"/>
              </a:ext>
            </a:extLst>
          </p:cNvPr>
          <p:cNvSpPr>
            <a:spLocks noGrp="1"/>
          </p:cNvSpPr>
          <p:nvPr>
            <p:ph type="title"/>
          </p:nvPr>
        </p:nvSpPr>
        <p:spPr>
          <a:xfrm>
            <a:off x="804673" y="1445494"/>
            <a:ext cx="3616856" cy="4376572"/>
          </a:xfrm>
        </p:spPr>
        <p:txBody>
          <a:bodyPr anchor="ctr">
            <a:normAutofit/>
          </a:bodyPr>
          <a:lstStyle/>
          <a:p>
            <a:r>
              <a:rPr lang="en-US">
                <a:latin typeface="Cambria"/>
                <a:ea typeface="Roboto"/>
                <a:cs typeface="Calibri Light"/>
              </a:rPr>
              <a:t>Project Overview</a:t>
            </a:r>
            <a:endParaRPr lang="en-US">
              <a:latin typeface="Cambria"/>
              <a:ea typeface="Roboto"/>
            </a:endParaRPr>
          </a:p>
        </p:txBody>
      </p:sp>
      <p:sp>
        <p:nvSpPr>
          <p:cNvPr id="4" name="Slide Number Placeholder 3">
            <a:extLst>
              <a:ext uri="{FF2B5EF4-FFF2-40B4-BE49-F238E27FC236}">
                <a16:creationId xmlns:a16="http://schemas.microsoft.com/office/drawing/2014/main" id="{154C1D9A-A810-46D2-BFCA-6DC7D0DCAE76}"/>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rPr>
              <a:t>2</a:t>
            </a:r>
          </a:p>
        </p:txBody>
      </p:sp>
      <p:sp>
        <p:nvSpPr>
          <p:cNvPr id="81" name="Freeform: Shape 80">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233FB7-F9EA-4FC3-84B9-6590AD2E6E8A}"/>
              </a:ext>
            </a:extLst>
          </p:cNvPr>
          <p:cNvSpPr>
            <a:spLocks noGrp="1"/>
          </p:cNvSpPr>
          <p:nvPr>
            <p:ph idx="1"/>
          </p:nvPr>
        </p:nvSpPr>
        <p:spPr>
          <a:xfrm>
            <a:off x="6096000" y="1399032"/>
            <a:ext cx="5501834" cy="4471416"/>
          </a:xfrm>
        </p:spPr>
        <p:txBody>
          <a:bodyPr anchor="ctr">
            <a:normAutofit/>
          </a:bodyPr>
          <a:lstStyle/>
          <a:p>
            <a:r>
              <a:rPr lang="en-US" sz="2200">
                <a:solidFill>
                  <a:schemeClr val="bg1"/>
                </a:solidFill>
                <a:latin typeface="Cambria"/>
                <a:ea typeface="Roboto"/>
              </a:rPr>
              <a:t>Having full staff is important in the services industry</a:t>
            </a:r>
          </a:p>
          <a:p>
            <a:endParaRPr lang="en-US" sz="2200">
              <a:solidFill>
                <a:schemeClr val="bg1"/>
              </a:solidFill>
              <a:latin typeface="Cambria"/>
              <a:ea typeface="Roboto"/>
            </a:endParaRPr>
          </a:p>
          <a:p>
            <a:r>
              <a:rPr lang="en-US" sz="2200">
                <a:solidFill>
                  <a:schemeClr val="bg1"/>
                </a:solidFill>
                <a:latin typeface="Cambria"/>
                <a:ea typeface="Roboto"/>
              </a:rPr>
              <a:t>Creating and communicating a schedule is difficult</a:t>
            </a:r>
          </a:p>
          <a:p>
            <a:endParaRPr lang="en-US" sz="2200">
              <a:solidFill>
                <a:schemeClr val="bg1"/>
              </a:solidFill>
              <a:latin typeface="Cambria"/>
              <a:ea typeface="Roboto"/>
            </a:endParaRPr>
          </a:p>
          <a:p>
            <a:r>
              <a:rPr lang="en-US" sz="2200">
                <a:solidFill>
                  <a:schemeClr val="bg1"/>
                </a:solidFill>
                <a:latin typeface="Cambria"/>
                <a:ea typeface="Roboto"/>
              </a:rPr>
              <a:t>We want to make it easier for manager to approve trade and cover shifts</a:t>
            </a:r>
          </a:p>
        </p:txBody>
      </p:sp>
    </p:spTree>
    <p:extLst>
      <p:ext uri="{BB962C8B-B14F-4D97-AF65-F5344CB8AC3E}">
        <p14:creationId xmlns:p14="http://schemas.microsoft.com/office/powerpoint/2010/main" val="13744625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B52E-7CAA-4609-83CA-EE025749E3B2}"/>
              </a:ext>
            </a:extLst>
          </p:cNvPr>
          <p:cNvSpPr>
            <a:spLocks noGrp="1"/>
          </p:cNvSpPr>
          <p:nvPr>
            <p:ph type="title"/>
          </p:nvPr>
        </p:nvSpPr>
        <p:spPr>
          <a:xfrm>
            <a:off x="804673" y="1445494"/>
            <a:ext cx="3616856" cy="4376572"/>
          </a:xfrm>
        </p:spPr>
        <p:txBody>
          <a:bodyPr anchor="ctr">
            <a:normAutofit/>
          </a:bodyPr>
          <a:lstStyle/>
          <a:p>
            <a:r>
              <a:rPr lang="en-US">
                <a:latin typeface="Cambria"/>
                <a:ea typeface="Roboto"/>
                <a:cs typeface="Calibri Light"/>
              </a:rPr>
              <a:t>Purpose, Solution, and Objectives</a:t>
            </a:r>
            <a:endParaRPr lang="en-US">
              <a:latin typeface="Cambria"/>
              <a:ea typeface="Roboto"/>
            </a:endParaRPr>
          </a:p>
        </p:txBody>
      </p:sp>
      <p:sp>
        <p:nvSpPr>
          <p:cNvPr id="7" name="Slide Number Placeholder 6">
            <a:extLst>
              <a:ext uri="{FF2B5EF4-FFF2-40B4-BE49-F238E27FC236}">
                <a16:creationId xmlns:a16="http://schemas.microsoft.com/office/drawing/2014/main" id="{F7339077-8B21-4141-8E22-7CA0B8EB686F}"/>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rPr>
              <a:t>3</a:t>
            </a:r>
          </a:p>
        </p:txBody>
      </p:sp>
      <p:sp>
        <p:nvSpPr>
          <p:cNvPr id="65" name="Freeform: Shape 6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D09AEE-7C87-4BD2-A8E2-E59A7327287C}"/>
              </a:ext>
            </a:extLst>
          </p:cNvPr>
          <p:cNvSpPr>
            <a:spLocks noGrp="1"/>
          </p:cNvSpPr>
          <p:nvPr>
            <p:ph idx="1"/>
          </p:nvPr>
        </p:nvSpPr>
        <p:spPr>
          <a:xfrm>
            <a:off x="6096000" y="1399032"/>
            <a:ext cx="5501834" cy="4471416"/>
          </a:xfrm>
        </p:spPr>
        <p:txBody>
          <a:bodyPr vert="horz" lIns="91440" tIns="45720" rIns="91440" bIns="45720" rtlCol="0" anchor="ctr">
            <a:normAutofit/>
          </a:bodyPr>
          <a:lstStyle/>
          <a:p>
            <a:r>
              <a:rPr lang="en-US" sz="2200">
                <a:solidFill>
                  <a:schemeClr val="bg1"/>
                </a:solidFill>
                <a:latin typeface="Cambria"/>
                <a:ea typeface="Roboto"/>
              </a:rPr>
              <a:t>Develop a web application to help companies maintain schedules</a:t>
            </a:r>
          </a:p>
          <a:p>
            <a:endParaRPr lang="en-US" sz="2200">
              <a:solidFill>
                <a:schemeClr val="bg1"/>
              </a:solidFill>
              <a:latin typeface="Cambria"/>
              <a:ea typeface="Roboto"/>
            </a:endParaRPr>
          </a:p>
          <a:p>
            <a:r>
              <a:rPr lang="en-US" sz="2200">
                <a:solidFill>
                  <a:schemeClr val="bg1"/>
                </a:solidFill>
                <a:latin typeface="Cambria"/>
                <a:ea typeface="Roboto"/>
              </a:rPr>
              <a:t>Businesses can make their own account, which all employees are linked to.</a:t>
            </a:r>
          </a:p>
          <a:p>
            <a:endParaRPr lang="en-US" sz="2200">
              <a:solidFill>
                <a:schemeClr val="bg1"/>
              </a:solidFill>
              <a:latin typeface="Cambria"/>
              <a:ea typeface="Roboto"/>
            </a:endParaRPr>
          </a:p>
          <a:p>
            <a:r>
              <a:rPr lang="en-US" sz="2200">
                <a:solidFill>
                  <a:schemeClr val="bg1"/>
                </a:solidFill>
                <a:latin typeface="Cambria"/>
                <a:ea typeface="Roboto"/>
              </a:rPr>
              <a:t>Employees can enter availability and days off</a:t>
            </a:r>
          </a:p>
          <a:p>
            <a:endParaRPr lang="en-US" sz="2200">
              <a:solidFill>
                <a:schemeClr val="bg1"/>
              </a:solidFill>
              <a:latin typeface="Cambria"/>
              <a:ea typeface="Roboto"/>
            </a:endParaRPr>
          </a:p>
          <a:p>
            <a:r>
              <a:rPr lang="en-US" sz="2200">
                <a:solidFill>
                  <a:schemeClr val="bg1"/>
                </a:solidFill>
                <a:latin typeface="Cambria"/>
                <a:ea typeface="Roboto"/>
              </a:rPr>
              <a:t>Mangers can create and assign schedule</a:t>
            </a:r>
          </a:p>
        </p:txBody>
      </p:sp>
    </p:spTree>
    <p:extLst>
      <p:ext uri="{BB962C8B-B14F-4D97-AF65-F5344CB8AC3E}">
        <p14:creationId xmlns:p14="http://schemas.microsoft.com/office/powerpoint/2010/main" val="28236740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B89E-CF0B-4AC0-929B-A5C1810E0A90}"/>
              </a:ext>
            </a:extLst>
          </p:cNvPr>
          <p:cNvSpPr>
            <a:spLocks noGrp="1"/>
          </p:cNvSpPr>
          <p:nvPr>
            <p:ph type="title"/>
          </p:nvPr>
        </p:nvSpPr>
        <p:spPr>
          <a:xfrm>
            <a:off x="804673" y="1445494"/>
            <a:ext cx="3616856" cy="4376572"/>
          </a:xfrm>
        </p:spPr>
        <p:txBody>
          <a:bodyPr anchor="ctr">
            <a:normAutofit/>
          </a:bodyPr>
          <a:lstStyle/>
          <a:p>
            <a:r>
              <a:rPr lang="en-US">
                <a:latin typeface="Cambria"/>
                <a:ea typeface="Roboto"/>
              </a:rPr>
              <a:t>Team Organization</a:t>
            </a:r>
            <a:r>
              <a:rPr lang="en-US" sz="4800"/>
              <a:t> </a:t>
            </a:r>
            <a:endParaRPr lang="en-US" sz="4800">
              <a:cs typeface="Calibri Light"/>
            </a:endParaRPr>
          </a:p>
        </p:txBody>
      </p:sp>
      <p:sp>
        <p:nvSpPr>
          <p:cNvPr id="4" name="Slide Number Placeholder 3">
            <a:extLst>
              <a:ext uri="{FF2B5EF4-FFF2-40B4-BE49-F238E27FC236}">
                <a16:creationId xmlns:a16="http://schemas.microsoft.com/office/drawing/2014/main" id="{F26F5FA8-1C50-4221-82CF-C916539667C3}"/>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rPr>
              <a:t>4</a:t>
            </a:r>
          </a:p>
        </p:txBody>
      </p:sp>
      <p:sp>
        <p:nvSpPr>
          <p:cNvPr id="35" name="Freeform: Shape 34">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6BD388-CEFA-4C68-B922-64FC595C94BA}"/>
              </a:ext>
            </a:extLst>
          </p:cNvPr>
          <p:cNvSpPr>
            <a:spLocks noGrp="1"/>
          </p:cNvSpPr>
          <p:nvPr>
            <p:ph idx="1"/>
          </p:nvPr>
        </p:nvSpPr>
        <p:spPr>
          <a:xfrm>
            <a:off x="6096000" y="1399032"/>
            <a:ext cx="5501834" cy="4471416"/>
          </a:xfrm>
        </p:spPr>
        <p:txBody>
          <a:bodyPr vert="horz" lIns="91440" tIns="45720" rIns="91440" bIns="45720" rtlCol="0" anchor="ctr">
            <a:normAutofit lnSpcReduction="10000"/>
          </a:bodyPr>
          <a:lstStyle/>
          <a:p>
            <a:pPr fontAlgn="base"/>
            <a:r>
              <a:rPr lang="en-US" sz="2200">
                <a:solidFill>
                  <a:schemeClr val="bg1"/>
                </a:solidFill>
                <a:latin typeface="Cambria"/>
                <a:ea typeface="Roboto"/>
              </a:rPr>
              <a:t>Matthew Korte </a:t>
            </a:r>
          </a:p>
          <a:p>
            <a:pPr lvl="1"/>
            <a:r>
              <a:rPr lang="en-US" sz="2200">
                <a:solidFill>
                  <a:schemeClr val="bg1"/>
                </a:solidFill>
                <a:latin typeface="Cambria"/>
                <a:ea typeface="Cambria"/>
              </a:rPr>
              <a:t>Team Lead </a:t>
            </a:r>
          </a:p>
          <a:p>
            <a:pPr marL="457200" lvl="1" indent="0">
              <a:buNone/>
            </a:pPr>
            <a:endParaRPr lang="en-US" sz="2200">
              <a:solidFill>
                <a:schemeClr val="bg1"/>
              </a:solidFill>
              <a:latin typeface="Cambria"/>
              <a:ea typeface="Roboto"/>
              <a:cs typeface="Aharoni"/>
            </a:endParaRPr>
          </a:p>
          <a:p>
            <a:pPr fontAlgn="base"/>
            <a:r>
              <a:rPr lang="en-US" sz="2200" b="0" i="0">
                <a:solidFill>
                  <a:schemeClr val="bg1"/>
                </a:solidFill>
                <a:effectLst/>
                <a:latin typeface="Cambria"/>
                <a:ea typeface="Roboto"/>
                <a:cs typeface="Aharoni"/>
              </a:rPr>
              <a:t>Chris</a:t>
            </a:r>
            <a:r>
              <a:rPr lang="en-US" sz="2200">
                <a:solidFill>
                  <a:schemeClr val="bg1"/>
                </a:solidFill>
                <a:latin typeface="Cambria"/>
                <a:ea typeface="Roboto"/>
                <a:cs typeface="Aharoni"/>
              </a:rPr>
              <a:t> Gumieny</a:t>
            </a:r>
            <a:endParaRPr lang="en-US" sz="2200" b="0" i="0">
              <a:solidFill>
                <a:schemeClr val="bg1"/>
              </a:solidFill>
              <a:effectLst/>
              <a:latin typeface="Cambria"/>
              <a:ea typeface="Roboto"/>
              <a:cs typeface="Aharoni"/>
            </a:endParaRPr>
          </a:p>
          <a:p>
            <a:pPr lvl="1"/>
            <a:r>
              <a:rPr lang="en-US" sz="2200">
                <a:solidFill>
                  <a:schemeClr val="bg1"/>
                </a:solidFill>
                <a:latin typeface="Cambria"/>
                <a:ea typeface="Roboto"/>
              </a:rPr>
              <a:t>UI/Frontend Lead</a:t>
            </a:r>
            <a:r>
              <a:rPr lang="en-US" sz="2200">
                <a:solidFill>
                  <a:schemeClr val="bg1"/>
                </a:solidFill>
                <a:latin typeface="Cambria"/>
                <a:ea typeface="Cambria"/>
              </a:rPr>
              <a:t> </a:t>
            </a:r>
          </a:p>
          <a:p>
            <a:pPr marL="457200" lvl="1" indent="0">
              <a:buNone/>
            </a:pPr>
            <a:endParaRPr lang="en-US" sz="2200">
              <a:solidFill>
                <a:schemeClr val="bg1"/>
              </a:solidFill>
              <a:latin typeface="Cambria"/>
              <a:ea typeface="Roboto"/>
            </a:endParaRPr>
          </a:p>
          <a:p>
            <a:pPr fontAlgn="base"/>
            <a:r>
              <a:rPr lang="en-US" sz="2200" b="0" i="0">
                <a:solidFill>
                  <a:schemeClr val="bg1"/>
                </a:solidFill>
                <a:effectLst/>
                <a:latin typeface="Cambria"/>
                <a:ea typeface="Roboto"/>
              </a:rPr>
              <a:t>Caleb</a:t>
            </a:r>
            <a:r>
              <a:rPr lang="en-US" sz="2200">
                <a:solidFill>
                  <a:schemeClr val="bg1"/>
                </a:solidFill>
                <a:latin typeface="Cambria"/>
                <a:ea typeface="Roboto"/>
              </a:rPr>
              <a:t> Obi</a:t>
            </a:r>
            <a:endParaRPr lang="en-US" sz="2200" b="0" i="0">
              <a:solidFill>
                <a:schemeClr val="bg1"/>
              </a:solidFill>
              <a:effectLst/>
              <a:latin typeface="Cambria"/>
              <a:ea typeface="Roboto"/>
            </a:endParaRPr>
          </a:p>
          <a:p>
            <a:pPr lvl="1"/>
            <a:r>
              <a:rPr lang="en-US" sz="2200">
                <a:solidFill>
                  <a:schemeClr val="bg1"/>
                </a:solidFill>
                <a:latin typeface="Cambria"/>
                <a:ea typeface="Roboto"/>
              </a:rPr>
              <a:t>Database/Backend and Presentation Lead</a:t>
            </a:r>
          </a:p>
          <a:p>
            <a:pPr marL="457200" lvl="1" indent="0">
              <a:buNone/>
            </a:pPr>
            <a:endParaRPr lang="en-US" sz="2200">
              <a:solidFill>
                <a:schemeClr val="bg1"/>
              </a:solidFill>
              <a:latin typeface="Cambria"/>
              <a:ea typeface="Roboto"/>
            </a:endParaRPr>
          </a:p>
          <a:p>
            <a:pPr fontAlgn="base"/>
            <a:r>
              <a:rPr lang="en-US" sz="2200" b="0" i="0">
                <a:solidFill>
                  <a:schemeClr val="bg1"/>
                </a:solidFill>
                <a:effectLst/>
                <a:latin typeface="Cambria"/>
                <a:ea typeface="Roboto"/>
              </a:rPr>
              <a:t>Samia Chowdhury</a:t>
            </a:r>
          </a:p>
          <a:p>
            <a:pPr lvl="1"/>
            <a:r>
              <a:rPr lang="en-US" sz="2200">
                <a:solidFill>
                  <a:schemeClr val="bg1"/>
                </a:solidFill>
                <a:latin typeface="Cambria"/>
                <a:ea typeface="Roboto"/>
                <a:cs typeface="Aharoni"/>
              </a:rPr>
              <a:t>Quality Assurance and Documentation Lead</a:t>
            </a:r>
          </a:p>
          <a:p>
            <a:pPr marL="0" indent="0">
              <a:buNone/>
            </a:pPr>
            <a:endParaRPr lang="en-US" sz="2200" b="0" i="0">
              <a:solidFill>
                <a:schemeClr val="bg1"/>
              </a:solidFill>
              <a:effectLst/>
              <a:latin typeface="inherit"/>
            </a:endParaRPr>
          </a:p>
          <a:p>
            <a:endParaRPr lang="en-US" sz="2200">
              <a:solidFill>
                <a:schemeClr val="bg1"/>
              </a:solidFill>
              <a:latin typeface="Calibri" panose="020F0502020204030204"/>
              <a:cs typeface="Calibri" panose="020F0502020204030204"/>
            </a:endParaRPr>
          </a:p>
        </p:txBody>
      </p:sp>
    </p:spTree>
    <p:extLst>
      <p:ext uri="{BB962C8B-B14F-4D97-AF65-F5344CB8AC3E}">
        <p14:creationId xmlns:p14="http://schemas.microsoft.com/office/powerpoint/2010/main" val="41305667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DD73-BF59-4C3C-B3CA-E557370869B6}"/>
              </a:ext>
            </a:extLst>
          </p:cNvPr>
          <p:cNvSpPr>
            <a:spLocks noGrp="1"/>
          </p:cNvSpPr>
          <p:nvPr>
            <p:ph type="title"/>
          </p:nvPr>
        </p:nvSpPr>
        <p:spPr>
          <a:xfrm>
            <a:off x="804673" y="1445494"/>
            <a:ext cx="3616856" cy="4376572"/>
          </a:xfrm>
        </p:spPr>
        <p:txBody>
          <a:bodyPr anchor="ctr">
            <a:normAutofit/>
          </a:bodyPr>
          <a:lstStyle/>
          <a:p>
            <a:r>
              <a:rPr lang="en-US">
                <a:latin typeface="Cambria"/>
                <a:ea typeface="Roboto"/>
                <a:cs typeface="Calibri Light"/>
              </a:rPr>
              <a:t>Weekly Meetings &amp; Availability</a:t>
            </a:r>
            <a:endParaRPr lang="en-US">
              <a:latin typeface="Cambria"/>
              <a:ea typeface="Roboto"/>
            </a:endParaRPr>
          </a:p>
        </p:txBody>
      </p:sp>
      <p:sp>
        <p:nvSpPr>
          <p:cNvPr id="4" name="Slide Number Placeholder 3">
            <a:extLst>
              <a:ext uri="{FF2B5EF4-FFF2-40B4-BE49-F238E27FC236}">
                <a16:creationId xmlns:a16="http://schemas.microsoft.com/office/drawing/2014/main" id="{9259E5ED-2DFD-4826-A12D-D4B297E1C570}"/>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cs typeface="Calibri"/>
              </a:rPr>
              <a:t>5</a:t>
            </a:r>
          </a:p>
        </p:txBody>
      </p:sp>
      <p:sp>
        <p:nvSpPr>
          <p:cNvPr id="24" name="Freeform: Shape 23">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175BBB-CEC0-4911-9BBF-EAD6823C3AD0}"/>
              </a:ext>
            </a:extLst>
          </p:cNvPr>
          <p:cNvSpPr>
            <a:spLocks noGrp="1"/>
          </p:cNvSpPr>
          <p:nvPr>
            <p:ph idx="1"/>
          </p:nvPr>
        </p:nvSpPr>
        <p:spPr>
          <a:xfrm>
            <a:off x="6096000" y="1399032"/>
            <a:ext cx="5501834" cy="4471416"/>
          </a:xfrm>
        </p:spPr>
        <p:txBody>
          <a:bodyPr vert="horz" lIns="91440" tIns="45720" rIns="91440" bIns="45720" rtlCol="0" anchor="ctr">
            <a:normAutofit/>
          </a:bodyPr>
          <a:lstStyle/>
          <a:p>
            <a:r>
              <a:rPr lang="en-US" sz="2200">
                <a:solidFill>
                  <a:schemeClr val="bg1"/>
                </a:solidFill>
                <a:latin typeface="Cambria"/>
                <a:ea typeface="Roboto"/>
                <a:cs typeface="Calibri"/>
              </a:rPr>
              <a:t>Team Meetings</a:t>
            </a:r>
          </a:p>
          <a:p>
            <a:pPr lvl="1"/>
            <a:r>
              <a:rPr lang="en-US" sz="1800">
                <a:solidFill>
                  <a:schemeClr val="bg1"/>
                </a:solidFill>
                <a:latin typeface="Cambria"/>
                <a:ea typeface="Roboto"/>
                <a:cs typeface="Calibri"/>
              </a:rPr>
              <a:t>Tuesday 7:30 p.m. to 9:30 p.m.</a:t>
            </a:r>
          </a:p>
          <a:p>
            <a:pPr lvl="1"/>
            <a:r>
              <a:rPr lang="en-US" sz="1800">
                <a:solidFill>
                  <a:schemeClr val="bg1"/>
                </a:solidFill>
                <a:latin typeface="Cambria"/>
                <a:ea typeface="Roboto"/>
                <a:cs typeface="Calibri"/>
              </a:rPr>
              <a:t>Wednesday 6:00 p.m. to 8:00 p.m.</a:t>
            </a:r>
          </a:p>
          <a:p>
            <a:pPr lvl="1"/>
            <a:r>
              <a:rPr lang="en-US" sz="1800">
                <a:solidFill>
                  <a:schemeClr val="bg1"/>
                </a:solidFill>
                <a:latin typeface="Cambria"/>
                <a:ea typeface="Roboto"/>
                <a:cs typeface="Calibri"/>
              </a:rPr>
              <a:t>Saturday 2:00 p.m. to 5:00 p.m</a:t>
            </a:r>
            <a:r>
              <a:rPr lang="en-US" sz="2200">
                <a:solidFill>
                  <a:schemeClr val="bg1"/>
                </a:solidFill>
                <a:latin typeface="Cambria"/>
                <a:ea typeface="Roboto"/>
                <a:cs typeface="Calibri"/>
              </a:rPr>
              <a:t>.</a:t>
            </a:r>
          </a:p>
          <a:p>
            <a:pPr marL="457200" lvl="1" indent="0">
              <a:buNone/>
            </a:pPr>
            <a:endParaRPr lang="en-US" sz="2200">
              <a:solidFill>
                <a:schemeClr val="bg1"/>
              </a:solidFill>
              <a:latin typeface="Cambria"/>
              <a:ea typeface="Roboto"/>
              <a:cs typeface="Calibri"/>
            </a:endParaRPr>
          </a:p>
          <a:p>
            <a:pPr>
              <a:buFont typeface="Arial"/>
              <a:buChar char="•"/>
            </a:pPr>
            <a:r>
              <a:rPr lang="en-US" sz="2200">
                <a:solidFill>
                  <a:schemeClr val="bg1"/>
                </a:solidFill>
                <a:latin typeface="Cambria"/>
                <a:ea typeface="+mn-lt"/>
                <a:cs typeface="+mn-lt"/>
              </a:rPr>
              <a:t>GTA Meetings (TBD)</a:t>
            </a:r>
          </a:p>
          <a:p>
            <a:pPr marL="971550" lvl="1" indent="-285750">
              <a:buFont typeface="Arial"/>
              <a:buChar char="•"/>
            </a:pPr>
            <a:r>
              <a:rPr lang="en-US" sz="1800">
                <a:solidFill>
                  <a:schemeClr val="bg1"/>
                </a:solidFill>
                <a:latin typeface="Cambria"/>
                <a:ea typeface="+mn-lt"/>
                <a:cs typeface="+mn-lt"/>
              </a:rPr>
              <a:t>Friday 6:00 p.m. to 7:00 p.m.</a:t>
            </a:r>
            <a:endParaRPr lang="en-US" sz="1800">
              <a:solidFill>
                <a:schemeClr val="bg1"/>
              </a:solidFill>
              <a:latin typeface="Cambria"/>
              <a:ea typeface="Cambria"/>
            </a:endParaRPr>
          </a:p>
        </p:txBody>
      </p:sp>
    </p:spTree>
    <p:extLst>
      <p:ext uri="{BB962C8B-B14F-4D97-AF65-F5344CB8AC3E}">
        <p14:creationId xmlns:p14="http://schemas.microsoft.com/office/powerpoint/2010/main" val="40487277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CDE8-B156-4617-BA82-64284660A404}"/>
              </a:ext>
            </a:extLst>
          </p:cNvPr>
          <p:cNvSpPr>
            <a:spLocks noGrp="1"/>
          </p:cNvSpPr>
          <p:nvPr>
            <p:ph type="title"/>
          </p:nvPr>
        </p:nvSpPr>
        <p:spPr>
          <a:xfrm>
            <a:off x="804673" y="1445494"/>
            <a:ext cx="3616856" cy="4376572"/>
          </a:xfrm>
        </p:spPr>
        <p:txBody>
          <a:bodyPr anchor="ctr">
            <a:normAutofit/>
          </a:bodyPr>
          <a:lstStyle/>
          <a:p>
            <a:r>
              <a:rPr lang="en-US">
                <a:latin typeface="Cambria"/>
                <a:ea typeface="Cambria"/>
                <a:cs typeface="Calibri Light"/>
              </a:rPr>
              <a:t>Problem Resolution Policies</a:t>
            </a:r>
            <a:endParaRPr lang="en-US">
              <a:latin typeface="Cambria"/>
              <a:ea typeface="Cambria"/>
            </a:endParaRPr>
          </a:p>
        </p:txBody>
      </p:sp>
      <p:sp>
        <p:nvSpPr>
          <p:cNvPr id="4" name="Slide Number Placeholder 3">
            <a:extLst>
              <a:ext uri="{FF2B5EF4-FFF2-40B4-BE49-F238E27FC236}">
                <a16:creationId xmlns:a16="http://schemas.microsoft.com/office/drawing/2014/main" id="{BEFF4F45-30B4-4C1F-B3BD-4E3886CB6A34}"/>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rPr>
              <a:t>6</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DB3A37-A00F-4C48-BA8B-405E5F00CFF1}"/>
              </a:ext>
            </a:extLst>
          </p:cNvPr>
          <p:cNvSpPr>
            <a:spLocks noGrp="1"/>
          </p:cNvSpPr>
          <p:nvPr>
            <p:ph idx="1"/>
          </p:nvPr>
        </p:nvSpPr>
        <p:spPr>
          <a:xfrm>
            <a:off x="6096000" y="1619902"/>
            <a:ext cx="5501834" cy="4471416"/>
          </a:xfrm>
        </p:spPr>
        <p:txBody>
          <a:bodyPr vert="horz" lIns="91440" tIns="45720" rIns="91440" bIns="45720" rtlCol="0" anchor="ctr">
            <a:noAutofit/>
          </a:bodyPr>
          <a:lstStyle/>
          <a:p>
            <a:r>
              <a:rPr lang="en-US" sz="2200">
                <a:solidFill>
                  <a:schemeClr val="bg1"/>
                </a:solidFill>
                <a:latin typeface="Cambria"/>
                <a:ea typeface="Roboto"/>
                <a:cs typeface="Calibri"/>
              </a:rPr>
              <a:t>3 strike policy</a:t>
            </a:r>
          </a:p>
          <a:p>
            <a:pPr marL="800100" lvl="1" indent="-342900">
              <a:buFont typeface="+mj-lt"/>
              <a:buAutoNum type="arabicPeriod"/>
            </a:pPr>
            <a:r>
              <a:rPr lang="en-US" sz="1800">
                <a:solidFill>
                  <a:schemeClr val="bg1"/>
                </a:solidFill>
                <a:latin typeface="Cambria"/>
                <a:ea typeface="Roboto"/>
                <a:cs typeface="Calibri"/>
              </a:rPr>
              <a:t>Warning</a:t>
            </a:r>
          </a:p>
          <a:p>
            <a:pPr marL="800100" lvl="1" indent="-342900">
              <a:buFont typeface="+mj-lt"/>
              <a:buAutoNum type="arabicPeriod"/>
            </a:pPr>
            <a:r>
              <a:rPr lang="en-US" sz="1800">
                <a:solidFill>
                  <a:schemeClr val="bg1"/>
                </a:solidFill>
                <a:latin typeface="Cambria"/>
                <a:ea typeface="Roboto"/>
                <a:cs typeface="Calibri"/>
              </a:rPr>
              <a:t>Discuss with GTA</a:t>
            </a:r>
          </a:p>
          <a:p>
            <a:pPr marL="800100" lvl="1" indent="-342900">
              <a:buFont typeface="+mj-lt"/>
              <a:buAutoNum type="arabicPeriod"/>
            </a:pPr>
            <a:r>
              <a:rPr lang="en-US" sz="1800">
                <a:solidFill>
                  <a:schemeClr val="bg1"/>
                </a:solidFill>
                <a:latin typeface="Cambria"/>
                <a:ea typeface="Roboto"/>
                <a:cs typeface="Calibri"/>
              </a:rPr>
              <a:t>Discuss with Professor</a:t>
            </a:r>
          </a:p>
          <a:p>
            <a:pPr marL="800100" lvl="1" indent="-342900">
              <a:buAutoNum type="arabicPeriod"/>
            </a:pPr>
            <a:endParaRPr lang="en-US" sz="1800">
              <a:solidFill>
                <a:schemeClr val="bg1"/>
              </a:solidFill>
              <a:latin typeface="Cambria"/>
              <a:ea typeface="Roboto"/>
              <a:cs typeface="Calibri"/>
            </a:endParaRPr>
          </a:p>
          <a:p>
            <a:r>
              <a:rPr lang="en-US" sz="2200">
                <a:solidFill>
                  <a:schemeClr val="bg1"/>
                </a:solidFill>
                <a:latin typeface="Cambria"/>
                <a:ea typeface="Roboto"/>
                <a:cs typeface="Calibri"/>
              </a:rPr>
              <a:t>Members must attend all meetings</a:t>
            </a:r>
          </a:p>
          <a:p>
            <a:pPr lvl="1"/>
            <a:r>
              <a:rPr lang="en-US" sz="1800">
                <a:solidFill>
                  <a:schemeClr val="bg1"/>
                </a:solidFill>
                <a:latin typeface="Cambria"/>
                <a:ea typeface="Roboto"/>
                <a:cs typeface="Calibri"/>
              </a:rPr>
              <a:t>Exception for 1 week notice with valid reason</a:t>
            </a:r>
          </a:p>
          <a:p>
            <a:pPr lvl="1"/>
            <a:endParaRPr lang="en-US" sz="1800">
              <a:solidFill>
                <a:schemeClr val="bg1"/>
              </a:solidFill>
              <a:latin typeface="Cambria"/>
              <a:ea typeface="Roboto"/>
              <a:cs typeface="Calibri"/>
            </a:endParaRPr>
          </a:p>
          <a:p>
            <a:r>
              <a:rPr lang="en-US" sz="2200">
                <a:solidFill>
                  <a:schemeClr val="bg1"/>
                </a:solidFill>
                <a:latin typeface="Cambria"/>
                <a:ea typeface="Roboto"/>
                <a:cs typeface="Calibri"/>
              </a:rPr>
              <a:t>Members are expected to commit code changes to GitHub regularly </a:t>
            </a:r>
          </a:p>
          <a:p>
            <a:pPr lvl="1"/>
            <a:r>
              <a:rPr lang="en-US" sz="1800">
                <a:solidFill>
                  <a:schemeClr val="bg1"/>
                </a:solidFill>
                <a:latin typeface="Cambria"/>
                <a:ea typeface="Roboto"/>
                <a:cs typeface="Calibri"/>
              </a:rPr>
              <a:t>Approximately end of each week</a:t>
            </a:r>
          </a:p>
          <a:p>
            <a:pPr lvl="1"/>
            <a:endParaRPr lang="en-US" sz="1800">
              <a:solidFill>
                <a:schemeClr val="bg1"/>
              </a:solidFill>
              <a:latin typeface="Cambria"/>
              <a:ea typeface="Roboto"/>
              <a:cs typeface="Calibri"/>
            </a:endParaRPr>
          </a:p>
          <a:p>
            <a:r>
              <a:rPr lang="en-US" sz="2200">
                <a:solidFill>
                  <a:schemeClr val="bg1"/>
                </a:solidFill>
                <a:latin typeface="Cambria"/>
                <a:ea typeface="Roboto"/>
                <a:cs typeface="Calibri"/>
              </a:rPr>
              <a:t>Members must get approval from Team Lead before merging into main</a:t>
            </a:r>
          </a:p>
          <a:p>
            <a:endParaRPr lang="en-US" sz="2200">
              <a:solidFill>
                <a:schemeClr val="bg1"/>
              </a:solidFill>
              <a:latin typeface="Cambria"/>
              <a:ea typeface="Roboto"/>
              <a:cs typeface="Calibri"/>
            </a:endParaRPr>
          </a:p>
          <a:p>
            <a:r>
              <a:rPr lang="en-US" sz="2200">
                <a:solidFill>
                  <a:schemeClr val="bg1"/>
                </a:solidFill>
                <a:latin typeface="Cambria"/>
                <a:ea typeface="Roboto"/>
                <a:cs typeface="Calibri"/>
              </a:rPr>
              <a:t>Vote to solve any conflicts</a:t>
            </a:r>
            <a:endParaRPr lang="en-US" sz="2200">
              <a:solidFill>
                <a:schemeClr val="bg1"/>
              </a:solidFill>
              <a:latin typeface="Cambria"/>
              <a:ea typeface="Cambria"/>
            </a:endParaRPr>
          </a:p>
          <a:p>
            <a:pPr lvl="1"/>
            <a:r>
              <a:rPr lang="en-US" sz="1800">
                <a:solidFill>
                  <a:schemeClr val="bg1"/>
                </a:solidFill>
                <a:latin typeface="Cambria"/>
                <a:ea typeface="Roboto"/>
                <a:cs typeface="Calibri"/>
              </a:rPr>
              <a:t>Section/team lead is tie breaker</a:t>
            </a:r>
          </a:p>
          <a:p>
            <a:endParaRPr lang="en-US" sz="2200">
              <a:solidFill>
                <a:schemeClr val="bg1"/>
              </a:solidFill>
              <a:cs typeface="Calibri"/>
            </a:endParaRPr>
          </a:p>
          <a:p>
            <a:endParaRPr lang="en-US" sz="2200">
              <a:solidFill>
                <a:schemeClr val="bg1"/>
              </a:solidFill>
              <a:cs typeface="Calibri"/>
            </a:endParaRPr>
          </a:p>
        </p:txBody>
      </p:sp>
    </p:spTree>
    <p:extLst>
      <p:ext uri="{BB962C8B-B14F-4D97-AF65-F5344CB8AC3E}">
        <p14:creationId xmlns:p14="http://schemas.microsoft.com/office/powerpoint/2010/main" val="340842530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E463-2254-4FA7-9691-C069801C87CF}"/>
              </a:ext>
            </a:extLst>
          </p:cNvPr>
          <p:cNvSpPr>
            <a:spLocks noGrp="1"/>
          </p:cNvSpPr>
          <p:nvPr>
            <p:ph type="title"/>
          </p:nvPr>
        </p:nvSpPr>
        <p:spPr>
          <a:xfrm>
            <a:off x="804673" y="1445494"/>
            <a:ext cx="3616856" cy="4376572"/>
          </a:xfrm>
        </p:spPr>
        <p:txBody>
          <a:bodyPr anchor="ctr">
            <a:normAutofit/>
          </a:bodyPr>
          <a:lstStyle/>
          <a:p>
            <a:r>
              <a:rPr lang="en-US">
                <a:latin typeface="Cambria"/>
                <a:ea typeface="Roboto"/>
                <a:cs typeface="Calibri Light"/>
              </a:rPr>
              <a:t>Project Plan (Iterations, Project Schedule)</a:t>
            </a:r>
            <a:endParaRPr lang="en-US">
              <a:latin typeface="Cambria"/>
              <a:ea typeface="Roboto"/>
            </a:endParaRPr>
          </a:p>
        </p:txBody>
      </p:sp>
      <p:sp>
        <p:nvSpPr>
          <p:cNvPr id="4" name="Slide Number Placeholder 3">
            <a:extLst>
              <a:ext uri="{FF2B5EF4-FFF2-40B4-BE49-F238E27FC236}">
                <a16:creationId xmlns:a16="http://schemas.microsoft.com/office/drawing/2014/main" id="{E12188A3-A84A-4213-AF6F-ED27C26F0D3E}"/>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rPr>
              <a:t>7</a:t>
            </a:r>
          </a:p>
        </p:txBody>
      </p:sp>
      <p:sp>
        <p:nvSpPr>
          <p:cNvPr id="16" name="Freeform: Shape 15">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BDBC18-7E0E-4A04-B224-37D430984774}"/>
              </a:ext>
            </a:extLst>
          </p:cNvPr>
          <p:cNvSpPr>
            <a:spLocks noGrp="1"/>
          </p:cNvSpPr>
          <p:nvPr>
            <p:ph idx="1"/>
          </p:nvPr>
        </p:nvSpPr>
        <p:spPr>
          <a:xfrm>
            <a:off x="6096000" y="1399032"/>
            <a:ext cx="5501834" cy="4471416"/>
          </a:xfrm>
        </p:spPr>
        <p:txBody>
          <a:bodyPr vert="horz" lIns="91440" tIns="45720" rIns="91440" bIns="45720" rtlCol="0" anchor="ctr">
            <a:noAutofit/>
          </a:bodyPr>
          <a:lstStyle/>
          <a:p>
            <a:r>
              <a:rPr lang="en-US" sz="2200">
                <a:solidFill>
                  <a:schemeClr val="bg1"/>
                </a:solidFill>
                <a:latin typeface="Cambria"/>
                <a:ea typeface="Roboto"/>
                <a:cs typeface="Calibri"/>
              </a:rPr>
              <a:t>Requirements Gathering</a:t>
            </a:r>
          </a:p>
          <a:p>
            <a:pPr lvl="1"/>
            <a:r>
              <a:rPr lang="en-US" sz="1800">
                <a:solidFill>
                  <a:schemeClr val="bg1"/>
                </a:solidFill>
                <a:latin typeface="Cambria"/>
                <a:ea typeface="Roboto"/>
                <a:cs typeface="Calibri"/>
              </a:rPr>
              <a:t>Setup GitHub Repository</a:t>
            </a:r>
          </a:p>
          <a:p>
            <a:pPr lvl="1"/>
            <a:r>
              <a:rPr lang="en-US" sz="1800">
                <a:solidFill>
                  <a:schemeClr val="bg1"/>
                </a:solidFill>
                <a:latin typeface="Cambria"/>
                <a:ea typeface="Roboto"/>
                <a:cs typeface="Calibri"/>
              </a:rPr>
              <a:t>Setup Jira for sprint planning</a:t>
            </a:r>
          </a:p>
          <a:p>
            <a:pPr lvl="1"/>
            <a:r>
              <a:rPr lang="en-US" sz="1800">
                <a:solidFill>
                  <a:schemeClr val="bg1"/>
                </a:solidFill>
                <a:latin typeface="Cambria"/>
                <a:ea typeface="Roboto"/>
                <a:cs typeface="Calibri"/>
              </a:rPr>
              <a:t>Setup database connection</a:t>
            </a:r>
          </a:p>
          <a:p>
            <a:pPr lvl="1"/>
            <a:r>
              <a:rPr lang="en-US" sz="1800">
                <a:solidFill>
                  <a:schemeClr val="bg1"/>
                </a:solidFill>
                <a:latin typeface="Cambria"/>
                <a:ea typeface="Roboto"/>
                <a:cs typeface="Calibri"/>
              </a:rPr>
              <a:t>Learn development technologies</a:t>
            </a:r>
            <a:endParaRPr lang="en-US" sz="1800">
              <a:solidFill>
                <a:schemeClr val="bg1"/>
              </a:solidFill>
              <a:latin typeface="Cambria"/>
              <a:ea typeface="Cambria"/>
              <a:cs typeface="Calibri"/>
            </a:endParaRPr>
          </a:p>
          <a:p>
            <a:r>
              <a:rPr lang="en-US" sz="2200">
                <a:solidFill>
                  <a:schemeClr val="bg1"/>
                </a:solidFill>
                <a:latin typeface="Cambria"/>
                <a:ea typeface="Roboto"/>
                <a:cs typeface="Calibri"/>
              </a:rPr>
              <a:t>First Prototype</a:t>
            </a:r>
          </a:p>
          <a:p>
            <a:pPr lvl="1"/>
            <a:r>
              <a:rPr lang="en-US" sz="1800">
                <a:solidFill>
                  <a:schemeClr val="bg1"/>
                </a:solidFill>
                <a:latin typeface="Cambria"/>
                <a:ea typeface="+mn-lt"/>
                <a:cs typeface="+mn-lt"/>
              </a:rPr>
              <a:t>Make a home landing page</a:t>
            </a:r>
            <a:endParaRPr lang="en-US" sz="1800">
              <a:solidFill>
                <a:schemeClr val="bg1"/>
              </a:solidFill>
              <a:latin typeface="Cambria"/>
              <a:ea typeface="Roboto"/>
              <a:cs typeface="Calibri"/>
            </a:endParaRPr>
          </a:p>
          <a:p>
            <a:pPr lvl="1"/>
            <a:r>
              <a:rPr lang="en-US" sz="1800">
                <a:solidFill>
                  <a:schemeClr val="bg1"/>
                </a:solidFill>
                <a:latin typeface="Cambria"/>
                <a:ea typeface="+mn-lt"/>
                <a:cs typeface="+mn-lt"/>
              </a:rPr>
              <a:t>Users login/signup authentication</a:t>
            </a:r>
          </a:p>
          <a:p>
            <a:pPr lvl="1"/>
            <a:r>
              <a:rPr lang="en-US" sz="1800">
                <a:solidFill>
                  <a:schemeClr val="bg1"/>
                </a:solidFill>
                <a:latin typeface="Cambria"/>
                <a:ea typeface="+mn-lt"/>
                <a:cs typeface="+mn-lt"/>
              </a:rPr>
              <a:t>Allow employees to input availability </a:t>
            </a:r>
          </a:p>
          <a:p>
            <a:pPr lvl="1"/>
            <a:r>
              <a:rPr lang="en-US" sz="1800">
                <a:solidFill>
                  <a:schemeClr val="bg1"/>
                </a:solidFill>
                <a:latin typeface="Cambria"/>
                <a:ea typeface="+mn-lt"/>
                <a:cs typeface="+mn-lt"/>
              </a:rPr>
              <a:t>Navigation UI</a:t>
            </a:r>
            <a:endParaRPr lang="en-US" sz="1800">
              <a:solidFill>
                <a:schemeClr val="bg1"/>
              </a:solidFill>
              <a:latin typeface="Cambria"/>
              <a:ea typeface="Roboto"/>
              <a:cs typeface="Calibri"/>
            </a:endParaRPr>
          </a:p>
          <a:p>
            <a:r>
              <a:rPr lang="en-US" sz="2200">
                <a:solidFill>
                  <a:schemeClr val="bg1"/>
                </a:solidFill>
                <a:latin typeface="Cambria"/>
                <a:ea typeface="Roboto"/>
                <a:cs typeface="Calibri"/>
              </a:rPr>
              <a:t>Second Prototype</a:t>
            </a:r>
          </a:p>
          <a:p>
            <a:pPr lvl="1"/>
            <a:r>
              <a:rPr lang="en-US" sz="1800">
                <a:solidFill>
                  <a:schemeClr val="bg1"/>
                </a:solidFill>
                <a:latin typeface="Cambria"/>
                <a:ea typeface="Roboto"/>
                <a:cs typeface="Calibri"/>
              </a:rPr>
              <a:t>Message Communication Features (message board)</a:t>
            </a:r>
          </a:p>
          <a:p>
            <a:pPr lvl="1"/>
            <a:r>
              <a:rPr lang="en-US" sz="1800">
                <a:solidFill>
                  <a:schemeClr val="bg1"/>
                </a:solidFill>
                <a:latin typeface="Cambria"/>
                <a:ea typeface="Roboto"/>
                <a:cs typeface="Calibri"/>
              </a:rPr>
              <a:t>Make sure business account can see employee availability </a:t>
            </a:r>
          </a:p>
          <a:p>
            <a:pPr lvl="1"/>
            <a:r>
              <a:rPr lang="en-US" sz="1800">
                <a:solidFill>
                  <a:schemeClr val="bg1"/>
                </a:solidFill>
                <a:latin typeface="Cambria"/>
                <a:ea typeface="Roboto"/>
                <a:cs typeface="Calibri"/>
              </a:rPr>
              <a:t>Ensure schedule can be created and shared</a:t>
            </a:r>
          </a:p>
          <a:p>
            <a:r>
              <a:rPr lang="en-US" sz="2200">
                <a:solidFill>
                  <a:schemeClr val="bg1"/>
                </a:solidFill>
                <a:latin typeface="Cambria"/>
                <a:ea typeface="Roboto"/>
                <a:cs typeface="Calibri"/>
              </a:rPr>
              <a:t>Final Prototype</a:t>
            </a:r>
          </a:p>
          <a:p>
            <a:pPr lvl="1"/>
            <a:r>
              <a:rPr lang="en-US" sz="1800">
                <a:solidFill>
                  <a:schemeClr val="bg1"/>
                </a:solidFill>
                <a:latin typeface="Cambria"/>
                <a:ea typeface="Roboto"/>
                <a:cs typeface="Calibri"/>
              </a:rPr>
              <a:t>All features should be implemented</a:t>
            </a:r>
          </a:p>
        </p:txBody>
      </p:sp>
    </p:spTree>
    <p:extLst>
      <p:ext uri="{BB962C8B-B14F-4D97-AF65-F5344CB8AC3E}">
        <p14:creationId xmlns:p14="http://schemas.microsoft.com/office/powerpoint/2010/main" val="4563272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C63831B-8BDF-46A8-9346-1DDEBA850825}"/>
              </a:ext>
            </a:extLst>
          </p:cNvPr>
          <p:cNvSpPr>
            <a:spLocks noGrp="1"/>
          </p:cNvSpPr>
          <p:nvPr>
            <p:ph type="title"/>
          </p:nvPr>
        </p:nvSpPr>
        <p:spPr>
          <a:xfrm>
            <a:off x="804673" y="1445494"/>
            <a:ext cx="3616856" cy="4376572"/>
          </a:xfrm>
        </p:spPr>
        <p:txBody>
          <a:bodyPr anchor="ctr">
            <a:normAutofit/>
          </a:bodyPr>
          <a:lstStyle/>
          <a:p>
            <a:r>
              <a:rPr lang="en-US">
                <a:latin typeface="Cambria"/>
                <a:ea typeface="Roboto"/>
                <a:cs typeface="Calibri Light"/>
              </a:rPr>
              <a:t>Technology Stack</a:t>
            </a:r>
            <a:endParaRPr lang="en-US">
              <a:latin typeface="Cambria"/>
              <a:ea typeface="Roboto"/>
            </a:endParaRPr>
          </a:p>
        </p:txBody>
      </p:sp>
      <p:sp>
        <p:nvSpPr>
          <p:cNvPr id="19" name="Slide Number Placeholder 18">
            <a:extLst>
              <a:ext uri="{FF2B5EF4-FFF2-40B4-BE49-F238E27FC236}">
                <a16:creationId xmlns:a16="http://schemas.microsoft.com/office/drawing/2014/main" id="{D38384CD-17DC-4D93-8567-8607008F3706}"/>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rPr>
              <a:t>8</a:t>
            </a:r>
          </a:p>
        </p:txBody>
      </p:sp>
      <p:sp>
        <p:nvSpPr>
          <p:cNvPr id="24" name="Freeform: Shape 23">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B2FF04-B9B6-4E15-857D-C220865E19FF}"/>
              </a:ext>
            </a:extLst>
          </p:cNvPr>
          <p:cNvSpPr>
            <a:spLocks noGrp="1"/>
          </p:cNvSpPr>
          <p:nvPr>
            <p:ph idx="1"/>
          </p:nvPr>
        </p:nvSpPr>
        <p:spPr>
          <a:xfrm>
            <a:off x="6096000" y="345218"/>
            <a:ext cx="5501834" cy="4403797"/>
          </a:xfrm>
        </p:spPr>
        <p:txBody>
          <a:bodyPr vert="horz" lIns="91440" tIns="45720" rIns="91440" bIns="45720" rtlCol="0" anchor="ctr">
            <a:normAutofit fontScale="92500" lnSpcReduction="10000"/>
          </a:bodyPr>
          <a:lstStyle/>
          <a:p>
            <a:pPr marL="0"/>
            <a:endParaRPr lang="en-US" sz="2200">
              <a:solidFill>
                <a:schemeClr val="bg1"/>
              </a:solidFill>
            </a:endParaRPr>
          </a:p>
          <a:p>
            <a:pPr marL="0"/>
            <a:endParaRPr lang="en-US" sz="2200">
              <a:solidFill>
                <a:schemeClr val="bg1"/>
              </a:solidFill>
            </a:endParaRPr>
          </a:p>
          <a:p>
            <a:pPr marL="0"/>
            <a:r>
              <a:rPr lang="en-US" sz="2200">
                <a:solidFill>
                  <a:schemeClr val="bg1"/>
                </a:solidFill>
                <a:latin typeface="Cambria"/>
                <a:ea typeface="Roboto"/>
              </a:rPr>
              <a:t>Frontend</a:t>
            </a:r>
            <a:endParaRPr lang="en-US" sz="2200">
              <a:solidFill>
                <a:schemeClr val="bg1"/>
              </a:solidFill>
              <a:latin typeface="Cambria"/>
              <a:ea typeface="Roboto"/>
              <a:cs typeface="Calibri"/>
            </a:endParaRPr>
          </a:p>
          <a:p>
            <a:pPr marL="457200" lvl="1"/>
            <a:r>
              <a:rPr lang="en-US" sz="1600">
                <a:solidFill>
                  <a:schemeClr val="bg1"/>
                </a:solidFill>
                <a:latin typeface="Cambria"/>
                <a:ea typeface="Roboto"/>
                <a:cs typeface="Calibri"/>
              </a:rPr>
              <a:t>ReactJS (JSX/HTML, CSS) v17.0.2</a:t>
            </a:r>
          </a:p>
          <a:p>
            <a:pPr marL="0">
              <a:buFont typeface="Arial"/>
              <a:buChar char="•"/>
            </a:pPr>
            <a:r>
              <a:rPr lang="en-US" sz="2200">
                <a:solidFill>
                  <a:schemeClr val="bg1"/>
                </a:solidFill>
                <a:latin typeface="Cambria"/>
                <a:ea typeface="+mn-lt"/>
                <a:cs typeface="+mn-lt"/>
              </a:rPr>
              <a:t>Backend</a:t>
            </a:r>
          </a:p>
          <a:p>
            <a:pPr marL="457200" lvl="1" indent="-285750">
              <a:buFont typeface="Arial"/>
              <a:buChar char="•"/>
            </a:pPr>
            <a:r>
              <a:rPr lang="en-US" sz="1600">
                <a:solidFill>
                  <a:schemeClr val="bg1"/>
                </a:solidFill>
                <a:latin typeface="Cambria"/>
                <a:ea typeface="Roboto"/>
                <a:cs typeface="Calibri"/>
              </a:rPr>
              <a:t>NodeJS v16.13.2</a:t>
            </a:r>
          </a:p>
          <a:p>
            <a:pPr marL="457200" lvl="1" indent="-285750">
              <a:buFont typeface="Arial"/>
            </a:pPr>
            <a:r>
              <a:rPr lang="en-US" sz="1600" err="1">
                <a:solidFill>
                  <a:schemeClr val="bg1"/>
                </a:solidFill>
                <a:latin typeface="Cambria"/>
                <a:ea typeface="Roboto"/>
                <a:cs typeface="Calibri"/>
              </a:rPr>
              <a:t>ExpressJS</a:t>
            </a:r>
            <a:r>
              <a:rPr lang="en-US" sz="1600">
                <a:solidFill>
                  <a:schemeClr val="bg1"/>
                </a:solidFill>
                <a:latin typeface="Cambria"/>
                <a:ea typeface="Roboto"/>
                <a:cs typeface="Calibri"/>
              </a:rPr>
              <a:t> v4.17.2</a:t>
            </a:r>
          </a:p>
          <a:p>
            <a:pPr marL="0">
              <a:buFont typeface="Arial"/>
            </a:pPr>
            <a:r>
              <a:rPr lang="en-US" sz="2200">
                <a:solidFill>
                  <a:schemeClr val="bg1"/>
                </a:solidFill>
                <a:latin typeface="Cambria"/>
                <a:ea typeface="+mn-lt"/>
                <a:cs typeface="+mn-lt"/>
              </a:rPr>
              <a:t>Database</a:t>
            </a:r>
          </a:p>
          <a:p>
            <a:pPr marL="457200" lvl="1">
              <a:buFont typeface="Arial"/>
            </a:pPr>
            <a:r>
              <a:rPr lang="en-US" sz="1600">
                <a:solidFill>
                  <a:schemeClr val="bg1"/>
                </a:solidFill>
                <a:latin typeface="Cambria"/>
                <a:ea typeface="+mn-lt"/>
                <a:cs typeface="+mn-lt"/>
              </a:rPr>
              <a:t>Cloud </a:t>
            </a:r>
            <a:r>
              <a:rPr lang="en-US" sz="1600" err="1">
                <a:solidFill>
                  <a:schemeClr val="bg1"/>
                </a:solidFill>
                <a:latin typeface="Cambria"/>
                <a:ea typeface="+mn-lt"/>
                <a:cs typeface="+mn-lt"/>
              </a:rPr>
              <a:t>Firestore</a:t>
            </a:r>
            <a:endParaRPr lang="en-US" sz="1600" err="1">
              <a:solidFill>
                <a:schemeClr val="bg1"/>
              </a:solidFill>
              <a:latin typeface="Cambria"/>
              <a:ea typeface="Roboto"/>
              <a:cs typeface="Calibri"/>
            </a:endParaRPr>
          </a:p>
          <a:p>
            <a:pPr marL="0">
              <a:buFont typeface="Arial"/>
            </a:pPr>
            <a:r>
              <a:rPr lang="en-US" sz="2200">
                <a:solidFill>
                  <a:schemeClr val="bg1"/>
                </a:solidFill>
                <a:latin typeface="Cambria"/>
                <a:ea typeface="+mn-lt"/>
                <a:cs typeface="+mn-lt"/>
              </a:rPr>
              <a:t>Testing</a:t>
            </a:r>
          </a:p>
          <a:p>
            <a:pPr marL="457200" lvl="1">
              <a:buFont typeface="Arial"/>
            </a:pPr>
            <a:r>
              <a:rPr lang="en-US" sz="1800">
                <a:solidFill>
                  <a:schemeClr val="bg1"/>
                </a:solidFill>
                <a:latin typeface="Cambria"/>
                <a:ea typeface="+mn-lt"/>
                <a:cs typeface="+mn-lt"/>
              </a:rPr>
              <a:t>Jest (Frontend &amp; Backend) v27.4</a:t>
            </a:r>
            <a:endParaRPr lang="en-US" sz="1800">
              <a:solidFill>
                <a:schemeClr val="bg1"/>
              </a:solidFill>
              <a:latin typeface="Cambria"/>
              <a:ea typeface="Cambria"/>
            </a:endParaRPr>
          </a:p>
          <a:p>
            <a:pPr marL="457200" lvl="1">
              <a:buFont typeface="Arial"/>
              <a:buChar char="•"/>
            </a:pPr>
            <a:r>
              <a:rPr lang="en-US" sz="1800">
                <a:solidFill>
                  <a:schemeClr val="bg1"/>
                </a:solidFill>
                <a:latin typeface="Cambria"/>
                <a:ea typeface="+mn-lt"/>
                <a:cs typeface="+mn-lt"/>
              </a:rPr>
              <a:t>Insomnia Rest Client</a:t>
            </a:r>
          </a:p>
          <a:p>
            <a:pPr marL="0">
              <a:buFont typeface="Arial"/>
              <a:buChar char="•"/>
            </a:pPr>
            <a:r>
              <a:rPr lang="en-US" sz="2200">
                <a:solidFill>
                  <a:schemeClr val="bg1"/>
                </a:solidFill>
                <a:latin typeface="Cambria"/>
                <a:ea typeface="+mn-lt"/>
                <a:cs typeface="+mn-lt"/>
              </a:rPr>
              <a:t>Hosting &amp; Deployment</a:t>
            </a:r>
          </a:p>
          <a:p>
            <a:pPr marL="457200" lvl="1" indent="-285750">
              <a:buFont typeface="Arial"/>
              <a:buChar char="•"/>
            </a:pPr>
            <a:r>
              <a:rPr lang="en-US" sz="1800">
                <a:solidFill>
                  <a:schemeClr val="bg1"/>
                </a:solidFill>
                <a:latin typeface="Cambria"/>
                <a:ea typeface="Roboto"/>
                <a:cs typeface="Calibri"/>
              </a:rPr>
              <a:t>Firebase</a:t>
            </a:r>
            <a:endParaRPr lang="en-US" sz="1800">
              <a:solidFill>
                <a:schemeClr val="bg1"/>
              </a:solidFill>
              <a:latin typeface="Cambria"/>
            </a:endParaRPr>
          </a:p>
          <a:p>
            <a:endParaRPr lang="en-US" sz="2200">
              <a:solidFill>
                <a:schemeClr val="bg1"/>
              </a:solidFill>
              <a:cs typeface="Calibri"/>
            </a:endParaRPr>
          </a:p>
          <a:p>
            <a:endParaRPr lang="en-US" sz="2200">
              <a:solidFill>
                <a:schemeClr val="bg1"/>
              </a:solidFill>
              <a:cs typeface="Calibri"/>
            </a:endParaRPr>
          </a:p>
        </p:txBody>
      </p:sp>
      <p:pic>
        <p:nvPicPr>
          <p:cNvPr id="22" name="Picture 22" descr="Figure 1&#10;">
            <a:extLst>
              <a:ext uri="{FF2B5EF4-FFF2-40B4-BE49-F238E27FC236}">
                <a16:creationId xmlns:a16="http://schemas.microsoft.com/office/drawing/2014/main" id="{B246C14C-3713-4EF0-A0DE-6F428E2D5FBB}"/>
              </a:ext>
            </a:extLst>
          </p:cNvPr>
          <p:cNvPicPr>
            <a:picLocks noChangeAspect="1"/>
          </p:cNvPicPr>
          <p:nvPr/>
        </p:nvPicPr>
        <p:blipFill>
          <a:blip r:embed="rId3"/>
          <a:stretch>
            <a:fillRect/>
          </a:stretch>
        </p:blipFill>
        <p:spPr>
          <a:xfrm>
            <a:off x="6135266" y="4826434"/>
            <a:ext cx="1331120" cy="935832"/>
          </a:xfrm>
          <a:prstGeom prst="rect">
            <a:avLst/>
          </a:prstGeom>
        </p:spPr>
      </p:pic>
      <p:pic>
        <p:nvPicPr>
          <p:cNvPr id="23" name="Picture 24" descr="Logo&#10;&#10;Description automatically generated">
            <a:extLst>
              <a:ext uri="{FF2B5EF4-FFF2-40B4-BE49-F238E27FC236}">
                <a16:creationId xmlns:a16="http://schemas.microsoft.com/office/drawing/2014/main" id="{DF5B5962-0FAA-401F-8BE9-CE3575CF313C}"/>
              </a:ext>
            </a:extLst>
          </p:cNvPr>
          <p:cNvPicPr>
            <a:picLocks noChangeAspect="1"/>
          </p:cNvPicPr>
          <p:nvPr/>
        </p:nvPicPr>
        <p:blipFill>
          <a:blip r:embed="rId4"/>
          <a:stretch>
            <a:fillRect/>
          </a:stretch>
        </p:blipFill>
        <p:spPr>
          <a:xfrm>
            <a:off x="10841216" y="4799251"/>
            <a:ext cx="823914" cy="876302"/>
          </a:xfrm>
          <a:prstGeom prst="rect">
            <a:avLst/>
          </a:prstGeom>
        </p:spPr>
      </p:pic>
      <p:sp>
        <p:nvSpPr>
          <p:cNvPr id="32" name="TextBox 1">
            <a:extLst>
              <a:ext uri="{FF2B5EF4-FFF2-40B4-BE49-F238E27FC236}">
                <a16:creationId xmlns:a16="http://schemas.microsoft.com/office/drawing/2014/main" id="{7BE2C05A-3F69-4F14-AB69-D6A98EE50EF4}"/>
              </a:ext>
            </a:extLst>
          </p:cNvPr>
          <p:cNvSpPr txBox="1"/>
          <p:nvPr/>
        </p:nvSpPr>
        <p:spPr>
          <a:xfrm>
            <a:off x="10713244" y="5736430"/>
            <a:ext cx="10287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Figure 4</a:t>
            </a:r>
            <a:endParaRPr lang="en-US"/>
          </a:p>
        </p:txBody>
      </p:sp>
      <p:sp>
        <p:nvSpPr>
          <p:cNvPr id="34" name="TextBox 1">
            <a:extLst>
              <a:ext uri="{FF2B5EF4-FFF2-40B4-BE49-F238E27FC236}">
                <a16:creationId xmlns:a16="http://schemas.microsoft.com/office/drawing/2014/main" id="{B6413214-5ADD-4694-8881-3CE66226217B}"/>
              </a:ext>
            </a:extLst>
          </p:cNvPr>
          <p:cNvSpPr txBox="1"/>
          <p:nvPr/>
        </p:nvSpPr>
        <p:spPr>
          <a:xfrm>
            <a:off x="9308306" y="5736430"/>
            <a:ext cx="10287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Figure 3</a:t>
            </a:r>
            <a:endParaRPr lang="en-US"/>
          </a:p>
        </p:txBody>
      </p:sp>
      <p:sp>
        <p:nvSpPr>
          <p:cNvPr id="35" name="TextBox 1">
            <a:extLst>
              <a:ext uri="{FF2B5EF4-FFF2-40B4-BE49-F238E27FC236}">
                <a16:creationId xmlns:a16="http://schemas.microsoft.com/office/drawing/2014/main" id="{F536BBCC-67C9-4CE8-B01F-4F12032E1B2C}"/>
              </a:ext>
            </a:extLst>
          </p:cNvPr>
          <p:cNvSpPr txBox="1"/>
          <p:nvPr/>
        </p:nvSpPr>
        <p:spPr>
          <a:xfrm>
            <a:off x="7748587" y="5772149"/>
            <a:ext cx="10287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Figure 2</a:t>
            </a:r>
            <a:endParaRPr lang="en-US"/>
          </a:p>
        </p:txBody>
      </p:sp>
      <p:sp>
        <p:nvSpPr>
          <p:cNvPr id="36" name="TextBox 1">
            <a:extLst>
              <a:ext uri="{FF2B5EF4-FFF2-40B4-BE49-F238E27FC236}">
                <a16:creationId xmlns:a16="http://schemas.microsoft.com/office/drawing/2014/main" id="{0590D2E2-0F6E-4BEC-B44E-A18B87735799}"/>
              </a:ext>
            </a:extLst>
          </p:cNvPr>
          <p:cNvSpPr txBox="1"/>
          <p:nvPr/>
        </p:nvSpPr>
        <p:spPr>
          <a:xfrm>
            <a:off x="6331744" y="5736430"/>
            <a:ext cx="10287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Figure 1</a:t>
            </a:r>
            <a:endParaRPr lang="en-US"/>
          </a:p>
        </p:txBody>
      </p:sp>
      <p:pic>
        <p:nvPicPr>
          <p:cNvPr id="2" name="Picture 3" descr="Icon&#10;&#10;Description automatically generated">
            <a:extLst>
              <a:ext uri="{FF2B5EF4-FFF2-40B4-BE49-F238E27FC236}">
                <a16:creationId xmlns:a16="http://schemas.microsoft.com/office/drawing/2014/main" id="{857CE99C-6CE7-45A3-BCB5-3C19EFD9CE55}"/>
              </a:ext>
            </a:extLst>
          </p:cNvPr>
          <p:cNvPicPr>
            <a:picLocks noChangeAspect="1"/>
          </p:cNvPicPr>
          <p:nvPr/>
        </p:nvPicPr>
        <p:blipFill>
          <a:blip r:embed="rId5"/>
          <a:stretch>
            <a:fillRect/>
          </a:stretch>
        </p:blipFill>
        <p:spPr>
          <a:xfrm>
            <a:off x="7411689" y="4433578"/>
            <a:ext cx="1602455" cy="1611473"/>
          </a:xfrm>
          <a:prstGeom prst="rect">
            <a:avLst/>
          </a:prstGeom>
        </p:spPr>
      </p:pic>
      <p:pic>
        <p:nvPicPr>
          <p:cNvPr id="5" name="Picture 5" descr="Logo&#10;&#10;Description automatically generated">
            <a:extLst>
              <a:ext uri="{FF2B5EF4-FFF2-40B4-BE49-F238E27FC236}">
                <a16:creationId xmlns:a16="http://schemas.microsoft.com/office/drawing/2014/main" id="{5B939A1B-452B-4F5C-86C4-E7BA5F29124C}"/>
              </a:ext>
            </a:extLst>
          </p:cNvPr>
          <p:cNvPicPr>
            <a:picLocks noChangeAspect="1"/>
          </p:cNvPicPr>
          <p:nvPr/>
        </p:nvPicPr>
        <p:blipFill>
          <a:blip r:embed="rId6"/>
          <a:stretch>
            <a:fillRect/>
          </a:stretch>
        </p:blipFill>
        <p:spPr>
          <a:xfrm>
            <a:off x="8926672" y="4498485"/>
            <a:ext cx="1882005" cy="1269739"/>
          </a:xfrm>
          <a:prstGeom prst="rect">
            <a:avLst/>
          </a:prstGeom>
        </p:spPr>
      </p:pic>
    </p:spTree>
    <p:extLst>
      <p:ext uri="{BB962C8B-B14F-4D97-AF65-F5344CB8AC3E}">
        <p14:creationId xmlns:p14="http://schemas.microsoft.com/office/powerpoint/2010/main" val="129502147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D572-2A25-4A01-B835-FA3D69B6E898}"/>
              </a:ext>
            </a:extLst>
          </p:cNvPr>
          <p:cNvSpPr>
            <a:spLocks noGrp="1"/>
          </p:cNvSpPr>
          <p:nvPr>
            <p:ph type="title"/>
          </p:nvPr>
        </p:nvSpPr>
        <p:spPr>
          <a:xfrm>
            <a:off x="804673" y="1445494"/>
            <a:ext cx="3616856" cy="4376572"/>
          </a:xfrm>
        </p:spPr>
        <p:txBody>
          <a:bodyPr anchor="ctr">
            <a:normAutofit/>
          </a:bodyPr>
          <a:lstStyle/>
          <a:p>
            <a:r>
              <a:rPr lang="en-US">
                <a:latin typeface="Cambria"/>
                <a:ea typeface="Roboto"/>
              </a:rPr>
              <a:t>Configuration Management Plan</a:t>
            </a:r>
          </a:p>
        </p:txBody>
      </p:sp>
      <p:sp>
        <p:nvSpPr>
          <p:cNvPr id="4" name="Slide Number Placeholder 3">
            <a:extLst>
              <a:ext uri="{FF2B5EF4-FFF2-40B4-BE49-F238E27FC236}">
                <a16:creationId xmlns:a16="http://schemas.microsoft.com/office/drawing/2014/main" id="{9A8CA52D-B033-443E-98C1-E29FC86BA1D8}"/>
              </a:ext>
            </a:extLst>
          </p:cNvPr>
          <p:cNvSpPr>
            <a:spLocks noGrp="1"/>
          </p:cNvSpPr>
          <p:nvPr>
            <p:ph type="sldNum" sz="quarter" idx="12"/>
          </p:nvPr>
        </p:nvSpPr>
        <p:spPr>
          <a:xfrm>
            <a:off x="804672" y="603504"/>
            <a:ext cx="548640" cy="548640"/>
          </a:xfrm>
          <a:prstGeom prst="ellipse">
            <a:avLst/>
          </a:prstGeom>
          <a:solidFill>
            <a:srgbClr val="808080"/>
          </a:solidFill>
        </p:spPr>
        <p:txBody>
          <a:bodyPr>
            <a:normAutofit/>
          </a:bodyPr>
          <a:lstStyle/>
          <a:p>
            <a:pPr algn="ctr">
              <a:spcAft>
                <a:spcPts val="600"/>
              </a:spcAft>
            </a:pPr>
            <a:r>
              <a:rPr lang="en-US" sz="1500">
                <a:solidFill>
                  <a:srgbClr val="FFFFFF"/>
                </a:solidFill>
              </a:rPr>
              <a:t>9</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4D72D7-703E-455F-A544-E1AA3090B42A}"/>
              </a:ext>
            </a:extLst>
          </p:cNvPr>
          <p:cNvSpPr>
            <a:spLocks noGrp="1"/>
          </p:cNvSpPr>
          <p:nvPr>
            <p:ph idx="1"/>
          </p:nvPr>
        </p:nvSpPr>
        <p:spPr>
          <a:xfrm>
            <a:off x="6096000" y="1399032"/>
            <a:ext cx="5501834" cy="4840509"/>
          </a:xfrm>
        </p:spPr>
        <p:txBody>
          <a:bodyPr vert="horz" lIns="91440" tIns="45720" rIns="91440" bIns="45720" rtlCol="0" anchor="ctr">
            <a:normAutofit fontScale="85000" lnSpcReduction="20000"/>
          </a:bodyPr>
          <a:lstStyle/>
          <a:p>
            <a:r>
              <a:rPr lang="en-US" sz="2200">
                <a:solidFill>
                  <a:schemeClr val="bg1"/>
                </a:solidFill>
                <a:latin typeface="Cambria"/>
                <a:ea typeface="Roboto"/>
              </a:rPr>
              <a:t>Discord</a:t>
            </a:r>
          </a:p>
          <a:p>
            <a:pPr lvl="1"/>
            <a:r>
              <a:rPr lang="en-US" sz="1800">
                <a:solidFill>
                  <a:schemeClr val="bg1"/>
                </a:solidFill>
                <a:latin typeface="Cambria"/>
                <a:ea typeface="Roboto"/>
              </a:rPr>
              <a:t>Communication</a:t>
            </a:r>
            <a:endParaRPr lang="en-US" sz="1800">
              <a:solidFill>
                <a:schemeClr val="bg1"/>
              </a:solidFill>
              <a:latin typeface="Cambria"/>
              <a:ea typeface="Roboto"/>
              <a:cs typeface="Calibri"/>
            </a:endParaRPr>
          </a:p>
          <a:p>
            <a:pPr lvl="1"/>
            <a:r>
              <a:rPr lang="en-US" sz="1800">
                <a:solidFill>
                  <a:schemeClr val="bg1"/>
                </a:solidFill>
                <a:latin typeface="Cambria"/>
                <a:ea typeface="Roboto"/>
                <a:cs typeface="Calibri"/>
              </a:rPr>
              <a:t>Weekly meetings</a:t>
            </a:r>
          </a:p>
          <a:p>
            <a:pPr lvl="1"/>
            <a:r>
              <a:rPr lang="en-US" sz="1800">
                <a:solidFill>
                  <a:schemeClr val="bg1"/>
                </a:solidFill>
                <a:latin typeface="Cambria"/>
                <a:ea typeface="Roboto"/>
                <a:cs typeface="Calibri"/>
              </a:rPr>
              <a:t>Announcement </a:t>
            </a:r>
          </a:p>
          <a:p>
            <a:pPr lvl="1"/>
            <a:r>
              <a:rPr lang="en-US" sz="1800">
                <a:solidFill>
                  <a:schemeClr val="bg1"/>
                </a:solidFill>
                <a:latin typeface="Cambria"/>
                <a:ea typeface="Roboto"/>
                <a:cs typeface="Calibri"/>
              </a:rPr>
              <a:t>Group Chat</a:t>
            </a:r>
          </a:p>
          <a:p>
            <a:pPr marL="457200" lvl="1" indent="0">
              <a:buNone/>
            </a:pPr>
            <a:endParaRPr lang="en-US" sz="2200">
              <a:solidFill>
                <a:schemeClr val="bg1"/>
              </a:solidFill>
              <a:latin typeface="Cambria"/>
              <a:ea typeface="Roboto"/>
              <a:cs typeface="Calibri" panose="020F0502020204030204"/>
            </a:endParaRPr>
          </a:p>
          <a:p>
            <a:r>
              <a:rPr lang="en-US" sz="2200">
                <a:solidFill>
                  <a:schemeClr val="bg1"/>
                </a:solidFill>
                <a:latin typeface="Cambria"/>
                <a:ea typeface="Roboto"/>
              </a:rPr>
              <a:t>Jira</a:t>
            </a:r>
            <a:endParaRPr lang="en-US" sz="2200">
              <a:solidFill>
                <a:schemeClr val="bg1"/>
              </a:solidFill>
              <a:latin typeface="Cambria"/>
              <a:ea typeface="Roboto"/>
              <a:cs typeface="Calibri"/>
            </a:endParaRPr>
          </a:p>
          <a:p>
            <a:pPr lvl="1"/>
            <a:r>
              <a:rPr lang="en-US" sz="1800">
                <a:solidFill>
                  <a:schemeClr val="bg1"/>
                </a:solidFill>
                <a:latin typeface="Cambria"/>
                <a:ea typeface="Roboto"/>
                <a:cs typeface="Calibri"/>
              </a:rPr>
              <a:t>Sprint planning</a:t>
            </a:r>
          </a:p>
          <a:p>
            <a:pPr lvl="1"/>
            <a:r>
              <a:rPr lang="en-US" sz="1800">
                <a:solidFill>
                  <a:schemeClr val="bg1"/>
                </a:solidFill>
                <a:latin typeface="Cambria"/>
                <a:ea typeface="Roboto"/>
                <a:cs typeface="+mn-lt"/>
              </a:rPr>
              <a:t>User stories and Issues</a:t>
            </a:r>
          </a:p>
          <a:p>
            <a:pPr lvl="1"/>
            <a:r>
              <a:rPr lang="en-US" sz="1800">
                <a:solidFill>
                  <a:schemeClr val="bg1"/>
                </a:solidFill>
                <a:latin typeface="Cambria"/>
                <a:ea typeface="+mn-lt"/>
                <a:cs typeface="+mn-lt"/>
              </a:rPr>
              <a:t>Bug Resolution</a:t>
            </a:r>
          </a:p>
          <a:p>
            <a:pPr lvl="1"/>
            <a:r>
              <a:rPr lang="en-US" sz="1800">
                <a:solidFill>
                  <a:schemeClr val="bg1"/>
                </a:solidFill>
                <a:latin typeface="Cambria"/>
                <a:ea typeface="+mn-lt"/>
                <a:cs typeface="+mn-lt"/>
              </a:rPr>
              <a:t>Task Tracking</a:t>
            </a:r>
            <a:endParaRPr lang="en-US" sz="1800">
              <a:solidFill>
                <a:schemeClr val="bg1"/>
              </a:solidFill>
              <a:latin typeface="Cambria"/>
              <a:ea typeface="Cambria"/>
            </a:endParaRPr>
          </a:p>
          <a:p>
            <a:pPr marL="457200" lvl="1" indent="0">
              <a:buNone/>
            </a:pPr>
            <a:endParaRPr lang="en-US" sz="2200">
              <a:solidFill>
                <a:schemeClr val="bg1"/>
              </a:solidFill>
              <a:latin typeface="Cambria"/>
              <a:ea typeface="Cambria"/>
              <a:cs typeface="Calibri" panose="020F0502020204030204"/>
            </a:endParaRPr>
          </a:p>
          <a:p>
            <a:r>
              <a:rPr lang="en-US" sz="2200">
                <a:solidFill>
                  <a:schemeClr val="bg1"/>
                </a:solidFill>
                <a:latin typeface="Cambria"/>
                <a:ea typeface="Roboto"/>
                <a:cs typeface="Calibri"/>
              </a:rPr>
              <a:t>GitHub</a:t>
            </a:r>
          </a:p>
          <a:p>
            <a:pPr lvl="1"/>
            <a:r>
              <a:rPr lang="en-US" sz="1800">
                <a:solidFill>
                  <a:schemeClr val="bg1"/>
                </a:solidFill>
                <a:latin typeface="Cambria"/>
                <a:ea typeface="Roboto"/>
                <a:cs typeface="Calibri"/>
              </a:rPr>
              <a:t>Code repository</a:t>
            </a:r>
          </a:p>
          <a:p>
            <a:pPr lvl="1"/>
            <a:r>
              <a:rPr lang="en-US" sz="1800">
                <a:solidFill>
                  <a:schemeClr val="bg1"/>
                </a:solidFill>
                <a:latin typeface="Cambria"/>
                <a:ea typeface="Roboto"/>
                <a:cs typeface="Calibri"/>
              </a:rPr>
              <a:t>Code Review</a:t>
            </a:r>
          </a:p>
          <a:p>
            <a:pPr lvl="1"/>
            <a:r>
              <a:rPr lang="en-US" sz="1800">
                <a:solidFill>
                  <a:schemeClr val="bg1"/>
                </a:solidFill>
                <a:latin typeface="Cambria"/>
                <a:ea typeface="Roboto"/>
                <a:cs typeface="+mn-lt"/>
              </a:rPr>
              <a:t>Pull Requests</a:t>
            </a:r>
          </a:p>
          <a:p>
            <a:pPr lvl="1">
              <a:buFont typeface="Arial" panose="020B0604020202020204" pitchFamily="34" charset="0"/>
              <a:buChar char="•"/>
            </a:pPr>
            <a:endParaRPr lang="en-US" sz="1600">
              <a:solidFill>
                <a:schemeClr val="bg1"/>
              </a:solidFill>
              <a:latin typeface="Cambria"/>
              <a:ea typeface="Roboto"/>
              <a:cs typeface="+mn-lt"/>
            </a:endParaRPr>
          </a:p>
          <a:p>
            <a:pPr>
              <a:buFont typeface="Arial"/>
              <a:buChar char="•"/>
            </a:pPr>
            <a:r>
              <a:rPr lang="en-US" sz="2200">
                <a:solidFill>
                  <a:schemeClr val="bg1"/>
                </a:solidFill>
                <a:latin typeface="Cambria"/>
                <a:ea typeface="+mn-lt"/>
                <a:cs typeface="+mn-lt"/>
              </a:rPr>
              <a:t>Zoom</a:t>
            </a:r>
          </a:p>
          <a:p>
            <a:pPr lvl="1">
              <a:buFont typeface="Arial"/>
              <a:buChar char="•"/>
            </a:pPr>
            <a:r>
              <a:rPr lang="en-US" sz="1800">
                <a:solidFill>
                  <a:schemeClr val="bg1"/>
                </a:solidFill>
                <a:latin typeface="Cambria"/>
                <a:ea typeface="Roboto"/>
                <a:cs typeface="+mn-lt"/>
              </a:rPr>
              <a:t>Client</a:t>
            </a:r>
            <a:r>
              <a:rPr lang="en-US" sz="1800">
                <a:solidFill>
                  <a:schemeClr val="bg1"/>
                </a:solidFill>
                <a:latin typeface="Cambria"/>
                <a:ea typeface="Roboto"/>
                <a:cs typeface="Calibri"/>
              </a:rPr>
              <a:t>/GTA meetings</a:t>
            </a:r>
            <a:endParaRPr lang="en-US" sz="1800">
              <a:solidFill>
                <a:schemeClr val="bg1"/>
              </a:solidFill>
              <a:latin typeface="Cambria"/>
              <a:cs typeface="Calibri"/>
            </a:endParaRPr>
          </a:p>
          <a:p>
            <a:pPr marL="457200" lvl="1" indent="0">
              <a:buNone/>
            </a:pPr>
            <a:endParaRPr lang="en-US" sz="2200">
              <a:solidFill>
                <a:schemeClr val="bg1"/>
              </a:solidFill>
              <a:cs typeface="Calibri"/>
            </a:endParaRPr>
          </a:p>
          <a:p>
            <a:pPr lvl="1"/>
            <a:endParaRPr lang="en-US" sz="2200">
              <a:solidFill>
                <a:schemeClr val="bg1"/>
              </a:solidFill>
              <a:cs typeface="Calibri"/>
            </a:endParaRPr>
          </a:p>
          <a:p>
            <a:endParaRPr lang="en-US" sz="2200">
              <a:solidFill>
                <a:schemeClr val="bg1"/>
              </a:solidFill>
              <a:cs typeface="Calibri"/>
            </a:endParaRPr>
          </a:p>
        </p:txBody>
      </p:sp>
    </p:spTree>
    <p:extLst>
      <p:ext uri="{BB962C8B-B14F-4D97-AF65-F5344CB8AC3E}">
        <p14:creationId xmlns:p14="http://schemas.microsoft.com/office/powerpoint/2010/main" val="42379218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85408AF8AE5940B982EA90A8BF24F3" ma:contentTypeVersion="11" ma:contentTypeDescription="Create a new document." ma:contentTypeScope="" ma:versionID="b6413b91a360dd855da8b1f49704a1de">
  <xsd:schema xmlns:xsd="http://www.w3.org/2001/XMLSchema" xmlns:xs="http://www.w3.org/2001/XMLSchema" xmlns:p="http://schemas.microsoft.com/office/2006/metadata/properties" xmlns:ns3="af8df77c-5a76-45ec-b7e9-3dbe76dc913a" xmlns:ns4="10d05ae7-98f0-4861-8f75-3aee48397ec7" targetNamespace="http://schemas.microsoft.com/office/2006/metadata/properties" ma:root="true" ma:fieldsID="f56a1a33a2111212891f19ab674dc9a3" ns3:_="" ns4:_="">
    <xsd:import namespace="af8df77c-5a76-45ec-b7e9-3dbe76dc913a"/>
    <xsd:import namespace="10d05ae7-98f0-4861-8f75-3aee48397ec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8df77c-5a76-45ec-b7e9-3dbe76dc913a"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05ae7-98f0-4861-8f75-3aee48397ec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BF2D97-2B99-49CD-ADC3-2E3BEC657F9E}">
  <ds:schemaRefs>
    <ds:schemaRef ds:uri="10d05ae7-98f0-4861-8f75-3aee48397ec7"/>
    <ds:schemaRef ds:uri="af8df77c-5a76-45ec-b7e9-3dbe76dc91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296775B-E309-454A-A1EA-A87DF710EBCA}">
  <ds:schemaRefs>
    <ds:schemaRef ds:uri="http://schemas.microsoft.com/sharepoint/v3/contenttype/forms"/>
  </ds:schemaRefs>
</ds:datastoreItem>
</file>

<file path=customXml/itemProps3.xml><?xml version="1.0" encoding="utf-8"?>
<ds:datastoreItem xmlns:ds="http://schemas.openxmlformats.org/officeDocument/2006/customXml" ds:itemID="{214AD136-A521-4BF7-9DE5-C5B473DBA3D8}">
  <ds:schemaRefs>
    <ds:schemaRef ds:uri="10d05ae7-98f0-4861-8f75-3aee48397ec7"/>
    <ds:schemaRef ds:uri="af8df77c-5a76-45ec-b7e9-3dbe76dc913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eTimely</vt:lpstr>
      <vt:lpstr>Project Overview</vt:lpstr>
      <vt:lpstr>Purpose, Solution, and Objectives</vt:lpstr>
      <vt:lpstr>Team Organization </vt:lpstr>
      <vt:lpstr>Weekly Meetings &amp; Availability</vt:lpstr>
      <vt:lpstr>Problem Resolution Policies</vt:lpstr>
      <vt:lpstr>Project Plan (Iterations, Project Schedule)</vt:lpstr>
      <vt:lpstr>Technology Stack</vt:lpstr>
      <vt:lpstr>Configuration Management Plan</vt:lpstr>
      <vt:lpstr>Image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Korte</dc:creator>
  <cp:revision>2</cp:revision>
  <dcterms:created xsi:type="dcterms:W3CDTF">2022-01-19T22:59:15Z</dcterms:created>
  <dcterms:modified xsi:type="dcterms:W3CDTF">2022-02-10T15:26:29Z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0x0101006685408AF8AE5940B982EA90A8BF24F3</vt:lpwstr>
  </property>
</Properties>
</file>