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7"/>
  </p:notesMasterIdLst>
  <p:sldIdLst>
    <p:sldId id="256" r:id="rId2"/>
    <p:sldId id="258" r:id="rId3"/>
    <p:sldId id="289" r:id="rId4"/>
    <p:sldId id="285" r:id="rId5"/>
    <p:sldId id="277" r:id="rId6"/>
    <p:sldId id="279" r:id="rId7"/>
    <p:sldId id="280" r:id="rId8"/>
    <p:sldId id="286" r:id="rId9"/>
    <p:sldId id="281" r:id="rId10"/>
    <p:sldId id="287" r:id="rId11"/>
    <p:sldId id="282" r:id="rId12"/>
    <p:sldId id="288" r:id="rId13"/>
    <p:sldId id="283" r:id="rId14"/>
    <p:sldId id="28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A6F94-CFDA-09EC-635B-604680F01F4E}" v="112" dt="2022-04-14T15:41:37.680"/>
    <p1510:client id="{6ED5E53D-D156-A21B-5386-22B497E1F70C}" v="16" dt="2022-04-14T20:06:44.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768E59-FD72-4867-BEEC-281F302EACB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8B4495A-54BF-4BD0-A08A-B3FC7CBFBC24}">
      <dgm:prSet/>
      <dgm:spPr/>
      <dgm:t>
        <a:bodyPr/>
        <a:lstStyle/>
        <a:p>
          <a:r>
            <a:rPr lang="en-US"/>
            <a:t>DBS-00 – Entirely clearing the database</a:t>
          </a:r>
        </a:p>
      </dgm:t>
    </dgm:pt>
    <dgm:pt modelId="{89237096-645B-4206-ABFE-699177DE62F2}" type="parTrans" cxnId="{5893BE59-337A-4615-8EDF-12FE1E24728E}">
      <dgm:prSet/>
      <dgm:spPr/>
      <dgm:t>
        <a:bodyPr/>
        <a:lstStyle/>
        <a:p>
          <a:endParaRPr lang="en-US"/>
        </a:p>
      </dgm:t>
    </dgm:pt>
    <dgm:pt modelId="{6F7D655E-E0E7-49F4-984F-3B369DA2ED0B}" type="sibTrans" cxnId="{5893BE59-337A-4615-8EDF-12FE1E24728E}">
      <dgm:prSet/>
      <dgm:spPr/>
      <dgm:t>
        <a:bodyPr/>
        <a:lstStyle/>
        <a:p>
          <a:endParaRPr lang="en-US"/>
        </a:p>
      </dgm:t>
    </dgm:pt>
    <dgm:pt modelId="{5FA78BF4-9483-47F3-BF1E-9F6A74213529}">
      <dgm:prSet/>
      <dgm:spPr/>
      <dgm:t>
        <a:bodyPr/>
        <a:lstStyle/>
        <a:p>
          <a:r>
            <a:rPr lang="en-US"/>
            <a:t>DBS-01 – Creating a verified business account</a:t>
          </a:r>
        </a:p>
      </dgm:t>
    </dgm:pt>
    <dgm:pt modelId="{9C08D73B-D786-4B54-BB2D-42F37BEF48E9}" type="parTrans" cxnId="{BBC560F8-1879-470C-A5FC-CCE20115863F}">
      <dgm:prSet/>
      <dgm:spPr/>
      <dgm:t>
        <a:bodyPr/>
        <a:lstStyle/>
        <a:p>
          <a:endParaRPr lang="en-US"/>
        </a:p>
      </dgm:t>
    </dgm:pt>
    <dgm:pt modelId="{8F729327-236B-4CAD-B7EB-9300BE5EB463}" type="sibTrans" cxnId="{BBC560F8-1879-470C-A5FC-CCE20115863F}">
      <dgm:prSet/>
      <dgm:spPr/>
      <dgm:t>
        <a:bodyPr/>
        <a:lstStyle/>
        <a:p>
          <a:endParaRPr lang="en-US"/>
        </a:p>
      </dgm:t>
    </dgm:pt>
    <dgm:pt modelId="{B64F47BF-8BE5-459E-BFAF-E0B351B43FCA}">
      <dgm:prSet/>
      <dgm:spPr/>
      <dgm:t>
        <a:bodyPr/>
        <a:lstStyle/>
        <a:p>
          <a:r>
            <a:rPr lang="en-US"/>
            <a:t>DBS-02 – Creating a verified staff account</a:t>
          </a:r>
        </a:p>
      </dgm:t>
    </dgm:pt>
    <dgm:pt modelId="{6D689440-9AEB-4889-883E-457F39FA3D82}" type="parTrans" cxnId="{CDC4C308-679D-4E3B-91B6-56FE119AB764}">
      <dgm:prSet/>
      <dgm:spPr/>
      <dgm:t>
        <a:bodyPr/>
        <a:lstStyle/>
        <a:p>
          <a:endParaRPr lang="en-US"/>
        </a:p>
      </dgm:t>
    </dgm:pt>
    <dgm:pt modelId="{CF97A7A0-38ED-46F2-B339-652782A79D94}" type="sibTrans" cxnId="{CDC4C308-679D-4E3B-91B6-56FE119AB764}">
      <dgm:prSet/>
      <dgm:spPr/>
      <dgm:t>
        <a:bodyPr/>
        <a:lstStyle/>
        <a:p>
          <a:endParaRPr lang="en-US"/>
        </a:p>
      </dgm:t>
    </dgm:pt>
    <dgm:pt modelId="{AA234941-6392-4477-A19B-1193A770CD3D}">
      <dgm:prSet/>
      <dgm:spPr/>
      <dgm:t>
        <a:bodyPr/>
        <a:lstStyle/>
        <a:p>
          <a:r>
            <a:rPr lang="en-US"/>
            <a:t>DBS-03 – Creating but </a:t>
          </a:r>
          <a:r>
            <a:rPr lang="en-US" i="1"/>
            <a:t>not</a:t>
          </a:r>
          <a:r>
            <a:rPr lang="en-US"/>
            <a:t> verifying a business account</a:t>
          </a:r>
        </a:p>
      </dgm:t>
    </dgm:pt>
    <dgm:pt modelId="{4C5FCEC3-8D2F-4657-B584-1B1441F2CEF2}" type="parTrans" cxnId="{79C7C446-3982-4E1A-91A7-3D1E70DF52AF}">
      <dgm:prSet/>
      <dgm:spPr/>
      <dgm:t>
        <a:bodyPr/>
        <a:lstStyle/>
        <a:p>
          <a:endParaRPr lang="en-US"/>
        </a:p>
      </dgm:t>
    </dgm:pt>
    <dgm:pt modelId="{419B9A04-A569-468D-BDD3-B8BB0039DA9E}" type="sibTrans" cxnId="{79C7C446-3982-4E1A-91A7-3D1E70DF52AF}">
      <dgm:prSet/>
      <dgm:spPr/>
      <dgm:t>
        <a:bodyPr/>
        <a:lstStyle/>
        <a:p>
          <a:endParaRPr lang="en-US"/>
        </a:p>
      </dgm:t>
    </dgm:pt>
    <dgm:pt modelId="{D114FB52-0AD1-40AB-BE5C-A6065289659A}">
      <dgm:prSet/>
      <dgm:spPr/>
      <dgm:t>
        <a:bodyPr/>
        <a:lstStyle/>
        <a:p>
          <a:r>
            <a:rPr lang="en-US"/>
            <a:t>DBS-04 – Entering 3 availabilities for a staff user</a:t>
          </a:r>
        </a:p>
      </dgm:t>
    </dgm:pt>
    <dgm:pt modelId="{E2A76A5D-F3DB-44A0-8689-007C2B513660}" type="parTrans" cxnId="{0731A6D0-379D-4618-AC6D-FAAC4D277761}">
      <dgm:prSet/>
      <dgm:spPr/>
      <dgm:t>
        <a:bodyPr/>
        <a:lstStyle/>
        <a:p>
          <a:endParaRPr lang="en-US"/>
        </a:p>
      </dgm:t>
    </dgm:pt>
    <dgm:pt modelId="{A41466B3-55F5-4F0A-9204-765BFE529DE6}" type="sibTrans" cxnId="{0731A6D0-379D-4618-AC6D-FAAC4D277761}">
      <dgm:prSet/>
      <dgm:spPr/>
      <dgm:t>
        <a:bodyPr/>
        <a:lstStyle/>
        <a:p>
          <a:endParaRPr lang="en-US"/>
        </a:p>
      </dgm:t>
    </dgm:pt>
    <dgm:pt modelId="{B1C03BF3-0038-48B8-9E4D-492994D3E562}">
      <dgm:prSet/>
      <dgm:spPr/>
      <dgm:t>
        <a:bodyPr/>
        <a:lstStyle/>
        <a:p>
          <a:r>
            <a:rPr lang="en-US"/>
            <a:t>DBS-05 – Creating but </a:t>
          </a:r>
          <a:r>
            <a:rPr lang="en-US" i="1"/>
            <a:t>not</a:t>
          </a:r>
          <a:r>
            <a:rPr lang="en-US"/>
            <a:t> verifying a staff account</a:t>
          </a:r>
        </a:p>
      </dgm:t>
    </dgm:pt>
    <dgm:pt modelId="{22F82631-CB80-42D1-A027-1BDF5D6E9128}" type="parTrans" cxnId="{070692A5-D815-4604-9CB9-17422391A4B5}">
      <dgm:prSet/>
      <dgm:spPr/>
      <dgm:t>
        <a:bodyPr/>
        <a:lstStyle/>
        <a:p>
          <a:endParaRPr lang="en-US"/>
        </a:p>
      </dgm:t>
    </dgm:pt>
    <dgm:pt modelId="{49C803D4-3F75-449A-B1C4-077CB92901A4}" type="sibTrans" cxnId="{070692A5-D815-4604-9CB9-17422391A4B5}">
      <dgm:prSet/>
      <dgm:spPr/>
      <dgm:t>
        <a:bodyPr/>
        <a:lstStyle/>
        <a:p>
          <a:endParaRPr lang="en-US"/>
        </a:p>
      </dgm:t>
    </dgm:pt>
    <dgm:pt modelId="{2141CD1B-17DC-44E6-B7A7-0CBEF5FA5023}">
      <dgm:prSet/>
      <dgm:spPr/>
      <dgm:t>
        <a:bodyPr/>
        <a:lstStyle/>
        <a:p>
          <a:r>
            <a:rPr lang="en-US"/>
            <a:t>DBS-06 – Entering a single availability for a staff user</a:t>
          </a:r>
        </a:p>
      </dgm:t>
    </dgm:pt>
    <dgm:pt modelId="{8509D755-ACA3-4615-8267-5AC96460B2F0}" type="parTrans" cxnId="{31887F61-CC4F-4F92-A11A-77AADB368991}">
      <dgm:prSet/>
      <dgm:spPr/>
      <dgm:t>
        <a:bodyPr/>
        <a:lstStyle/>
        <a:p>
          <a:endParaRPr lang="en-US"/>
        </a:p>
      </dgm:t>
    </dgm:pt>
    <dgm:pt modelId="{C60F742B-A21D-4E87-ACE9-F9ACB6A499DA}" type="sibTrans" cxnId="{31887F61-CC4F-4F92-A11A-77AADB368991}">
      <dgm:prSet/>
      <dgm:spPr/>
      <dgm:t>
        <a:bodyPr/>
        <a:lstStyle/>
        <a:p>
          <a:endParaRPr lang="en-US"/>
        </a:p>
      </dgm:t>
    </dgm:pt>
    <dgm:pt modelId="{67F8C273-60BF-4252-82FD-E2F0F889C320}">
      <dgm:prSet/>
      <dgm:spPr/>
      <dgm:t>
        <a:bodyPr/>
        <a:lstStyle/>
        <a:p>
          <a:r>
            <a:rPr lang="en-US"/>
            <a:t>DBS-07 – Entering 7 availabilities for a staff user</a:t>
          </a:r>
        </a:p>
      </dgm:t>
    </dgm:pt>
    <dgm:pt modelId="{F5B8A5E1-40E8-441B-918C-E077E833D31D}" type="parTrans" cxnId="{599C8228-A43B-49EC-ACC5-8DBC739D59A6}">
      <dgm:prSet/>
      <dgm:spPr/>
      <dgm:t>
        <a:bodyPr/>
        <a:lstStyle/>
        <a:p>
          <a:endParaRPr lang="en-US"/>
        </a:p>
      </dgm:t>
    </dgm:pt>
    <dgm:pt modelId="{52169267-2877-4971-B70F-3865AC20BEFE}" type="sibTrans" cxnId="{599C8228-A43B-49EC-ACC5-8DBC739D59A6}">
      <dgm:prSet/>
      <dgm:spPr/>
      <dgm:t>
        <a:bodyPr/>
        <a:lstStyle/>
        <a:p>
          <a:endParaRPr lang="en-US"/>
        </a:p>
      </dgm:t>
    </dgm:pt>
    <dgm:pt modelId="{7E2E80C2-09ED-4B43-9E47-0B794C81F07D}" type="pres">
      <dgm:prSet presAssocID="{6D768E59-FD72-4867-BEEC-281F302EACB6}" presName="vert0" presStyleCnt="0">
        <dgm:presLayoutVars>
          <dgm:dir/>
          <dgm:animOne val="branch"/>
          <dgm:animLvl val="lvl"/>
        </dgm:presLayoutVars>
      </dgm:prSet>
      <dgm:spPr/>
    </dgm:pt>
    <dgm:pt modelId="{327A74C3-5629-4B7B-970B-7F263C6AEB85}" type="pres">
      <dgm:prSet presAssocID="{98B4495A-54BF-4BD0-A08A-B3FC7CBFBC24}" presName="thickLine" presStyleLbl="alignNode1" presStyleIdx="0" presStyleCnt="8"/>
      <dgm:spPr/>
    </dgm:pt>
    <dgm:pt modelId="{8A58C3CD-1C3A-48BE-9D29-B7E65EB39340}" type="pres">
      <dgm:prSet presAssocID="{98B4495A-54BF-4BD0-A08A-B3FC7CBFBC24}" presName="horz1" presStyleCnt="0"/>
      <dgm:spPr/>
    </dgm:pt>
    <dgm:pt modelId="{50113149-676A-4CF1-86D5-DC65AD7416A8}" type="pres">
      <dgm:prSet presAssocID="{98B4495A-54BF-4BD0-A08A-B3FC7CBFBC24}" presName="tx1" presStyleLbl="revTx" presStyleIdx="0" presStyleCnt="8"/>
      <dgm:spPr/>
    </dgm:pt>
    <dgm:pt modelId="{C2BC5E8E-1608-4593-9FFA-7B432FC7DCC5}" type="pres">
      <dgm:prSet presAssocID="{98B4495A-54BF-4BD0-A08A-B3FC7CBFBC24}" presName="vert1" presStyleCnt="0"/>
      <dgm:spPr/>
    </dgm:pt>
    <dgm:pt modelId="{23327358-2791-4348-B29B-A4A5ECA88FB0}" type="pres">
      <dgm:prSet presAssocID="{5FA78BF4-9483-47F3-BF1E-9F6A74213529}" presName="thickLine" presStyleLbl="alignNode1" presStyleIdx="1" presStyleCnt="8"/>
      <dgm:spPr/>
    </dgm:pt>
    <dgm:pt modelId="{CA43FCAA-25B2-4812-A3A6-C7D4CB491D48}" type="pres">
      <dgm:prSet presAssocID="{5FA78BF4-9483-47F3-BF1E-9F6A74213529}" presName="horz1" presStyleCnt="0"/>
      <dgm:spPr/>
    </dgm:pt>
    <dgm:pt modelId="{5C786816-6C57-4673-B490-2580A888F270}" type="pres">
      <dgm:prSet presAssocID="{5FA78BF4-9483-47F3-BF1E-9F6A74213529}" presName="tx1" presStyleLbl="revTx" presStyleIdx="1" presStyleCnt="8"/>
      <dgm:spPr/>
    </dgm:pt>
    <dgm:pt modelId="{BADBD199-62A9-49BE-A391-F8C3AA073EC8}" type="pres">
      <dgm:prSet presAssocID="{5FA78BF4-9483-47F3-BF1E-9F6A74213529}" presName="vert1" presStyleCnt="0"/>
      <dgm:spPr/>
    </dgm:pt>
    <dgm:pt modelId="{84E166E7-3B46-4F05-9B09-9540AAAAA409}" type="pres">
      <dgm:prSet presAssocID="{B64F47BF-8BE5-459E-BFAF-E0B351B43FCA}" presName="thickLine" presStyleLbl="alignNode1" presStyleIdx="2" presStyleCnt="8"/>
      <dgm:spPr/>
    </dgm:pt>
    <dgm:pt modelId="{2B6CC51E-74E9-4609-A3B1-7C8BB379D72E}" type="pres">
      <dgm:prSet presAssocID="{B64F47BF-8BE5-459E-BFAF-E0B351B43FCA}" presName="horz1" presStyleCnt="0"/>
      <dgm:spPr/>
    </dgm:pt>
    <dgm:pt modelId="{E5F2BB49-AFE8-4ADD-8F2A-2FEF167857D6}" type="pres">
      <dgm:prSet presAssocID="{B64F47BF-8BE5-459E-BFAF-E0B351B43FCA}" presName="tx1" presStyleLbl="revTx" presStyleIdx="2" presStyleCnt="8"/>
      <dgm:spPr/>
    </dgm:pt>
    <dgm:pt modelId="{89B8FD1B-7075-48A3-ACE5-01DBCF420A92}" type="pres">
      <dgm:prSet presAssocID="{B64F47BF-8BE5-459E-BFAF-E0B351B43FCA}" presName="vert1" presStyleCnt="0"/>
      <dgm:spPr/>
    </dgm:pt>
    <dgm:pt modelId="{2522FD55-2E18-4720-A1AF-0B4BD5F2E971}" type="pres">
      <dgm:prSet presAssocID="{AA234941-6392-4477-A19B-1193A770CD3D}" presName="thickLine" presStyleLbl="alignNode1" presStyleIdx="3" presStyleCnt="8"/>
      <dgm:spPr/>
    </dgm:pt>
    <dgm:pt modelId="{0BF4FE16-D059-4E14-B984-B45922CCACBA}" type="pres">
      <dgm:prSet presAssocID="{AA234941-6392-4477-A19B-1193A770CD3D}" presName="horz1" presStyleCnt="0"/>
      <dgm:spPr/>
    </dgm:pt>
    <dgm:pt modelId="{025A9F67-3FE6-40AC-9128-D1B993133843}" type="pres">
      <dgm:prSet presAssocID="{AA234941-6392-4477-A19B-1193A770CD3D}" presName="tx1" presStyleLbl="revTx" presStyleIdx="3" presStyleCnt="8"/>
      <dgm:spPr/>
    </dgm:pt>
    <dgm:pt modelId="{9076C8F4-C231-4184-9153-6374153340B1}" type="pres">
      <dgm:prSet presAssocID="{AA234941-6392-4477-A19B-1193A770CD3D}" presName="vert1" presStyleCnt="0"/>
      <dgm:spPr/>
    </dgm:pt>
    <dgm:pt modelId="{BB461474-35CE-4687-B575-E194C4DABD57}" type="pres">
      <dgm:prSet presAssocID="{D114FB52-0AD1-40AB-BE5C-A6065289659A}" presName="thickLine" presStyleLbl="alignNode1" presStyleIdx="4" presStyleCnt="8"/>
      <dgm:spPr/>
    </dgm:pt>
    <dgm:pt modelId="{BE7FB28E-B06B-4F1D-9D68-48C12CCB6502}" type="pres">
      <dgm:prSet presAssocID="{D114FB52-0AD1-40AB-BE5C-A6065289659A}" presName="horz1" presStyleCnt="0"/>
      <dgm:spPr/>
    </dgm:pt>
    <dgm:pt modelId="{04E181C0-23A2-4F6A-AE27-7EEAF4B96329}" type="pres">
      <dgm:prSet presAssocID="{D114FB52-0AD1-40AB-BE5C-A6065289659A}" presName="tx1" presStyleLbl="revTx" presStyleIdx="4" presStyleCnt="8"/>
      <dgm:spPr/>
    </dgm:pt>
    <dgm:pt modelId="{B4AA2DAE-C7B3-4A34-8ABA-F70B5581E6B1}" type="pres">
      <dgm:prSet presAssocID="{D114FB52-0AD1-40AB-BE5C-A6065289659A}" presName="vert1" presStyleCnt="0"/>
      <dgm:spPr/>
    </dgm:pt>
    <dgm:pt modelId="{64CB9128-8595-4ABA-B341-E234285D070E}" type="pres">
      <dgm:prSet presAssocID="{B1C03BF3-0038-48B8-9E4D-492994D3E562}" presName="thickLine" presStyleLbl="alignNode1" presStyleIdx="5" presStyleCnt="8"/>
      <dgm:spPr/>
    </dgm:pt>
    <dgm:pt modelId="{699EB24C-546D-446E-8E2A-9210FBA2C426}" type="pres">
      <dgm:prSet presAssocID="{B1C03BF3-0038-48B8-9E4D-492994D3E562}" presName="horz1" presStyleCnt="0"/>
      <dgm:spPr/>
    </dgm:pt>
    <dgm:pt modelId="{EA27465A-9728-402E-B290-B320C74A3D98}" type="pres">
      <dgm:prSet presAssocID="{B1C03BF3-0038-48B8-9E4D-492994D3E562}" presName="tx1" presStyleLbl="revTx" presStyleIdx="5" presStyleCnt="8"/>
      <dgm:spPr/>
    </dgm:pt>
    <dgm:pt modelId="{F28D1C4E-3C56-4A44-8AC3-22120355B3D6}" type="pres">
      <dgm:prSet presAssocID="{B1C03BF3-0038-48B8-9E4D-492994D3E562}" presName="vert1" presStyleCnt="0"/>
      <dgm:spPr/>
    </dgm:pt>
    <dgm:pt modelId="{9E99B4EF-6ECD-4462-9298-3965292A0E4C}" type="pres">
      <dgm:prSet presAssocID="{2141CD1B-17DC-44E6-B7A7-0CBEF5FA5023}" presName="thickLine" presStyleLbl="alignNode1" presStyleIdx="6" presStyleCnt="8"/>
      <dgm:spPr/>
    </dgm:pt>
    <dgm:pt modelId="{B50F7201-4478-4245-A721-FD885549B6B2}" type="pres">
      <dgm:prSet presAssocID="{2141CD1B-17DC-44E6-B7A7-0CBEF5FA5023}" presName="horz1" presStyleCnt="0"/>
      <dgm:spPr/>
    </dgm:pt>
    <dgm:pt modelId="{917A76C8-654C-4018-9A9C-8616B72C84E5}" type="pres">
      <dgm:prSet presAssocID="{2141CD1B-17DC-44E6-B7A7-0CBEF5FA5023}" presName="tx1" presStyleLbl="revTx" presStyleIdx="6" presStyleCnt="8"/>
      <dgm:spPr/>
    </dgm:pt>
    <dgm:pt modelId="{04CCACB5-8AA0-4316-B625-3202D1FAAC81}" type="pres">
      <dgm:prSet presAssocID="{2141CD1B-17DC-44E6-B7A7-0CBEF5FA5023}" presName="vert1" presStyleCnt="0"/>
      <dgm:spPr/>
    </dgm:pt>
    <dgm:pt modelId="{970D581C-0527-45A9-94BF-D15BA8698C3B}" type="pres">
      <dgm:prSet presAssocID="{67F8C273-60BF-4252-82FD-E2F0F889C320}" presName="thickLine" presStyleLbl="alignNode1" presStyleIdx="7" presStyleCnt="8"/>
      <dgm:spPr/>
    </dgm:pt>
    <dgm:pt modelId="{90B8C4C7-75C5-4C4B-AAF4-306AD80644C2}" type="pres">
      <dgm:prSet presAssocID="{67F8C273-60BF-4252-82FD-E2F0F889C320}" presName="horz1" presStyleCnt="0"/>
      <dgm:spPr/>
    </dgm:pt>
    <dgm:pt modelId="{C82529F1-4680-4B85-8D7F-A6A6A3EB1751}" type="pres">
      <dgm:prSet presAssocID="{67F8C273-60BF-4252-82FD-E2F0F889C320}" presName="tx1" presStyleLbl="revTx" presStyleIdx="7" presStyleCnt="8"/>
      <dgm:spPr/>
    </dgm:pt>
    <dgm:pt modelId="{3503D73D-417E-4743-ADE4-2EE45147587D}" type="pres">
      <dgm:prSet presAssocID="{67F8C273-60BF-4252-82FD-E2F0F889C320}" presName="vert1" presStyleCnt="0"/>
      <dgm:spPr/>
    </dgm:pt>
  </dgm:ptLst>
  <dgm:cxnLst>
    <dgm:cxn modelId="{9A1E9502-FB27-4333-A9C2-651A9B3CD7D9}" type="presOf" srcId="{98B4495A-54BF-4BD0-A08A-B3FC7CBFBC24}" destId="{50113149-676A-4CF1-86D5-DC65AD7416A8}" srcOrd="0" destOrd="0" presId="urn:microsoft.com/office/officeart/2008/layout/LinedList"/>
    <dgm:cxn modelId="{70C48803-9DCE-4A78-B641-8B9B9B1C3384}" type="presOf" srcId="{B1C03BF3-0038-48B8-9E4D-492994D3E562}" destId="{EA27465A-9728-402E-B290-B320C74A3D98}" srcOrd="0" destOrd="0" presId="urn:microsoft.com/office/officeart/2008/layout/LinedList"/>
    <dgm:cxn modelId="{A5940C07-5241-4738-98ED-F937E2B1FAC5}" type="presOf" srcId="{AA234941-6392-4477-A19B-1193A770CD3D}" destId="{025A9F67-3FE6-40AC-9128-D1B993133843}" srcOrd="0" destOrd="0" presId="urn:microsoft.com/office/officeart/2008/layout/LinedList"/>
    <dgm:cxn modelId="{CDC4C308-679D-4E3B-91B6-56FE119AB764}" srcId="{6D768E59-FD72-4867-BEEC-281F302EACB6}" destId="{B64F47BF-8BE5-459E-BFAF-E0B351B43FCA}" srcOrd="2" destOrd="0" parTransId="{6D689440-9AEB-4889-883E-457F39FA3D82}" sibTransId="{CF97A7A0-38ED-46F2-B339-652782A79D94}"/>
    <dgm:cxn modelId="{599C8228-A43B-49EC-ACC5-8DBC739D59A6}" srcId="{6D768E59-FD72-4867-BEEC-281F302EACB6}" destId="{67F8C273-60BF-4252-82FD-E2F0F889C320}" srcOrd="7" destOrd="0" parTransId="{F5B8A5E1-40E8-441B-918C-E077E833D31D}" sibTransId="{52169267-2877-4971-B70F-3865AC20BEFE}"/>
    <dgm:cxn modelId="{A6783B30-A8A2-4A7D-9D74-B496CFFF5763}" type="presOf" srcId="{D114FB52-0AD1-40AB-BE5C-A6065289659A}" destId="{04E181C0-23A2-4F6A-AE27-7EEAF4B96329}" srcOrd="0" destOrd="0" presId="urn:microsoft.com/office/officeart/2008/layout/LinedList"/>
    <dgm:cxn modelId="{31887F61-CC4F-4F92-A11A-77AADB368991}" srcId="{6D768E59-FD72-4867-BEEC-281F302EACB6}" destId="{2141CD1B-17DC-44E6-B7A7-0CBEF5FA5023}" srcOrd="6" destOrd="0" parTransId="{8509D755-ACA3-4615-8267-5AC96460B2F0}" sibTransId="{C60F742B-A21D-4E87-ACE9-F9ACB6A499DA}"/>
    <dgm:cxn modelId="{79C7C446-3982-4E1A-91A7-3D1E70DF52AF}" srcId="{6D768E59-FD72-4867-BEEC-281F302EACB6}" destId="{AA234941-6392-4477-A19B-1193A770CD3D}" srcOrd="3" destOrd="0" parTransId="{4C5FCEC3-8D2F-4657-B584-1B1441F2CEF2}" sibTransId="{419B9A04-A569-468D-BDD3-B8BB0039DA9E}"/>
    <dgm:cxn modelId="{628B7270-2720-4689-9900-7F6BD61FEDE7}" type="presOf" srcId="{6D768E59-FD72-4867-BEEC-281F302EACB6}" destId="{7E2E80C2-09ED-4B43-9E47-0B794C81F07D}" srcOrd="0" destOrd="0" presId="urn:microsoft.com/office/officeart/2008/layout/LinedList"/>
    <dgm:cxn modelId="{5893BE59-337A-4615-8EDF-12FE1E24728E}" srcId="{6D768E59-FD72-4867-BEEC-281F302EACB6}" destId="{98B4495A-54BF-4BD0-A08A-B3FC7CBFBC24}" srcOrd="0" destOrd="0" parTransId="{89237096-645B-4206-ABFE-699177DE62F2}" sibTransId="{6F7D655E-E0E7-49F4-984F-3B369DA2ED0B}"/>
    <dgm:cxn modelId="{66426E8C-AFBD-4E18-AF51-6710AF1EAEBF}" type="presOf" srcId="{B64F47BF-8BE5-459E-BFAF-E0B351B43FCA}" destId="{E5F2BB49-AFE8-4ADD-8F2A-2FEF167857D6}" srcOrd="0" destOrd="0" presId="urn:microsoft.com/office/officeart/2008/layout/LinedList"/>
    <dgm:cxn modelId="{724A3F92-3580-41E5-B7D0-72E7CAF59A80}" type="presOf" srcId="{5FA78BF4-9483-47F3-BF1E-9F6A74213529}" destId="{5C786816-6C57-4673-B490-2580A888F270}" srcOrd="0" destOrd="0" presId="urn:microsoft.com/office/officeart/2008/layout/LinedList"/>
    <dgm:cxn modelId="{070692A5-D815-4604-9CB9-17422391A4B5}" srcId="{6D768E59-FD72-4867-BEEC-281F302EACB6}" destId="{B1C03BF3-0038-48B8-9E4D-492994D3E562}" srcOrd="5" destOrd="0" parTransId="{22F82631-CB80-42D1-A027-1BDF5D6E9128}" sibTransId="{49C803D4-3F75-449A-B1C4-077CB92901A4}"/>
    <dgm:cxn modelId="{2657D4A7-0A82-4951-B304-83AE9758C8A3}" type="presOf" srcId="{67F8C273-60BF-4252-82FD-E2F0F889C320}" destId="{C82529F1-4680-4B85-8D7F-A6A6A3EB1751}" srcOrd="0" destOrd="0" presId="urn:microsoft.com/office/officeart/2008/layout/LinedList"/>
    <dgm:cxn modelId="{0731A6D0-379D-4618-AC6D-FAAC4D277761}" srcId="{6D768E59-FD72-4867-BEEC-281F302EACB6}" destId="{D114FB52-0AD1-40AB-BE5C-A6065289659A}" srcOrd="4" destOrd="0" parTransId="{E2A76A5D-F3DB-44A0-8689-007C2B513660}" sibTransId="{A41466B3-55F5-4F0A-9204-765BFE529DE6}"/>
    <dgm:cxn modelId="{BBC560F8-1879-470C-A5FC-CCE20115863F}" srcId="{6D768E59-FD72-4867-BEEC-281F302EACB6}" destId="{5FA78BF4-9483-47F3-BF1E-9F6A74213529}" srcOrd="1" destOrd="0" parTransId="{9C08D73B-D786-4B54-BB2D-42F37BEF48E9}" sibTransId="{8F729327-236B-4CAD-B7EB-9300BE5EB463}"/>
    <dgm:cxn modelId="{C24446FD-9205-4E79-A4DF-91990732027C}" type="presOf" srcId="{2141CD1B-17DC-44E6-B7A7-0CBEF5FA5023}" destId="{917A76C8-654C-4018-9A9C-8616B72C84E5}" srcOrd="0" destOrd="0" presId="urn:microsoft.com/office/officeart/2008/layout/LinedList"/>
    <dgm:cxn modelId="{7BC29851-71DF-4AA2-BCD8-5622DC598FF3}" type="presParOf" srcId="{7E2E80C2-09ED-4B43-9E47-0B794C81F07D}" destId="{327A74C3-5629-4B7B-970B-7F263C6AEB85}" srcOrd="0" destOrd="0" presId="urn:microsoft.com/office/officeart/2008/layout/LinedList"/>
    <dgm:cxn modelId="{12F3FF2E-15A1-404E-9C71-B91D6DA7F68F}" type="presParOf" srcId="{7E2E80C2-09ED-4B43-9E47-0B794C81F07D}" destId="{8A58C3CD-1C3A-48BE-9D29-B7E65EB39340}" srcOrd="1" destOrd="0" presId="urn:microsoft.com/office/officeart/2008/layout/LinedList"/>
    <dgm:cxn modelId="{2E272C86-F32C-4046-A449-BFBCA06E8148}" type="presParOf" srcId="{8A58C3CD-1C3A-48BE-9D29-B7E65EB39340}" destId="{50113149-676A-4CF1-86D5-DC65AD7416A8}" srcOrd="0" destOrd="0" presId="urn:microsoft.com/office/officeart/2008/layout/LinedList"/>
    <dgm:cxn modelId="{95EB1F62-6FCD-4301-AC2E-0CF0C7C53FF7}" type="presParOf" srcId="{8A58C3CD-1C3A-48BE-9D29-B7E65EB39340}" destId="{C2BC5E8E-1608-4593-9FFA-7B432FC7DCC5}" srcOrd="1" destOrd="0" presId="urn:microsoft.com/office/officeart/2008/layout/LinedList"/>
    <dgm:cxn modelId="{EB9DD095-88DB-4BBE-983B-C9A2ACC60757}" type="presParOf" srcId="{7E2E80C2-09ED-4B43-9E47-0B794C81F07D}" destId="{23327358-2791-4348-B29B-A4A5ECA88FB0}" srcOrd="2" destOrd="0" presId="urn:microsoft.com/office/officeart/2008/layout/LinedList"/>
    <dgm:cxn modelId="{0F77C772-48D8-4656-9CE1-1BA862E4D759}" type="presParOf" srcId="{7E2E80C2-09ED-4B43-9E47-0B794C81F07D}" destId="{CA43FCAA-25B2-4812-A3A6-C7D4CB491D48}" srcOrd="3" destOrd="0" presId="urn:microsoft.com/office/officeart/2008/layout/LinedList"/>
    <dgm:cxn modelId="{EAE2CF30-35CE-464E-ADA4-8922F3580E79}" type="presParOf" srcId="{CA43FCAA-25B2-4812-A3A6-C7D4CB491D48}" destId="{5C786816-6C57-4673-B490-2580A888F270}" srcOrd="0" destOrd="0" presId="urn:microsoft.com/office/officeart/2008/layout/LinedList"/>
    <dgm:cxn modelId="{F7976F1D-982B-4AB6-91C4-BB1F237B7844}" type="presParOf" srcId="{CA43FCAA-25B2-4812-A3A6-C7D4CB491D48}" destId="{BADBD199-62A9-49BE-A391-F8C3AA073EC8}" srcOrd="1" destOrd="0" presId="urn:microsoft.com/office/officeart/2008/layout/LinedList"/>
    <dgm:cxn modelId="{28ECE3AC-105B-46F2-84DF-7BDC8B8C78FC}" type="presParOf" srcId="{7E2E80C2-09ED-4B43-9E47-0B794C81F07D}" destId="{84E166E7-3B46-4F05-9B09-9540AAAAA409}" srcOrd="4" destOrd="0" presId="urn:microsoft.com/office/officeart/2008/layout/LinedList"/>
    <dgm:cxn modelId="{7FF49653-CF91-487C-9ECD-5E1DBBC48019}" type="presParOf" srcId="{7E2E80C2-09ED-4B43-9E47-0B794C81F07D}" destId="{2B6CC51E-74E9-4609-A3B1-7C8BB379D72E}" srcOrd="5" destOrd="0" presId="urn:microsoft.com/office/officeart/2008/layout/LinedList"/>
    <dgm:cxn modelId="{AB3A296A-E207-4731-ADF7-F476B25A961F}" type="presParOf" srcId="{2B6CC51E-74E9-4609-A3B1-7C8BB379D72E}" destId="{E5F2BB49-AFE8-4ADD-8F2A-2FEF167857D6}" srcOrd="0" destOrd="0" presId="urn:microsoft.com/office/officeart/2008/layout/LinedList"/>
    <dgm:cxn modelId="{603A16D8-23D1-455D-8CC2-D1E08A6E60B9}" type="presParOf" srcId="{2B6CC51E-74E9-4609-A3B1-7C8BB379D72E}" destId="{89B8FD1B-7075-48A3-ACE5-01DBCF420A92}" srcOrd="1" destOrd="0" presId="urn:microsoft.com/office/officeart/2008/layout/LinedList"/>
    <dgm:cxn modelId="{F9A37B01-58E6-4AFB-9D4B-EFB9A93F1F4E}" type="presParOf" srcId="{7E2E80C2-09ED-4B43-9E47-0B794C81F07D}" destId="{2522FD55-2E18-4720-A1AF-0B4BD5F2E971}" srcOrd="6" destOrd="0" presId="urn:microsoft.com/office/officeart/2008/layout/LinedList"/>
    <dgm:cxn modelId="{D488372C-D7C5-46C5-866B-2E5D1E079511}" type="presParOf" srcId="{7E2E80C2-09ED-4B43-9E47-0B794C81F07D}" destId="{0BF4FE16-D059-4E14-B984-B45922CCACBA}" srcOrd="7" destOrd="0" presId="urn:microsoft.com/office/officeart/2008/layout/LinedList"/>
    <dgm:cxn modelId="{0EC87926-F8E1-4197-BB27-912E084FD572}" type="presParOf" srcId="{0BF4FE16-D059-4E14-B984-B45922CCACBA}" destId="{025A9F67-3FE6-40AC-9128-D1B993133843}" srcOrd="0" destOrd="0" presId="urn:microsoft.com/office/officeart/2008/layout/LinedList"/>
    <dgm:cxn modelId="{E82704B7-01F7-4854-97C7-D22EB96F0DEF}" type="presParOf" srcId="{0BF4FE16-D059-4E14-B984-B45922CCACBA}" destId="{9076C8F4-C231-4184-9153-6374153340B1}" srcOrd="1" destOrd="0" presId="urn:microsoft.com/office/officeart/2008/layout/LinedList"/>
    <dgm:cxn modelId="{9A068DF8-F66D-43D8-A3E1-7455452B1BBD}" type="presParOf" srcId="{7E2E80C2-09ED-4B43-9E47-0B794C81F07D}" destId="{BB461474-35CE-4687-B575-E194C4DABD57}" srcOrd="8" destOrd="0" presId="urn:microsoft.com/office/officeart/2008/layout/LinedList"/>
    <dgm:cxn modelId="{6CA6C9D0-0FDE-4512-8C49-FB03F5E89953}" type="presParOf" srcId="{7E2E80C2-09ED-4B43-9E47-0B794C81F07D}" destId="{BE7FB28E-B06B-4F1D-9D68-48C12CCB6502}" srcOrd="9" destOrd="0" presId="urn:microsoft.com/office/officeart/2008/layout/LinedList"/>
    <dgm:cxn modelId="{8A1D8B35-76A3-4919-BBA0-4166024E2E4A}" type="presParOf" srcId="{BE7FB28E-B06B-4F1D-9D68-48C12CCB6502}" destId="{04E181C0-23A2-4F6A-AE27-7EEAF4B96329}" srcOrd="0" destOrd="0" presId="urn:microsoft.com/office/officeart/2008/layout/LinedList"/>
    <dgm:cxn modelId="{350A44C1-5724-4652-88E6-5198364BEC3E}" type="presParOf" srcId="{BE7FB28E-B06B-4F1D-9D68-48C12CCB6502}" destId="{B4AA2DAE-C7B3-4A34-8ABA-F70B5581E6B1}" srcOrd="1" destOrd="0" presId="urn:microsoft.com/office/officeart/2008/layout/LinedList"/>
    <dgm:cxn modelId="{B1D58895-361C-4530-9ED8-225E33A36016}" type="presParOf" srcId="{7E2E80C2-09ED-4B43-9E47-0B794C81F07D}" destId="{64CB9128-8595-4ABA-B341-E234285D070E}" srcOrd="10" destOrd="0" presId="urn:microsoft.com/office/officeart/2008/layout/LinedList"/>
    <dgm:cxn modelId="{4069B664-4564-4A63-8E38-A817C0720C8E}" type="presParOf" srcId="{7E2E80C2-09ED-4B43-9E47-0B794C81F07D}" destId="{699EB24C-546D-446E-8E2A-9210FBA2C426}" srcOrd="11" destOrd="0" presId="urn:microsoft.com/office/officeart/2008/layout/LinedList"/>
    <dgm:cxn modelId="{5DFEB00D-D8C0-4EE5-AE4A-6240560AD3BD}" type="presParOf" srcId="{699EB24C-546D-446E-8E2A-9210FBA2C426}" destId="{EA27465A-9728-402E-B290-B320C74A3D98}" srcOrd="0" destOrd="0" presId="urn:microsoft.com/office/officeart/2008/layout/LinedList"/>
    <dgm:cxn modelId="{A3529EAB-6BC9-4AE5-8B0B-47067047C7A9}" type="presParOf" srcId="{699EB24C-546D-446E-8E2A-9210FBA2C426}" destId="{F28D1C4E-3C56-4A44-8AC3-22120355B3D6}" srcOrd="1" destOrd="0" presId="urn:microsoft.com/office/officeart/2008/layout/LinedList"/>
    <dgm:cxn modelId="{2E7371B1-2B6D-41F2-8ADF-09C39C443BCC}" type="presParOf" srcId="{7E2E80C2-09ED-4B43-9E47-0B794C81F07D}" destId="{9E99B4EF-6ECD-4462-9298-3965292A0E4C}" srcOrd="12" destOrd="0" presId="urn:microsoft.com/office/officeart/2008/layout/LinedList"/>
    <dgm:cxn modelId="{0FF8E870-824A-4637-AC4A-317324019367}" type="presParOf" srcId="{7E2E80C2-09ED-4B43-9E47-0B794C81F07D}" destId="{B50F7201-4478-4245-A721-FD885549B6B2}" srcOrd="13" destOrd="0" presId="urn:microsoft.com/office/officeart/2008/layout/LinedList"/>
    <dgm:cxn modelId="{83C7089A-57EB-4FDE-9438-8678E81ABFDB}" type="presParOf" srcId="{B50F7201-4478-4245-A721-FD885549B6B2}" destId="{917A76C8-654C-4018-9A9C-8616B72C84E5}" srcOrd="0" destOrd="0" presId="urn:microsoft.com/office/officeart/2008/layout/LinedList"/>
    <dgm:cxn modelId="{E3E8476A-5536-4108-90E5-DFEB0746A8EF}" type="presParOf" srcId="{B50F7201-4478-4245-A721-FD885549B6B2}" destId="{04CCACB5-8AA0-4316-B625-3202D1FAAC81}" srcOrd="1" destOrd="0" presId="urn:microsoft.com/office/officeart/2008/layout/LinedList"/>
    <dgm:cxn modelId="{C91EBF69-B3DF-4FBD-B044-EC573AE2EA3F}" type="presParOf" srcId="{7E2E80C2-09ED-4B43-9E47-0B794C81F07D}" destId="{970D581C-0527-45A9-94BF-D15BA8698C3B}" srcOrd="14" destOrd="0" presId="urn:microsoft.com/office/officeart/2008/layout/LinedList"/>
    <dgm:cxn modelId="{D3EF35E4-4524-402D-AB2D-675771F33C81}" type="presParOf" srcId="{7E2E80C2-09ED-4B43-9E47-0B794C81F07D}" destId="{90B8C4C7-75C5-4C4B-AAF4-306AD80644C2}" srcOrd="15" destOrd="0" presId="urn:microsoft.com/office/officeart/2008/layout/LinedList"/>
    <dgm:cxn modelId="{CB05487F-D00C-402E-9FD2-CB653A8B1AB6}" type="presParOf" srcId="{90B8C4C7-75C5-4C4B-AAF4-306AD80644C2}" destId="{C82529F1-4680-4B85-8D7F-A6A6A3EB1751}" srcOrd="0" destOrd="0" presId="urn:microsoft.com/office/officeart/2008/layout/LinedList"/>
    <dgm:cxn modelId="{CD05C221-1866-4F8D-AAD9-FE16D2581D22}" type="presParOf" srcId="{90B8C4C7-75C5-4C4B-AAF4-306AD80644C2}" destId="{3503D73D-417E-4743-ADE4-2EE4514758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A74C3-5629-4B7B-970B-7F263C6AEB85}">
      <dsp:nvSpPr>
        <dsp:cNvPr id="0" name=""/>
        <dsp:cNvSpPr/>
      </dsp:nvSpPr>
      <dsp:spPr>
        <a:xfrm>
          <a:off x="0" y="0"/>
          <a:ext cx="590618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113149-676A-4CF1-86D5-DC65AD7416A8}">
      <dsp:nvSpPr>
        <dsp:cNvPr id="0" name=""/>
        <dsp:cNvSpPr/>
      </dsp:nvSpPr>
      <dsp:spPr>
        <a:xfrm>
          <a:off x="0" y="0"/>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DBS-00 – Entirely clearing the database</a:t>
          </a:r>
        </a:p>
      </dsp:txBody>
      <dsp:txXfrm>
        <a:off x="0" y="0"/>
        <a:ext cx="5906181" cy="653839"/>
      </dsp:txXfrm>
    </dsp:sp>
    <dsp:sp modelId="{23327358-2791-4348-B29B-A4A5ECA88FB0}">
      <dsp:nvSpPr>
        <dsp:cNvPr id="0" name=""/>
        <dsp:cNvSpPr/>
      </dsp:nvSpPr>
      <dsp:spPr>
        <a:xfrm>
          <a:off x="0" y="653839"/>
          <a:ext cx="5906181" cy="0"/>
        </a:xfrm>
        <a:prstGeom prst="line">
          <a:avLst/>
        </a:prstGeom>
        <a:solidFill>
          <a:schemeClr val="accent2">
            <a:hueOff val="428648"/>
            <a:satOff val="1445"/>
            <a:lumOff val="1288"/>
            <a:alphaOff val="0"/>
          </a:schemeClr>
        </a:solidFill>
        <a:ln w="12700" cap="flat" cmpd="sng" algn="ctr">
          <a:solidFill>
            <a:schemeClr val="accent2">
              <a:hueOff val="428648"/>
              <a:satOff val="1445"/>
              <a:lumOff val="1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786816-6C57-4673-B490-2580A888F270}">
      <dsp:nvSpPr>
        <dsp:cNvPr id="0" name=""/>
        <dsp:cNvSpPr/>
      </dsp:nvSpPr>
      <dsp:spPr>
        <a:xfrm>
          <a:off x="0" y="653839"/>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DBS-01 – Creating a verified business account</a:t>
          </a:r>
        </a:p>
      </dsp:txBody>
      <dsp:txXfrm>
        <a:off x="0" y="653839"/>
        <a:ext cx="5906181" cy="653839"/>
      </dsp:txXfrm>
    </dsp:sp>
    <dsp:sp modelId="{84E166E7-3B46-4F05-9B09-9540AAAAA409}">
      <dsp:nvSpPr>
        <dsp:cNvPr id="0" name=""/>
        <dsp:cNvSpPr/>
      </dsp:nvSpPr>
      <dsp:spPr>
        <a:xfrm>
          <a:off x="0" y="1307679"/>
          <a:ext cx="5906181" cy="0"/>
        </a:xfrm>
        <a:prstGeom prst="line">
          <a:avLst/>
        </a:prstGeom>
        <a:solidFill>
          <a:schemeClr val="accent2">
            <a:hueOff val="857296"/>
            <a:satOff val="2890"/>
            <a:lumOff val="2577"/>
            <a:alphaOff val="0"/>
          </a:schemeClr>
        </a:solidFill>
        <a:ln w="12700" cap="flat" cmpd="sng" algn="ctr">
          <a:solidFill>
            <a:schemeClr val="accent2">
              <a:hueOff val="857296"/>
              <a:satOff val="2890"/>
              <a:lumOff val="25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2BB49-AFE8-4ADD-8F2A-2FEF167857D6}">
      <dsp:nvSpPr>
        <dsp:cNvPr id="0" name=""/>
        <dsp:cNvSpPr/>
      </dsp:nvSpPr>
      <dsp:spPr>
        <a:xfrm>
          <a:off x="0" y="1307679"/>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DBS-02 – Creating a verified staff account</a:t>
          </a:r>
        </a:p>
      </dsp:txBody>
      <dsp:txXfrm>
        <a:off x="0" y="1307679"/>
        <a:ext cx="5906181" cy="653839"/>
      </dsp:txXfrm>
    </dsp:sp>
    <dsp:sp modelId="{2522FD55-2E18-4720-A1AF-0B4BD5F2E971}">
      <dsp:nvSpPr>
        <dsp:cNvPr id="0" name=""/>
        <dsp:cNvSpPr/>
      </dsp:nvSpPr>
      <dsp:spPr>
        <a:xfrm>
          <a:off x="0" y="1961519"/>
          <a:ext cx="5906181" cy="0"/>
        </a:xfrm>
        <a:prstGeom prst="line">
          <a:avLst/>
        </a:prstGeom>
        <a:solidFill>
          <a:schemeClr val="accent2">
            <a:hueOff val="1285945"/>
            <a:satOff val="4335"/>
            <a:lumOff val="3865"/>
            <a:alphaOff val="0"/>
          </a:schemeClr>
        </a:solidFill>
        <a:ln w="12700" cap="flat" cmpd="sng" algn="ctr">
          <a:solidFill>
            <a:schemeClr val="accent2">
              <a:hueOff val="1285945"/>
              <a:satOff val="4335"/>
              <a:lumOff val="38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5A9F67-3FE6-40AC-9128-D1B993133843}">
      <dsp:nvSpPr>
        <dsp:cNvPr id="0" name=""/>
        <dsp:cNvSpPr/>
      </dsp:nvSpPr>
      <dsp:spPr>
        <a:xfrm>
          <a:off x="0" y="1961519"/>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DBS-03 – Creating but </a:t>
          </a:r>
          <a:r>
            <a:rPr lang="en-US" sz="2000" i="1" kern="1200"/>
            <a:t>not</a:t>
          </a:r>
          <a:r>
            <a:rPr lang="en-US" sz="2000" kern="1200"/>
            <a:t> verifying a business account</a:t>
          </a:r>
        </a:p>
      </dsp:txBody>
      <dsp:txXfrm>
        <a:off x="0" y="1961519"/>
        <a:ext cx="5906181" cy="653839"/>
      </dsp:txXfrm>
    </dsp:sp>
    <dsp:sp modelId="{BB461474-35CE-4687-B575-E194C4DABD57}">
      <dsp:nvSpPr>
        <dsp:cNvPr id="0" name=""/>
        <dsp:cNvSpPr/>
      </dsp:nvSpPr>
      <dsp:spPr>
        <a:xfrm>
          <a:off x="0" y="2615358"/>
          <a:ext cx="5906181" cy="0"/>
        </a:xfrm>
        <a:prstGeom prst="line">
          <a:avLst/>
        </a:prstGeom>
        <a:solidFill>
          <a:schemeClr val="accent2">
            <a:hueOff val="1714593"/>
            <a:satOff val="5779"/>
            <a:lumOff val="5154"/>
            <a:alphaOff val="0"/>
          </a:schemeClr>
        </a:solidFill>
        <a:ln w="12700" cap="flat" cmpd="sng" algn="ctr">
          <a:solidFill>
            <a:schemeClr val="accent2">
              <a:hueOff val="1714593"/>
              <a:satOff val="5779"/>
              <a:lumOff val="51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E181C0-23A2-4F6A-AE27-7EEAF4B96329}">
      <dsp:nvSpPr>
        <dsp:cNvPr id="0" name=""/>
        <dsp:cNvSpPr/>
      </dsp:nvSpPr>
      <dsp:spPr>
        <a:xfrm>
          <a:off x="0" y="2615359"/>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DBS-04 – Entering 3 availabilities for a staff user</a:t>
          </a:r>
        </a:p>
      </dsp:txBody>
      <dsp:txXfrm>
        <a:off x="0" y="2615359"/>
        <a:ext cx="5906181" cy="653839"/>
      </dsp:txXfrm>
    </dsp:sp>
    <dsp:sp modelId="{64CB9128-8595-4ABA-B341-E234285D070E}">
      <dsp:nvSpPr>
        <dsp:cNvPr id="0" name=""/>
        <dsp:cNvSpPr/>
      </dsp:nvSpPr>
      <dsp:spPr>
        <a:xfrm>
          <a:off x="0" y="3269198"/>
          <a:ext cx="5906181" cy="0"/>
        </a:xfrm>
        <a:prstGeom prst="line">
          <a:avLst/>
        </a:prstGeom>
        <a:solidFill>
          <a:schemeClr val="accent2">
            <a:hueOff val="2143241"/>
            <a:satOff val="7224"/>
            <a:lumOff val="6442"/>
            <a:alphaOff val="0"/>
          </a:schemeClr>
        </a:solidFill>
        <a:ln w="12700" cap="flat" cmpd="sng" algn="ctr">
          <a:solidFill>
            <a:schemeClr val="accent2">
              <a:hueOff val="2143241"/>
              <a:satOff val="7224"/>
              <a:lumOff val="64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7465A-9728-402E-B290-B320C74A3D98}">
      <dsp:nvSpPr>
        <dsp:cNvPr id="0" name=""/>
        <dsp:cNvSpPr/>
      </dsp:nvSpPr>
      <dsp:spPr>
        <a:xfrm>
          <a:off x="0" y="3269198"/>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DBS-05 – Creating but </a:t>
          </a:r>
          <a:r>
            <a:rPr lang="en-US" sz="2000" i="1" kern="1200"/>
            <a:t>not</a:t>
          </a:r>
          <a:r>
            <a:rPr lang="en-US" sz="2000" kern="1200"/>
            <a:t> verifying a staff account</a:t>
          </a:r>
        </a:p>
      </dsp:txBody>
      <dsp:txXfrm>
        <a:off x="0" y="3269198"/>
        <a:ext cx="5906181" cy="653839"/>
      </dsp:txXfrm>
    </dsp:sp>
    <dsp:sp modelId="{9E99B4EF-6ECD-4462-9298-3965292A0E4C}">
      <dsp:nvSpPr>
        <dsp:cNvPr id="0" name=""/>
        <dsp:cNvSpPr/>
      </dsp:nvSpPr>
      <dsp:spPr>
        <a:xfrm>
          <a:off x="0" y="3923038"/>
          <a:ext cx="5906181" cy="0"/>
        </a:xfrm>
        <a:prstGeom prst="line">
          <a:avLst/>
        </a:prstGeom>
        <a:solidFill>
          <a:schemeClr val="accent2">
            <a:hueOff val="2571889"/>
            <a:satOff val="8669"/>
            <a:lumOff val="7731"/>
            <a:alphaOff val="0"/>
          </a:schemeClr>
        </a:solidFill>
        <a:ln w="12700" cap="flat" cmpd="sng" algn="ctr">
          <a:solidFill>
            <a:schemeClr val="accent2">
              <a:hueOff val="2571889"/>
              <a:satOff val="8669"/>
              <a:lumOff val="77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7A76C8-654C-4018-9A9C-8616B72C84E5}">
      <dsp:nvSpPr>
        <dsp:cNvPr id="0" name=""/>
        <dsp:cNvSpPr/>
      </dsp:nvSpPr>
      <dsp:spPr>
        <a:xfrm>
          <a:off x="0" y="3923038"/>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DBS-06 – Entering a single availability for a staff user</a:t>
          </a:r>
        </a:p>
      </dsp:txBody>
      <dsp:txXfrm>
        <a:off x="0" y="3923038"/>
        <a:ext cx="5906181" cy="653839"/>
      </dsp:txXfrm>
    </dsp:sp>
    <dsp:sp modelId="{970D581C-0527-45A9-94BF-D15BA8698C3B}">
      <dsp:nvSpPr>
        <dsp:cNvPr id="0" name=""/>
        <dsp:cNvSpPr/>
      </dsp:nvSpPr>
      <dsp:spPr>
        <a:xfrm>
          <a:off x="0" y="4576878"/>
          <a:ext cx="5906181" cy="0"/>
        </a:xfrm>
        <a:prstGeom prst="line">
          <a:avLst/>
        </a:prstGeom>
        <a:solidFill>
          <a:schemeClr val="accent2">
            <a:hueOff val="3000537"/>
            <a:satOff val="10114"/>
            <a:lumOff val="9019"/>
            <a:alphaOff val="0"/>
          </a:schemeClr>
        </a:solidFill>
        <a:ln w="12700" cap="flat" cmpd="sng" algn="ctr">
          <a:solidFill>
            <a:schemeClr val="accent2">
              <a:hueOff val="3000537"/>
              <a:satOff val="10114"/>
              <a:lumOff val="90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529F1-4680-4B85-8D7F-A6A6A3EB1751}">
      <dsp:nvSpPr>
        <dsp:cNvPr id="0" name=""/>
        <dsp:cNvSpPr/>
      </dsp:nvSpPr>
      <dsp:spPr>
        <a:xfrm>
          <a:off x="0" y="4576878"/>
          <a:ext cx="5906181" cy="653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DBS-07 – Entering 7 availabilities for a staff user</a:t>
          </a:r>
        </a:p>
      </dsp:txBody>
      <dsp:txXfrm>
        <a:off x="0" y="4576878"/>
        <a:ext cx="5906181" cy="6538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5875E-A61B-4C93-A2A2-4572E1DF0B61}" type="datetimeFigureOut">
              <a:t>4/19/2022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9FE62-492A-49EE-B2A0-1ADED609CBE2}" type="slidenum">
              <a:t>‹#›</a:t>
            </a:fld>
            <a:endParaRPr lang="en-US"/>
          </a:p>
        </p:txBody>
      </p:sp>
    </p:spTree>
    <p:extLst>
      <p:ext uri="{BB962C8B-B14F-4D97-AF65-F5344CB8AC3E}">
        <p14:creationId xmlns:p14="http://schemas.microsoft.com/office/powerpoint/2010/main" val="301236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3</a:t>
            </a:fld>
            <a:endParaRPr lang="en-US"/>
          </a:p>
        </p:txBody>
      </p:sp>
    </p:spTree>
    <p:extLst>
      <p:ext uri="{BB962C8B-B14F-4D97-AF65-F5344CB8AC3E}">
        <p14:creationId xmlns:p14="http://schemas.microsoft.com/office/powerpoint/2010/main" val="196716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12</a:t>
            </a:fld>
            <a:endParaRPr lang="en-US"/>
          </a:p>
        </p:txBody>
      </p:sp>
    </p:spTree>
    <p:extLst>
      <p:ext uri="{BB962C8B-B14F-4D97-AF65-F5344CB8AC3E}">
        <p14:creationId xmlns:p14="http://schemas.microsoft.com/office/powerpoint/2010/main" val="163596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13</a:t>
            </a:fld>
            <a:endParaRPr lang="en-US"/>
          </a:p>
        </p:txBody>
      </p:sp>
    </p:spTree>
    <p:extLst>
      <p:ext uri="{BB962C8B-B14F-4D97-AF65-F5344CB8AC3E}">
        <p14:creationId xmlns:p14="http://schemas.microsoft.com/office/powerpoint/2010/main" val="114259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14</a:t>
            </a:fld>
            <a:endParaRPr lang="en-US"/>
          </a:p>
        </p:txBody>
      </p:sp>
    </p:spTree>
    <p:extLst>
      <p:ext uri="{BB962C8B-B14F-4D97-AF65-F5344CB8AC3E}">
        <p14:creationId xmlns:p14="http://schemas.microsoft.com/office/powerpoint/2010/main" val="153505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4</a:t>
            </a:fld>
            <a:endParaRPr lang="en-US"/>
          </a:p>
        </p:txBody>
      </p:sp>
    </p:spTree>
    <p:extLst>
      <p:ext uri="{BB962C8B-B14F-4D97-AF65-F5344CB8AC3E}">
        <p14:creationId xmlns:p14="http://schemas.microsoft.com/office/powerpoint/2010/main" val="386333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5</a:t>
            </a:fld>
            <a:endParaRPr lang="en-US"/>
          </a:p>
        </p:txBody>
      </p:sp>
    </p:spTree>
    <p:extLst>
      <p:ext uri="{BB962C8B-B14F-4D97-AF65-F5344CB8AC3E}">
        <p14:creationId xmlns:p14="http://schemas.microsoft.com/office/powerpoint/2010/main" val="133891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6</a:t>
            </a:fld>
            <a:endParaRPr lang="en-US"/>
          </a:p>
        </p:txBody>
      </p:sp>
    </p:spTree>
    <p:extLst>
      <p:ext uri="{BB962C8B-B14F-4D97-AF65-F5344CB8AC3E}">
        <p14:creationId xmlns:p14="http://schemas.microsoft.com/office/powerpoint/2010/main" val="2062463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7</a:t>
            </a:fld>
            <a:endParaRPr lang="en-US"/>
          </a:p>
        </p:txBody>
      </p:sp>
    </p:spTree>
    <p:extLst>
      <p:ext uri="{BB962C8B-B14F-4D97-AF65-F5344CB8AC3E}">
        <p14:creationId xmlns:p14="http://schemas.microsoft.com/office/powerpoint/2010/main" val="192848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8</a:t>
            </a:fld>
            <a:endParaRPr lang="en-US"/>
          </a:p>
        </p:txBody>
      </p:sp>
    </p:spTree>
    <p:extLst>
      <p:ext uri="{BB962C8B-B14F-4D97-AF65-F5344CB8AC3E}">
        <p14:creationId xmlns:p14="http://schemas.microsoft.com/office/powerpoint/2010/main" val="360439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9</a:t>
            </a:fld>
            <a:endParaRPr lang="en-US"/>
          </a:p>
        </p:txBody>
      </p:sp>
    </p:spTree>
    <p:extLst>
      <p:ext uri="{BB962C8B-B14F-4D97-AF65-F5344CB8AC3E}">
        <p14:creationId xmlns:p14="http://schemas.microsoft.com/office/powerpoint/2010/main" val="313993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10</a:t>
            </a:fld>
            <a:endParaRPr lang="en-US"/>
          </a:p>
        </p:txBody>
      </p:sp>
    </p:spTree>
    <p:extLst>
      <p:ext uri="{BB962C8B-B14F-4D97-AF65-F5344CB8AC3E}">
        <p14:creationId xmlns:p14="http://schemas.microsoft.com/office/powerpoint/2010/main" val="38078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Chris</a:t>
            </a:r>
          </a:p>
        </p:txBody>
      </p:sp>
      <p:sp>
        <p:nvSpPr>
          <p:cNvPr id="4" name="Slide Number Placeholder 3"/>
          <p:cNvSpPr>
            <a:spLocks noGrp="1"/>
          </p:cNvSpPr>
          <p:nvPr>
            <p:ph type="sldNum" sz="quarter" idx="5"/>
          </p:nvPr>
        </p:nvSpPr>
        <p:spPr/>
        <p:txBody>
          <a:bodyPr/>
          <a:lstStyle/>
          <a:p>
            <a:fld id="{0739FE62-492A-49EE-B2A0-1ADED609CBE2}" type="slidenum">
              <a:t>11</a:t>
            </a:fld>
            <a:endParaRPr lang="en-US"/>
          </a:p>
        </p:txBody>
      </p:sp>
    </p:spTree>
    <p:extLst>
      <p:ext uri="{BB962C8B-B14F-4D97-AF65-F5344CB8AC3E}">
        <p14:creationId xmlns:p14="http://schemas.microsoft.com/office/powerpoint/2010/main" val="427114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482A0039-89E4-49E3-B1CF-63A981F198F1}" type="datetime1">
              <a:rPr lang="en-US" smtClean="0"/>
              <a:t>4/19/2022</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947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386AE-14C6-43A3-9791-4EDBA25527D0}"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46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601842-BFF3-4CF1-BCCF-EF004B593AAC}"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3946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CDBDBA-D67F-42EF-A90A-55EBD93B0B95}" type="datetime1">
              <a:rPr lang="en-US" smtClean="0"/>
              <a:t>4/19/2022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4445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5552C0A9-A152-4BB0-98C3-9F9B7C42E788}" type="datetime1">
              <a:rPr lang="en-US" smtClean="0"/>
              <a:t>4/19/2022</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4425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948F6D-ADDC-4A8C-B164-04787E63D014}" type="datetime1">
              <a:rPr lang="en-US" smtClean="0"/>
              <a:t>4/19/2022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62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29266F-EDAD-4C79-A3A1-B9ACBE64C4FB}" type="datetime1">
              <a:rPr lang="en-US" smtClean="0"/>
              <a:t>4/19/2022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072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34B90D-E79E-44D9-B7BD-188D8360374D}" type="datetime1">
              <a:rPr lang="en-US" smtClean="0"/>
              <a:t>4/19/2022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704774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0EFA3-9B12-4BBF-A0E8-5F864FEFE319}" type="datetime1">
              <a:rPr lang="en-US" smtClean="0"/>
              <a:t>4/19/2022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471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3F3ED351-FE53-4D8A-8336-5E4BFAC15EB4}" type="datetime1">
              <a:rPr lang="en-US" smtClean="0"/>
              <a:t>4/19/2022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82587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D6B24E0A-04B2-4EA5-926F-D912313A952F}" type="datetime1">
              <a:rPr lang="en-US" smtClean="0"/>
              <a:t>4/19/2022</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655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15BADE6-97F5-408E-88B5-5D0D012595AA}" type="datetime1">
              <a:rPr lang="en-US" smtClean="0"/>
              <a:t>4/19/2022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6396588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44" r:id="rId5"/>
    <p:sldLayoutId id="2147483739" r:id="rId6"/>
    <p:sldLayoutId id="2147483740" r:id="rId7"/>
    <p:sldLayoutId id="2147483741" r:id="rId8"/>
    <p:sldLayoutId id="2147483742" r:id="rId9"/>
    <p:sldLayoutId id="2147483743" r:id="rId10"/>
    <p:sldLayoutId id="2147483745" r:id="rId11"/>
  </p:sldLayoutIdLst>
  <p:hf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3">
            <a:extLst>
              <a:ext uri="{FF2B5EF4-FFF2-40B4-BE49-F238E27FC236}">
                <a16:creationId xmlns:a16="http://schemas.microsoft.com/office/drawing/2014/main" id="{67EB4CFB-DEBF-9AEC-D3FD-A2B25434ACA7}"/>
              </a:ext>
            </a:extLst>
          </p:cNvPr>
          <p:cNvPicPr>
            <a:picLocks noChangeAspect="1"/>
          </p:cNvPicPr>
          <p:nvPr/>
        </p:nvPicPr>
        <p:blipFill rotWithShape="1">
          <a:blip r:embed="rId2"/>
          <a:srcRect t="15415" r="-2" b="21113"/>
          <a:stretch/>
        </p:blipFill>
        <p:spPr>
          <a:xfrm>
            <a:off x="20" y="0"/>
            <a:ext cx="12191980" cy="6858000"/>
          </a:xfrm>
          <a:prstGeom prst="rect">
            <a:avLst/>
          </a:prstGeom>
        </p:spPr>
      </p:pic>
      <p:sp useBgFill="1">
        <p:nvSpPr>
          <p:cNvPr id="16"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8"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p:cNvSpPr>
            <a:spLocks noGrp="1"/>
          </p:cNvSpPr>
          <p:nvPr>
            <p:ph type="ctrTitle"/>
          </p:nvPr>
        </p:nvSpPr>
        <p:spPr>
          <a:xfrm>
            <a:off x="1771132" y="2091263"/>
            <a:ext cx="8649738" cy="2590800"/>
          </a:xfrm>
        </p:spPr>
        <p:txBody>
          <a:bodyPr>
            <a:normAutofit/>
          </a:bodyPr>
          <a:lstStyle/>
          <a:p>
            <a:r>
              <a:rPr lang="en-US" sz="6300" b="1">
                <a:cs typeface="Calibri Light"/>
              </a:rPr>
              <a:t>Test Case Specification</a:t>
            </a:r>
            <a:br>
              <a:rPr lang="en-US" sz="6300" b="1">
                <a:cs typeface="Calibri Light"/>
              </a:rPr>
            </a:br>
            <a:r>
              <a:rPr lang="en-US" sz="4400" b="1">
                <a:cs typeface="Calibri Light"/>
              </a:rPr>
              <a:t>eTimely</a:t>
            </a:r>
            <a:endParaRPr lang="en-US" sz="6300" b="1"/>
          </a:p>
        </p:txBody>
      </p:sp>
      <p:sp>
        <p:nvSpPr>
          <p:cNvPr id="3" name="Subtitle 2"/>
          <p:cNvSpPr>
            <a:spLocks noGrp="1"/>
          </p:cNvSpPr>
          <p:nvPr>
            <p:ph type="subTitle" idx="1"/>
          </p:nvPr>
        </p:nvSpPr>
        <p:spPr>
          <a:xfrm>
            <a:off x="1771130" y="4682062"/>
            <a:ext cx="8652788" cy="457201"/>
          </a:xfrm>
        </p:spPr>
        <p:txBody>
          <a:bodyPr vert="horz" lIns="91440" tIns="45720" rIns="91440" bIns="45720" rtlCol="0" anchor="t">
            <a:normAutofit/>
          </a:bodyPr>
          <a:lstStyle/>
          <a:p>
            <a:pPr>
              <a:spcAft>
                <a:spcPts val="600"/>
              </a:spcAft>
            </a:pPr>
            <a:r>
              <a:rPr lang="en-US" b="1">
                <a:cs typeface="Calibri"/>
              </a:rPr>
              <a:t>Matt Korte, Caleb Obi, Chris Gumieny &amp; Samia Chowdhury</a:t>
            </a:r>
            <a:endParaRPr lang="en-US" b="1"/>
          </a:p>
        </p:txBody>
      </p:sp>
      <p:sp>
        <p:nvSpPr>
          <p:cNvPr id="20"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BD1FECE-931C-4358-91FA-5233C114030C}"/>
              </a:ext>
            </a:extLst>
          </p:cNvPr>
          <p:cNvSpPr>
            <a:spLocks noGrp="1"/>
          </p:cNvSpPr>
          <p:nvPr>
            <p:ph sz="half" idx="1"/>
          </p:nvPr>
        </p:nvSpPr>
        <p:spPr>
          <a:xfrm>
            <a:off x="6494608" y="2919527"/>
            <a:ext cx="4957554" cy="3496120"/>
          </a:xfrm>
        </p:spPr>
        <p:txBody>
          <a:bodyPr vert="horz" lIns="91440" tIns="45720" rIns="91440" bIns="45720" rtlCol="0">
            <a:normAutofit/>
          </a:bodyPr>
          <a:lstStyle/>
          <a:p>
            <a:pPr lvl="1">
              <a:buClr>
                <a:srgbClr val="262626"/>
              </a:buClr>
            </a:pPr>
            <a:r>
              <a:rPr lang="en-US"/>
              <a:t>Integration testing will test all the modules and components and external software utilized in </a:t>
            </a:r>
            <a:r>
              <a:rPr lang="en-US" err="1"/>
              <a:t>eTimely</a:t>
            </a:r>
            <a:r>
              <a:rPr lang="en-US"/>
              <a:t> web application to ensure they work as intended when integrated into our application.</a:t>
            </a:r>
          </a:p>
        </p:txBody>
      </p:sp>
      <p:sp>
        <p:nvSpPr>
          <p:cNvPr id="7" name="Title 1">
            <a:extLst>
              <a:ext uri="{FF2B5EF4-FFF2-40B4-BE49-F238E27FC236}">
                <a16:creationId xmlns:a16="http://schemas.microsoft.com/office/drawing/2014/main" id="{E105855F-AD82-4144-83AC-D94FBFCBC75E}"/>
              </a:ext>
            </a:extLst>
          </p:cNvPr>
          <p:cNvSpPr txBox="1">
            <a:spLocks/>
          </p:cNvSpPr>
          <p:nvPr/>
        </p:nvSpPr>
        <p:spPr>
          <a:xfrm>
            <a:off x="815897" y="503992"/>
            <a:ext cx="10721106" cy="1645920"/>
          </a:xfrm>
          <a:prstGeom prst="rect">
            <a:avLst/>
          </a:prstGeom>
          <a:solidFill>
            <a:schemeClr val="accent1"/>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endParaRPr lang="en-US"/>
          </a:p>
        </p:txBody>
      </p:sp>
      <p:sp>
        <p:nvSpPr>
          <p:cNvPr id="9" name="Title 1">
            <a:extLst>
              <a:ext uri="{FF2B5EF4-FFF2-40B4-BE49-F238E27FC236}">
                <a16:creationId xmlns:a16="http://schemas.microsoft.com/office/drawing/2014/main" id="{AECC803C-9BA6-4C94-B9F0-5BF0BE1E5686}"/>
              </a:ext>
            </a:extLst>
          </p:cNvPr>
          <p:cNvSpPr txBox="1">
            <a:spLocks/>
          </p:cNvSpPr>
          <p:nvPr/>
        </p:nvSpPr>
        <p:spPr>
          <a:xfrm>
            <a:off x="955900" y="642870"/>
            <a:ext cx="10420203" cy="1383894"/>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chemeClr val="bg1"/>
                </a:solidFill>
              </a:rPr>
              <a:t>Integration Testing Approach</a:t>
            </a:r>
            <a:endParaRPr lang="en-US" sz="3200">
              <a:solidFill>
                <a:srgbClr val="FFFFFF"/>
              </a:solidFill>
            </a:endParaRPr>
          </a:p>
        </p:txBody>
      </p:sp>
      <p:graphicFrame>
        <p:nvGraphicFramePr>
          <p:cNvPr id="8" name="Table 7">
            <a:extLst>
              <a:ext uri="{FF2B5EF4-FFF2-40B4-BE49-F238E27FC236}">
                <a16:creationId xmlns:a16="http://schemas.microsoft.com/office/drawing/2014/main" id="{654875B2-9AD3-48DA-820F-051FD1EAA97B}"/>
              </a:ext>
            </a:extLst>
          </p:cNvPr>
          <p:cNvGraphicFramePr>
            <a:graphicFrameLocks noGrp="1"/>
          </p:cNvGraphicFramePr>
          <p:nvPr>
            <p:extLst>
              <p:ext uri="{D42A27DB-BD31-4B8C-83A1-F6EECF244321}">
                <p14:modId xmlns:p14="http://schemas.microsoft.com/office/powerpoint/2010/main" val="1326700051"/>
              </p:ext>
            </p:extLst>
          </p:nvPr>
        </p:nvGraphicFramePr>
        <p:xfrm>
          <a:off x="1218412" y="2919528"/>
          <a:ext cx="4729900" cy="1878716"/>
        </p:xfrm>
        <a:graphic>
          <a:graphicData uri="http://schemas.openxmlformats.org/drawingml/2006/table">
            <a:tbl>
              <a:tblPr firstRow="1" bandRow="1">
                <a:tableStyleId>{5C22544A-7EE6-4342-B048-85BDC9FD1C3A}</a:tableStyleId>
              </a:tblPr>
              <a:tblGrid>
                <a:gridCol w="895092">
                  <a:extLst>
                    <a:ext uri="{9D8B030D-6E8A-4147-A177-3AD203B41FA5}">
                      <a16:colId xmlns:a16="http://schemas.microsoft.com/office/drawing/2014/main" val="3161393286"/>
                    </a:ext>
                  </a:extLst>
                </a:gridCol>
                <a:gridCol w="1929380">
                  <a:extLst>
                    <a:ext uri="{9D8B030D-6E8A-4147-A177-3AD203B41FA5}">
                      <a16:colId xmlns:a16="http://schemas.microsoft.com/office/drawing/2014/main" val="173124961"/>
                    </a:ext>
                  </a:extLst>
                </a:gridCol>
                <a:gridCol w="1905428">
                  <a:extLst>
                    <a:ext uri="{9D8B030D-6E8A-4147-A177-3AD203B41FA5}">
                      <a16:colId xmlns:a16="http://schemas.microsoft.com/office/drawing/2014/main" val="214187982"/>
                    </a:ext>
                  </a:extLst>
                </a:gridCol>
              </a:tblGrid>
              <a:tr h="610428">
                <a:tc>
                  <a:txBody>
                    <a:bodyPr/>
                    <a:lstStyle/>
                    <a:p>
                      <a:pPr rtl="0" fontAlgn="base"/>
                      <a:r>
                        <a:rPr lang="en-US" sz="1200">
                          <a:effectLst/>
                        </a:rPr>
                        <a:t>Test Case ID </a:t>
                      </a:r>
                    </a:p>
                  </a:txBody>
                  <a:tcPr marL="119773" marR="119773" marT="59886" marB="59886"/>
                </a:tc>
                <a:tc>
                  <a:txBody>
                    <a:bodyPr/>
                    <a:lstStyle/>
                    <a:p>
                      <a:pPr rtl="0" fontAlgn="base"/>
                      <a:r>
                        <a:rPr lang="en-US" sz="1200">
                          <a:effectLst/>
                        </a:rPr>
                        <a:t>Title </a:t>
                      </a:r>
                    </a:p>
                  </a:txBody>
                  <a:tcPr marL="119773" marR="119773" marT="59886" marB="59886"/>
                </a:tc>
                <a:tc>
                  <a:txBody>
                    <a:bodyPr/>
                    <a:lstStyle/>
                    <a:p>
                      <a:pPr rtl="0" fontAlgn="base"/>
                      <a:r>
                        <a:rPr lang="en-US" sz="1200">
                          <a:effectLst/>
                        </a:rPr>
                        <a:t>Description  </a:t>
                      </a:r>
                    </a:p>
                  </a:txBody>
                  <a:tcPr marL="119773" marR="119773" marT="59886" marB="59886"/>
                </a:tc>
                <a:extLst>
                  <a:ext uri="{0D108BD9-81ED-4DB2-BD59-A6C34878D82A}">
                    <a16:rowId xmlns:a16="http://schemas.microsoft.com/office/drawing/2014/main" val="3309729086"/>
                  </a:ext>
                </a:extLst>
              </a:tr>
              <a:tr h="1268288">
                <a:tc>
                  <a:txBody>
                    <a:bodyPr/>
                    <a:lstStyle/>
                    <a:p>
                      <a:pPr rtl="0" fontAlgn="base"/>
                      <a:r>
                        <a:rPr lang="en-US" sz="1200">
                          <a:effectLst/>
                        </a:rPr>
                        <a:t>TC-77 </a:t>
                      </a:r>
                    </a:p>
                    <a:p>
                      <a:pPr rtl="0" fontAlgn="base"/>
                      <a:endParaRPr lang="en-US" sz="1200">
                        <a:effectLst/>
                      </a:endParaRPr>
                    </a:p>
                  </a:txBody>
                  <a:tcPr marL="119773" marR="119773" marT="59886" marB="59886"/>
                </a:tc>
                <a:tc>
                  <a:txBody>
                    <a:bodyPr/>
                    <a:lstStyle/>
                    <a:p>
                      <a:pPr rtl="0" fontAlgn="base"/>
                      <a:r>
                        <a:rPr lang="en-US" sz="1200">
                          <a:effectLst/>
                        </a:rPr>
                        <a:t>Generating JWT Access Token for Authentication - Successful </a:t>
                      </a:r>
                    </a:p>
                  </a:txBody>
                  <a:tcPr marL="119773" marR="119773" marT="59886" marB="59886"/>
                </a:tc>
                <a:tc>
                  <a:txBody>
                    <a:bodyPr/>
                    <a:lstStyle/>
                    <a:p>
                      <a:pPr rtl="0" fontAlgn="base"/>
                      <a:r>
                        <a:rPr lang="en-US" sz="1200">
                          <a:effectLst/>
                        </a:rPr>
                        <a:t>Attempt to login into the </a:t>
                      </a:r>
                      <a:r>
                        <a:rPr lang="en-US" sz="1200" err="1">
                          <a:effectLst/>
                        </a:rPr>
                        <a:t>eTimely</a:t>
                      </a:r>
                      <a:r>
                        <a:rPr lang="en-US" sz="1200">
                          <a:effectLst/>
                        </a:rPr>
                        <a:t> application and verify that JWT generates an access token that will be sent </a:t>
                      </a:r>
                    </a:p>
                  </a:txBody>
                  <a:tcPr marL="119773" marR="119773" marT="59886" marB="59886"/>
                </a:tc>
                <a:extLst>
                  <a:ext uri="{0D108BD9-81ED-4DB2-BD59-A6C34878D82A}">
                    <a16:rowId xmlns:a16="http://schemas.microsoft.com/office/drawing/2014/main" val="2957475631"/>
                  </a:ext>
                </a:extLst>
              </a:tr>
            </a:tbl>
          </a:graphicData>
        </a:graphic>
      </p:graphicFrame>
      <p:sp>
        <p:nvSpPr>
          <p:cNvPr id="11" name="Slide Number Placeholder 3">
            <a:extLst>
              <a:ext uri="{FF2B5EF4-FFF2-40B4-BE49-F238E27FC236}">
                <a16:creationId xmlns:a16="http://schemas.microsoft.com/office/drawing/2014/main" id="{8D4177A7-E510-48E2-9E6E-A6BF0A6495FA}"/>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10</a:t>
            </a:fld>
            <a:endParaRPr lang="en-US" sz="2000"/>
          </a:p>
        </p:txBody>
      </p:sp>
    </p:spTree>
    <p:extLst>
      <p:ext uri="{BB962C8B-B14F-4D97-AF65-F5344CB8AC3E}">
        <p14:creationId xmlns:p14="http://schemas.microsoft.com/office/powerpoint/2010/main" val="400932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graphicFrame>
        <p:nvGraphicFramePr>
          <p:cNvPr id="7" name="Content Placeholder 5">
            <a:extLst>
              <a:ext uri="{FF2B5EF4-FFF2-40B4-BE49-F238E27FC236}">
                <a16:creationId xmlns:a16="http://schemas.microsoft.com/office/drawing/2014/main" id="{611AA3B7-DCF8-4AC3-A02B-EEE66A59C8A8}"/>
              </a:ext>
            </a:extLst>
          </p:cNvPr>
          <p:cNvGraphicFramePr>
            <a:graphicFrameLocks noGrp="1"/>
          </p:cNvGraphicFramePr>
          <p:nvPr>
            <p:ph idx="1"/>
            <p:extLst>
              <p:ext uri="{D42A27DB-BD31-4B8C-83A1-F6EECF244321}">
                <p14:modId xmlns:p14="http://schemas.microsoft.com/office/powerpoint/2010/main" val="2585495165"/>
              </p:ext>
            </p:extLst>
          </p:nvPr>
        </p:nvGraphicFramePr>
        <p:xfrm>
          <a:off x="757473" y="927216"/>
          <a:ext cx="5966234" cy="4946893"/>
        </p:xfrm>
        <a:graphic>
          <a:graphicData uri="http://schemas.openxmlformats.org/drawingml/2006/table">
            <a:tbl>
              <a:tblPr firstRow="1" bandRow="1">
                <a:tableStyleId>{5C22544A-7EE6-4342-B048-85BDC9FD1C3A}</a:tableStyleId>
              </a:tblPr>
              <a:tblGrid>
                <a:gridCol w="1620415">
                  <a:extLst>
                    <a:ext uri="{9D8B030D-6E8A-4147-A177-3AD203B41FA5}">
                      <a16:colId xmlns:a16="http://schemas.microsoft.com/office/drawing/2014/main" val="901921572"/>
                    </a:ext>
                  </a:extLst>
                </a:gridCol>
                <a:gridCol w="383492">
                  <a:extLst>
                    <a:ext uri="{9D8B030D-6E8A-4147-A177-3AD203B41FA5}">
                      <a16:colId xmlns:a16="http://schemas.microsoft.com/office/drawing/2014/main" val="1244638578"/>
                    </a:ext>
                  </a:extLst>
                </a:gridCol>
                <a:gridCol w="3962327">
                  <a:extLst>
                    <a:ext uri="{9D8B030D-6E8A-4147-A177-3AD203B41FA5}">
                      <a16:colId xmlns:a16="http://schemas.microsoft.com/office/drawing/2014/main" val="3096937509"/>
                    </a:ext>
                  </a:extLst>
                </a:gridCol>
              </a:tblGrid>
              <a:tr h="514055">
                <a:tc gridSpan="2">
                  <a:txBody>
                    <a:bodyPr/>
                    <a:lstStyle/>
                    <a:p>
                      <a:pPr algn="l" rtl="0" fontAlgn="base"/>
                      <a:r>
                        <a:rPr lang="en-US" sz="1200">
                          <a:effectLst/>
                        </a:rPr>
                        <a:t>Test Case ID:  TC-77 </a:t>
                      </a:r>
                      <a:endParaRPr lang="en-US" b="0" i="1">
                        <a:effectLst/>
                      </a:endParaRPr>
                    </a:p>
                  </a:txBody>
                  <a:tcPr/>
                </a:tc>
                <a:tc hMerge="1">
                  <a:txBody>
                    <a:bodyPr/>
                    <a:lstStyle/>
                    <a:p>
                      <a:endParaRPr lang="en-US"/>
                    </a:p>
                  </a:txBody>
                  <a:tcPr/>
                </a:tc>
                <a:tc>
                  <a:txBody>
                    <a:bodyPr/>
                    <a:lstStyle/>
                    <a:p>
                      <a:pPr algn="l" rtl="0" fontAlgn="base"/>
                      <a:r>
                        <a:rPr lang="en-US" sz="1200">
                          <a:effectLst/>
                        </a:rPr>
                        <a:t>Test Case Name:  Generating JWT Access Token for Authentication - Successful </a:t>
                      </a:r>
                      <a:endParaRPr lang="en-US" b="0" i="1">
                        <a:effectLst/>
                      </a:endParaRPr>
                    </a:p>
                  </a:txBody>
                  <a:tcPr/>
                </a:tc>
                <a:extLst>
                  <a:ext uri="{0D108BD9-81ED-4DB2-BD59-A6C34878D82A}">
                    <a16:rowId xmlns:a16="http://schemas.microsoft.com/office/drawing/2014/main" val="3078556590"/>
                  </a:ext>
                </a:extLst>
              </a:tr>
              <a:tr h="367182">
                <a:tc gridSpan="2">
                  <a:txBody>
                    <a:bodyPr/>
                    <a:lstStyle/>
                    <a:p>
                      <a:pPr algn="l" rtl="0" fontAlgn="base"/>
                      <a:r>
                        <a:rPr lang="en-US" sz="1200">
                          <a:effectLst/>
                        </a:rPr>
                        <a:t>Created By: Caleb Obi </a:t>
                      </a:r>
                      <a:endParaRPr lang="en-US" b="0" i="1">
                        <a:effectLst/>
                      </a:endParaRPr>
                    </a:p>
                  </a:txBody>
                  <a:tcPr/>
                </a:tc>
                <a:tc hMerge="1">
                  <a:txBody>
                    <a:bodyPr/>
                    <a:lstStyle/>
                    <a:p>
                      <a:endParaRPr lang="en-US"/>
                    </a:p>
                  </a:txBody>
                  <a:tcPr/>
                </a:tc>
                <a:tc>
                  <a:txBody>
                    <a:bodyPr/>
                    <a:lstStyle/>
                    <a:p>
                      <a:pPr algn="l" rtl="0" fontAlgn="base"/>
                      <a:r>
                        <a:rPr lang="en-US" sz="1200">
                          <a:effectLst/>
                        </a:rPr>
                        <a:t>Date Created: 4/1/2022 </a:t>
                      </a:r>
                      <a:endParaRPr lang="en-US" b="0" i="1">
                        <a:effectLst/>
                      </a:endParaRPr>
                    </a:p>
                  </a:txBody>
                  <a:tcPr/>
                </a:tc>
                <a:extLst>
                  <a:ext uri="{0D108BD9-81ED-4DB2-BD59-A6C34878D82A}">
                    <a16:rowId xmlns:a16="http://schemas.microsoft.com/office/drawing/2014/main" val="2888998717"/>
                  </a:ext>
                </a:extLst>
              </a:tr>
              <a:tr h="479437">
                <a:tc gridSpan="2">
                  <a:txBody>
                    <a:bodyPr/>
                    <a:lstStyle/>
                    <a:p>
                      <a:pPr algn="l" rtl="0" fontAlgn="base"/>
                      <a:r>
                        <a:rPr lang="en-US" sz="1200">
                          <a:effectLst/>
                        </a:rPr>
                        <a:t>Last Updated By: Chris Gumieny </a:t>
                      </a:r>
                      <a:endParaRPr lang="en-US" b="0" i="1">
                        <a:effectLst/>
                      </a:endParaRPr>
                    </a:p>
                  </a:txBody>
                  <a:tcPr/>
                </a:tc>
                <a:tc hMerge="1">
                  <a:txBody>
                    <a:bodyPr/>
                    <a:lstStyle/>
                    <a:p>
                      <a:endParaRPr lang="en-US"/>
                    </a:p>
                  </a:txBody>
                  <a:tcPr/>
                </a:tc>
                <a:tc>
                  <a:txBody>
                    <a:bodyPr/>
                    <a:lstStyle/>
                    <a:p>
                      <a:pPr algn="l" rtl="0" fontAlgn="base"/>
                      <a:r>
                        <a:rPr lang="en-US" sz="1200">
                          <a:effectLst/>
                        </a:rPr>
                        <a:t>Last Revision Date:  4/5/2022</a:t>
                      </a:r>
                      <a:endParaRPr lang="en-US" b="0" i="1">
                        <a:effectLst/>
                      </a:endParaRPr>
                    </a:p>
                  </a:txBody>
                  <a:tcPr/>
                </a:tc>
                <a:extLst>
                  <a:ext uri="{0D108BD9-81ED-4DB2-BD59-A6C34878D82A}">
                    <a16:rowId xmlns:a16="http://schemas.microsoft.com/office/drawing/2014/main" val="4094967598"/>
                  </a:ext>
                </a:extLst>
              </a:tr>
              <a:tr h="287662">
                <a:tc>
                  <a:txBody>
                    <a:bodyPr/>
                    <a:lstStyle/>
                    <a:p>
                      <a:pPr algn="l" rtl="0" fontAlgn="base"/>
                      <a:r>
                        <a:rPr lang="en-US" sz="1200">
                          <a:effectLst/>
                        </a:rPr>
                        <a:t>Priority </a:t>
                      </a:r>
                      <a:endParaRPr lang="en-US" b="0" i="1">
                        <a:effectLst/>
                      </a:endParaRPr>
                    </a:p>
                  </a:txBody>
                  <a:tcPr/>
                </a:tc>
                <a:tc gridSpan="2">
                  <a:txBody>
                    <a:bodyPr/>
                    <a:lstStyle/>
                    <a:p>
                      <a:pPr algn="l" rtl="0" fontAlgn="base"/>
                      <a:r>
                        <a:rPr lang="en-US" sz="1200">
                          <a:effectLst/>
                        </a:rPr>
                        <a:t>Low </a:t>
                      </a:r>
                      <a:endParaRPr lang="en-US" b="0" i="1">
                        <a:effectLst/>
                      </a:endParaRPr>
                    </a:p>
                  </a:txBody>
                  <a:tcPr/>
                </a:tc>
                <a:tc hMerge="1">
                  <a:txBody>
                    <a:bodyPr/>
                    <a:lstStyle/>
                    <a:p>
                      <a:endParaRPr lang="en-US"/>
                    </a:p>
                  </a:txBody>
                  <a:tcPr/>
                </a:tc>
                <a:extLst>
                  <a:ext uri="{0D108BD9-81ED-4DB2-BD59-A6C34878D82A}">
                    <a16:rowId xmlns:a16="http://schemas.microsoft.com/office/drawing/2014/main" val="1948807164"/>
                  </a:ext>
                </a:extLst>
              </a:tr>
              <a:tr h="287662">
                <a:tc>
                  <a:txBody>
                    <a:bodyPr/>
                    <a:lstStyle/>
                    <a:p>
                      <a:pPr algn="l" rtl="0" fontAlgn="base"/>
                      <a:r>
                        <a:rPr lang="en-US" sz="1200">
                          <a:effectLst/>
                        </a:rPr>
                        <a:t>Preconditions </a:t>
                      </a:r>
                      <a:endParaRPr lang="en-US" b="0" i="1">
                        <a:effectLst/>
                      </a:endParaRPr>
                    </a:p>
                  </a:txBody>
                  <a:tcPr/>
                </a:tc>
                <a:tc gridSpan="2">
                  <a:txBody>
                    <a:bodyPr/>
                    <a:lstStyle/>
                    <a:p>
                      <a:pPr algn="l" rtl="0" fontAlgn="base"/>
                      <a:r>
                        <a:rPr lang="en-US" sz="1200" dirty="0">
                          <a:effectLst/>
                        </a:rPr>
                        <a:t>User </a:t>
                      </a:r>
                      <a:r>
                        <a:rPr lang="en-US" sz="1200">
                          <a:effectLst/>
                        </a:rPr>
                        <a:t>on sign in page</a:t>
                      </a:r>
                      <a:endParaRPr lang="en-US" sz="1200" dirty="0">
                        <a:effectLst/>
                      </a:endParaRPr>
                    </a:p>
                  </a:txBody>
                  <a:tcPr/>
                </a:tc>
                <a:tc hMerge="1">
                  <a:txBody>
                    <a:bodyPr/>
                    <a:lstStyle/>
                    <a:p>
                      <a:endParaRPr lang="en-US"/>
                    </a:p>
                  </a:txBody>
                  <a:tcPr/>
                </a:tc>
                <a:extLst>
                  <a:ext uri="{0D108BD9-81ED-4DB2-BD59-A6C34878D82A}">
                    <a16:rowId xmlns:a16="http://schemas.microsoft.com/office/drawing/2014/main" val="1645548667"/>
                  </a:ext>
                </a:extLst>
              </a:tr>
              <a:tr h="367182">
                <a:tc>
                  <a:txBody>
                    <a:bodyPr/>
                    <a:lstStyle/>
                    <a:p>
                      <a:pPr algn="l" rtl="0" fontAlgn="base"/>
                      <a:r>
                        <a:rPr lang="en-US" sz="1200">
                          <a:effectLst/>
                        </a:rPr>
                        <a:t>Postconditions </a:t>
                      </a:r>
                      <a:endParaRPr lang="en-US" b="0" i="1">
                        <a:effectLst/>
                      </a:endParaRPr>
                    </a:p>
                  </a:txBody>
                  <a:tcPr/>
                </a:tc>
                <a:tc gridSpan="2">
                  <a:txBody>
                    <a:bodyPr/>
                    <a:lstStyle/>
                    <a:p>
                      <a:pPr algn="l" rtl="0" fontAlgn="base"/>
                      <a:r>
                        <a:rPr lang="en-US" sz="1200">
                          <a:effectLst/>
                        </a:rPr>
                        <a:t>Stored access tokens in local storage</a:t>
                      </a:r>
                      <a:endParaRPr lang="en-US" b="0" i="0">
                        <a:effectLst/>
                      </a:endParaRPr>
                    </a:p>
                  </a:txBody>
                  <a:tcPr/>
                </a:tc>
                <a:tc hMerge="1">
                  <a:txBody>
                    <a:bodyPr/>
                    <a:lstStyle/>
                    <a:p>
                      <a:endParaRPr lang="en-US"/>
                    </a:p>
                  </a:txBody>
                  <a:tcPr/>
                </a:tc>
                <a:extLst>
                  <a:ext uri="{0D108BD9-81ED-4DB2-BD59-A6C34878D82A}">
                    <a16:rowId xmlns:a16="http://schemas.microsoft.com/office/drawing/2014/main" val="3971546861"/>
                  </a:ext>
                </a:extLst>
              </a:tr>
              <a:tr h="1542166">
                <a:tc>
                  <a:txBody>
                    <a:bodyPr/>
                    <a:lstStyle/>
                    <a:p>
                      <a:pPr algn="l" rtl="0" fontAlgn="base"/>
                      <a:r>
                        <a:rPr lang="en-US" sz="1200">
                          <a:effectLst/>
                        </a:rPr>
                        <a:t>Test Steps </a:t>
                      </a:r>
                      <a:endParaRPr lang="en-US" b="0" i="1">
                        <a:effectLst/>
                      </a:endParaRPr>
                    </a:p>
                  </a:txBody>
                  <a:tcPr/>
                </a:tc>
                <a:tc gridSpan="2">
                  <a:txBody>
                    <a:bodyPr/>
                    <a:lstStyle/>
                    <a:p>
                      <a:pPr marL="0" lvl="0" indent="0" algn="l" rtl="0" fontAlgn="base">
                        <a:buNone/>
                      </a:pPr>
                      <a:r>
                        <a:rPr lang="en-US" sz="1200">
                          <a:effectLst/>
                        </a:rPr>
                        <a:t>1.      Navigate to the home page </a:t>
                      </a:r>
                    </a:p>
                    <a:p>
                      <a:pPr marL="0" lvl="0" indent="0" algn="l" rtl="0" fontAlgn="base">
                        <a:buNone/>
                      </a:pPr>
                      <a:r>
                        <a:rPr lang="en-US" sz="1200">
                          <a:effectLst/>
                        </a:rPr>
                        <a:t>2.      Click on “Sign In” button in the home page </a:t>
                      </a:r>
                    </a:p>
                    <a:p>
                      <a:pPr marL="0" lvl="0" indent="0" algn="l" rtl="0">
                        <a:buFont typeface="+mj-lt"/>
                        <a:buNone/>
                      </a:pPr>
                      <a:r>
                        <a:rPr lang="en-US" sz="1200">
                          <a:effectLst/>
                        </a:rPr>
                        <a:t>3.      Enter “etimelyTest@gmail.com” in the email address field. </a:t>
                      </a:r>
                      <a:endParaRPr lang="en-US"/>
                    </a:p>
                    <a:p>
                      <a:pPr marL="0" lvl="0" indent="0" algn="l" rtl="0" fontAlgn="base">
                        <a:buNone/>
                      </a:pPr>
                      <a:r>
                        <a:rPr lang="en-US" sz="1200">
                          <a:effectLst/>
                        </a:rPr>
                        <a:t>4.      Enter “Pass1234” in the password field </a:t>
                      </a:r>
                    </a:p>
                    <a:p>
                      <a:pPr marL="0" lvl="0" indent="0" algn="l" rtl="0" fontAlgn="base">
                        <a:buNone/>
                      </a:pPr>
                      <a:r>
                        <a:rPr lang="en-US" sz="1200">
                          <a:effectLst/>
                        </a:rPr>
                        <a:t>5.      Check local storage for generated access token</a:t>
                      </a:r>
                      <a:endParaRPr lang="en-US" sz="1200" b="0" i="1">
                        <a:effectLst/>
                        <a:latin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4167762417"/>
                  </a:ext>
                </a:extLst>
              </a:tr>
              <a:tr h="1101547">
                <a:tc>
                  <a:txBody>
                    <a:bodyPr/>
                    <a:lstStyle/>
                    <a:p>
                      <a:pPr algn="l" rtl="0" fontAlgn="base"/>
                      <a:r>
                        <a:rPr lang="en-US" sz="1200">
                          <a:effectLst/>
                        </a:rPr>
                        <a:t>Expected Results </a:t>
                      </a:r>
                      <a:endParaRPr lang="en-US" b="0" i="1">
                        <a:effectLst/>
                      </a:endParaRPr>
                    </a:p>
                  </a:txBody>
                  <a:tcPr/>
                </a:tc>
                <a:tc gridSpan="2">
                  <a:txBody>
                    <a:bodyPr/>
                    <a:lstStyle/>
                    <a:p>
                      <a:pPr marL="171450" lvl="0" indent="-171450" algn="l" rtl="0" fontAlgn="base">
                        <a:buFont typeface="Arial" panose="020B0604020202020204" pitchFamily="34" charset="0"/>
                        <a:buChar char="•"/>
                      </a:pPr>
                      <a:r>
                        <a:rPr lang="en-US" sz="1200" dirty="0" err="1">
                          <a:effectLst/>
                        </a:rPr>
                        <a:t>Json</a:t>
                      </a:r>
                      <a:r>
                        <a:rPr lang="en-US" sz="1200" dirty="0">
                          <a:effectLst/>
                        </a:rPr>
                        <a:t> web tokens (JWT) will generate a one-time access token </a:t>
                      </a:r>
                    </a:p>
                    <a:p>
                      <a:pPr marL="171450" lvl="0" indent="-171450" algn="l" rtl="0" fontAlgn="base">
                        <a:buFont typeface="Arial" panose="020B0604020202020204" pitchFamily="34" charset="0"/>
                        <a:buChar char="•"/>
                      </a:pPr>
                      <a:r>
                        <a:rPr lang="en-US" sz="1200" dirty="0">
                          <a:effectLst/>
                        </a:rPr>
                        <a:t>The access token will be stored in the user’s local storage. </a:t>
                      </a:r>
                    </a:p>
                    <a:p>
                      <a:pPr marL="171450" lvl="0" indent="-171450" algn="l" rtl="0" fontAlgn="base">
                        <a:buFont typeface="Arial" panose="020B0604020202020204" pitchFamily="34" charset="0"/>
                        <a:buChar char="•"/>
                      </a:pPr>
                      <a:r>
                        <a:rPr lang="en-US" sz="1200" dirty="0">
                          <a:effectLst/>
                        </a:rPr>
                        <a:t>The access token will be checked for permissions to access pages in the application. </a:t>
                      </a:r>
                      <a:endParaRPr lang="en-US" sz="1200" b="0" i="1" dirty="0">
                        <a:effectLst/>
                        <a:latin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4038458581"/>
                  </a:ext>
                </a:extLst>
              </a:tr>
            </a:tbl>
          </a:graphicData>
        </a:graphic>
      </p:graphicFrame>
      <p:sp>
        <p:nvSpPr>
          <p:cNvPr id="6" name="Title 1">
            <a:extLst>
              <a:ext uri="{FF2B5EF4-FFF2-40B4-BE49-F238E27FC236}">
                <a16:creationId xmlns:a16="http://schemas.microsoft.com/office/drawing/2014/main" id="{8755B3BF-97E8-40C5-BDC5-41A8493B7E55}"/>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Integration Test Case:</a:t>
            </a:r>
          </a:p>
          <a:p>
            <a:pPr algn="ctr"/>
            <a:endParaRPr lang="en-US" sz="3200">
              <a:solidFill>
                <a:srgbClr val="FFFFFF"/>
              </a:solidFill>
            </a:endParaRPr>
          </a:p>
          <a:p>
            <a:pPr algn="ctr"/>
            <a:r>
              <a:rPr lang="en-US" sz="3200">
                <a:solidFill>
                  <a:srgbClr val="FFFFFF"/>
                </a:solidFill>
              </a:rPr>
              <a:t>Generating JWT Access Token</a:t>
            </a:r>
          </a:p>
        </p:txBody>
      </p:sp>
      <p:sp>
        <p:nvSpPr>
          <p:cNvPr id="8" name="Slide Number Placeholder 3">
            <a:extLst>
              <a:ext uri="{FF2B5EF4-FFF2-40B4-BE49-F238E27FC236}">
                <a16:creationId xmlns:a16="http://schemas.microsoft.com/office/drawing/2014/main" id="{429AFA28-0ADC-40C5-9FCC-0CF18C4E00CC}"/>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11</a:t>
            </a:fld>
            <a:endParaRPr lang="en-US" sz="2000"/>
          </a:p>
        </p:txBody>
      </p:sp>
    </p:spTree>
    <p:extLst>
      <p:ext uri="{BB962C8B-B14F-4D97-AF65-F5344CB8AC3E}">
        <p14:creationId xmlns:p14="http://schemas.microsoft.com/office/powerpoint/2010/main" val="331273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BD1FECE-931C-4358-91FA-5233C114030C}"/>
              </a:ext>
            </a:extLst>
          </p:cNvPr>
          <p:cNvSpPr>
            <a:spLocks noGrp="1"/>
          </p:cNvSpPr>
          <p:nvPr>
            <p:ph sz="half" idx="1"/>
          </p:nvPr>
        </p:nvSpPr>
        <p:spPr>
          <a:xfrm>
            <a:off x="6418549" y="2636723"/>
            <a:ext cx="4957554" cy="3496120"/>
          </a:xfrm>
        </p:spPr>
        <p:txBody>
          <a:bodyPr vert="horz" lIns="91440" tIns="45720" rIns="91440" bIns="45720" rtlCol="0" anchor="t">
            <a:normAutofit/>
          </a:bodyPr>
          <a:lstStyle/>
          <a:p>
            <a:pPr lvl="1">
              <a:buClr>
                <a:srgbClr val="262626"/>
              </a:buClr>
            </a:pPr>
            <a:r>
              <a:rPr lang="en-US">
                <a:ea typeface="+mn-lt"/>
                <a:cs typeface="+mn-lt"/>
              </a:rPr>
              <a:t>System testing will include tests of all functionalities </a:t>
            </a:r>
            <a:r>
              <a:rPr lang="en-US" dirty="0">
                <a:ea typeface="+mn-lt"/>
                <a:cs typeface="+mn-lt"/>
              </a:rPr>
              <a:t>from start to finish </a:t>
            </a:r>
            <a:r>
              <a:rPr lang="en-US">
                <a:ea typeface="+mn-lt"/>
                <a:cs typeface="+mn-lt"/>
              </a:rPr>
              <a:t>using specified parameters. This is to ensure that the </a:t>
            </a:r>
            <a:r>
              <a:rPr lang="en-US" err="1">
                <a:ea typeface="+mn-lt"/>
                <a:cs typeface="+mn-lt"/>
              </a:rPr>
              <a:t>eTimely</a:t>
            </a:r>
            <a:r>
              <a:rPr lang="en-US">
                <a:ea typeface="+mn-lt"/>
                <a:cs typeface="+mn-lt"/>
              </a:rPr>
              <a:t> web application as a whole works as intended.</a:t>
            </a:r>
          </a:p>
        </p:txBody>
      </p:sp>
      <p:sp>
        <p:nvSpPr>
          <p:cNvPr id="7" name="Title 1">
            <a:extLst>
              <a:ext uri="{FF2B5EF4-FFF2-40B4-BE49-F238E27FC236}">
                <a16:creationId xmlns:a16="http://schemas.microsoft.com/office/drawing/2014/main" id="{E105855F-AD82-4144-83AC-D94FBFCBC75E}"/>
              </a:ext>
            </a:extLst>
          </p:cNvPr>
          <p:cNvSpPr txBox="1">
            <a:spLocks/>
          </p:cNvSpPr>
          <p:nvPr/>
        </p:nvSpPr>
        <p:spPr>
          <a:xfrm>
            <a:off x="815897" y="503992"/>
            <a:ext cx="10721106" cy="1645920"/>
          </a:xfrm>
          <a:prstGeom prst="rect">
            <a:avLst/>
          </a:prstGeom>
          <a:solidFill>
            <a:schemeClr val="accent1"/>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endParaRPr lang="en-US"/>
          </a:p>
        </p:txBody>
      </p:sp>
      <p:sp>
        <p:nvSpPr>
          <p:cNvPr id="9" name="Title 1">
            <a:extLst>
              <a:ext uri="{FF2B5EF4-FFF2-40B4-BE49-F238E27FC236}">
                <a16:creationId xmlns:a16="http://schemas.microsoft.com/office/drawing/2014/main" id="{AECC803C-9BA6-4C94-B9F0-5BF0BE1E5686}"/>
              </a:ext>
            </a:extLst>
          </p:cNvPr>
          <p:cNvSpPr txBox="1">
            <a:spLocks/>
          </p:cNvSpPr>
          <p:nvPr/>
        </p:nvSpPr>
        <p:spPr>
          <a:xfrm>
            <a:off x="955900" y="642870"/>
            <a:ext cx="10420203" cy="1383894"/>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chemeClr val="bg1"/>
                </a:solidFill>
              </a:rPr>
              <a:t>System Testing Approach</a:t>
            </a:r>
            <a:endParaRPr lang="en-US" sz="3200">
              <a:solidFill>
                <a:srgbClr val="FFFFFF"/>
              </a:solidFill>
            </a:endParaRPr>
          </a:p>
        </p:txBody>
      </p:sp>
      <p:graphicFrame>
        <p:nvGraphicFramePr>
          <p:cNvPr id="10" name="Table 9">
            <a:extLst>
              <a:ext uri="{FF2B5EF4-FFF2-40B4-BE49-F238E27FC236}">
                <a16:creationId xmlns:a16="http://schemas.microsoft.com/office/drawing/2014/main" id="{4A153160-19EC-4EB9-A73F-11BF12EF04A0}"/>
              </a:ext>
            </a:extLst>
          </p:cNvPr>
          <p:cNvGraphicFramePr>
            <a:graphicFrameLocks noGrp="1"/>
          </p:cNvGraphicFramePr>
          <p:nvPr>
            <p:extLst>
              <p:ext uri="{D42A27DB-BD31-4B8C-83A1-F6EECF244321}">
                <p14:modId xmlns:p14="http://schemas.microsoft.com/office/powerpoint/2010/main" val="2496135664"/>
              </p:ext>
            </p:extLst>
          </p:nvPr>
        </p:nvGraphicFramePr>
        <p:xfrm>
          <a:off x="881885" y="2636723"/>
          <a:ext cx="5214115" cy="2852879"/>
        </p:xfrm>
        <a:graphic>
          <a:graphicData uri="http://schemas.openxmlformats.org/drawingml/2006/table">
            <a:tbl>
              <a:tblPr firstRow="1" bandRow="1">
                <a:tableStyleId>{5C22544A-7EE6-4342-B048-85BDC9FD1C3A}</a:tableStyleId>
              </a:tblPr>
              <a:tblGrid>
                <a:gridCol w="932979">
                  <a:extLst>
                    <a:ext uri="{9D8B030D-6E8A-4147-A177-3AD203B41FA5}">
                      <a16:colId xmlns:a16="http://schemas.microsoft.com/office/drawing/2014/main" val="3308626976"/>
                    </a:ext>
                  </a:extLst>
                </a:gridCol>
                <a:gridCol w="1522225">
                  <a:extLst>
                    <a:ext uri="{9D8B030D-6E8A-4147-A177-3AD203B41FA5}">
                      <a16:colId xmlns:a16="http://schemas.microsoft.com/office/drawing/2014/main" val="617990591"/>
                    </a:ext>
                  </a:extLst>
                </a:gridCol>
                <a:gridCol w="999241">
                  <a:extLst>
                    <a:ext uri="{9D8B030D-6E8A-4147-A177-3AD203B41FA5}">
                      <a16:colId xmlns:a16="http://schemas.microsoft.com/office/drawing/2014/main" val="964495427"/>
                    </a:ext>
                  </a:extLst>
                </a:gridCol>
                <a:gridCol w="1759670">
                  <a:extLst>
                    <a:ext uri="{9D8B030D-6E8A-4147-A177-3AD203B41FA5}">
                      <a16:colId xmlns:a16="http://schemas.microsoft.com/office/drawing/2014/main" val="3391973575"/>
                    </a:ext>
                  </a:extLst>
                </a:gridCol>
              </a:tblGrid>
              <a:tr h="645187">
                <a:tc>
                  <a:txBody>
                    <a:bodyPr/>
                    <a:lstStyle/>
                    <a:p>
                      <a:pPr rtl="0" fontAlgn="base"/>
                      <a:r>
                        <a:rPr lang="en-US" sz="1200">
                          <a:effectLst/>
                        </a:rPr>
                        <a:t>Test Case ID </a:t>
                      </a:r>
                      <a:endParaRPr lang="en-US">
                        <a:effectLst/>
                      </a:endParaRPr>
                    </a:p>
                  </a:txBody>
                  <a:tcPr/>
                </a:tc>
                <a:tc>
                  <a:txBody>
                    <a:bodyPr/>
                    <a:lstStyle/>
                    <a:p>
                      <a:pPr rtl="0" fontAlgn="base"/>
                      <a:r>
                        <a:rPr lang="en-US" sz="1200">
                          <a:effectLst/>
                        </a:rPr>
                        <a:t>Title </a:t>
                      </a:r>
                      <a:endParaRPr lang="en-US">
                        <a:effectLst/>
                      </a:endParaRPr>
                    </a:p>
                  </a:txBody>
                  <a:tcPr/>
                </a:tc>
                <a:tc gridSpan="2">
                  <a:txBody>
                    <a:bodyPr/>
                    <a:lstStyle/>
                    <a:p>
                      <a:pPr rtl="0" fontAlgn="base"/>
                      <a:r>
                        <a:rPr lang="en-US" sz="1200">
                          <a:effectLst/>
                        </a:rPr>
                        <a:t>Parameters </a:t>
                      </a:r>
                      <a:endParaRPr lang="en-US">
                        <a:effectLst/>
                      </a:endParaRPr>
                    </a:p>
                  </a:txBody>
                  <a:tcPr/>
                </a:tc>
                <a:tc hMerge="1">
                  <a:txBody>
                    <a:bodyPr/>
                    <a:lstStyle/>
                    <a:p>
                      <a:endParaRPr lang="en-US"/>
                    </a:p>
                  </a:txBody>
                  <a:tcPr/>
                </a:tc>
                <a:extLst>
                  <a:ext uri="{0D108BD9-81ED-4DB2-BD59-A6C34878D82A}">
                    <a16:rowId xmlns:a16="http://schemas.microsoft.com/office/drawing/2014/main" val="2837803180"/>
                  </a:ext>
                </a:extLst>
              </a:tr>
              <a:tr h="632020">
                <a:tc rowSpan="4">
                  <a:txBody>
                    <a:bodyPr/>
                    <a:lstStyle/>
                    <a:p>
                      <a:pPr rtl="0" fontAlgn="base"/>
                      <a:r>
                        <a:rPr lang="en-US" sz="1200">
                          <a:effectLst/>
                        </a:rPr>
                        <a:t>TC-90 </a:t>
                      </a:r>
                      <a:endParaRPr lang="en-US">
                        <a:effectLst/>
                      </a:endParaRPr>
                    </a:p>
                  </a:txBody>
                  <a:tcPr/>
                </a:tc>
                <a:tc rowSpan="4">
                  <a:txBody>
                    <a:bodyPr/>
                    <a:lstStyle/>
                    <a:p>
                      <a:pPr rtl="0" fontAlgn="base"/>
                      <a:r>
                        <a:rPr lang="en-US" sz="1200">
                          <a:effectLst/>
                        </a:rPr>
                        <a:t>Business User: Invite Staff Member </a:t>
                      </a:r>
                      <a:endParaRPr lang="en-US">
                        <a:effectLst/>
                      </a:endParaRPr>
                    </a:p>
                  </a:txBody>
                  <a:tcPr/>
                </a:tc>
                <a:tc>
                  <a:txBody>
                    <a:bodyPr/>
                    <a:lstStyle/>
                    <a:p>
                      <a:pPr rtl="0" fontAlgn="base"/>
                      <a:r>
                        <a:rPr lang="en-US" sz="1200">
                          <a:effectLst/>
                        </a:rPr>
                        <a:t>First Name:</a:t>
                      </a:r>
                    </a:p>
                  </a:txBody>
                  <a:tcPr/>
                </a:tc>
                <a:tc>
                  <a:txBody>
                    <a:bodyPr/>
                    <a:lstStyle/>
                    <a:p>
                      <a:pPr rtl="0" fontAlgn="base"/>
                      <a:r>
                        <a:rPr lang="en-US" sz="1200">
                          <a:effectLst/>
                        </a:rPr>
                        <a:t>Dave</a:t>
                      </a:r>
                    </a:p>
                  </a:txBody>
                  <a:tcPr/>
                </a:tc>
                <a:extLst>
                  <a:ext uri="{0D108BD9-81ED-4DB2-BD59-A6C34878D82A}">
                    <a16:rowId xmlns:a16="http://schemas.microsoft.com/office/drawing/2014/main" val="1444871630"/>
                  </a:ext>
                </a:extLst>
              </a:tr>
              <a:tr h="381845">
                <a:tc vMerge="1">
                  <a:txBody>
                    <a:bodyPr/>
                    <a:lstStyle/>
                    <a:p>
                      <a:endParaRPr lang="en-US"/>
                    </a:p>
                  </a:txBody>
                  <a:tcPr/>
                </a:tc>
                <a:tc vMerge="1">
                  <a:txBody>
                    <a:bodyPr/>
                    <a:lstStyle/>
                    <a:p>
                      <a:endParaRPr lang="en-US"/>
                    </a:p>
                  </a:txBody>
                  <a:tcPr/>
                </a:tc>
                <a:tc>
                  <a:txBody>
                    <a:bodyPr/>
                    <a:lstStyle/>
                    <a:p>
                      <a:pPr rtl="0" fontAlgn="base"/>
                      <a:r>
                        <a:rPr lang="en-US" sz="1200">
                          <a:effectLst/>
                        </a:rPr>
                        <a:t>Last Name:</a:t>
                      </a:r>
                      <a:endParaRPr lang="en-US">
                        <a:effectLst/>
                      </a:endParaRPr>
                    </a:p>
                  </a:txBody>
                  <a:tcPr/>
                </a:tc>
                <a:tc>
                  <a:txBody>
                    <a:bodyPr/>
                    <a:lstStyle/>
                    <a:p>
                      <a:pPr rtl="0" fontAlgn="base"/>
                      <a:r>
                        <a:rPr lang="en-US" sz="1200">
                          <a:effectLst/>
                        </a:rPr>
                        <a:t>Smith </a:t>
                      </a:r>
                      <a:endParaRPr lang="en-US">
                        <a:effectLst/>
                      </a:endParaRPr>
                    </a:p>
                  </a:txBody>
                  <a:tcPr/>
                </a:tc>
                <a:extLst>
                  <a:ext uri="{0D108BD9-81ED-4DB2-BD59-A6C34878D82A}">
                    <a16:rowId xmlns:a16="http://schemas.microsoft.com/office/drawing/2014/main" val="3697966897"/>
                  </a:ext>
                </a:extLst>
              </a:tr>
              <a:tr h="187377">
                <a:tc vMerge="1">
                  <a:txBody>
                    <a:bodyPr/>
                    <a:lstStyle/>
                    <a:p>
                      <a:endParaRPr lang="en-US"/>
                    </a:p>
                  </a:txBody>
                  <a:tcPr/>
                </a:tc>
                <a:tc vMerge="1">
                  <a:txBody>
                    <a:bodyPr/>
                    <a:lstStyle/>
                    <a:p>
                      <a:endParaRPr lang="en-US"/>
                    </a:p>
                  </a:txBody>
                  <a:tcPr/>
                </a:tc>
                <a:tc>
                  <a:txBody>
                    <a:bodyPr/>
                    <a:lstStyle/>
                    <a:p>
                      <a:pPr rtl="0" fontAlgn="base"/>
                      <a:r>
                        <a:rPr lang="en-US" sz="1200">
                          <a:effectLst/>
                        </a:rPr>
                        <a:t>Email: </a:t>
                      </a:r>
                      <a:endParaRPr lang="en-US">
                        <a:effectLst/>
                      </a:endParaRPr>
                    </a:p>
                  </a:txBody>
                  <a:tcPr/>
                </a:tc>
                <a:tc>
                  <a:txBody>
                    <a:bodyPr/>
                    <a:lstStyle/>
                    <a:p>
                      <a:pPr rtl="0" fontAlgn="base"/>
                      <a:r>
                        <a:rPr lang="en-US" sz="1200">
                          <a:effectLst/>
                        </a:rPr>
                        <a:t>etimelyStaff@gmail.com </a:t>
                      </a:r>
                      <a:endParaRPr lang="en-US">
                        <a:effectLst/>
                      </a:endParaRPr>
                    </a:p>
                  </a:txBody>
                  <a:tcPr/>
                </a:tc>
                <a:extLst>
                  <a:ext uri="{0D108BD9-81ED-4DB2-BD59-A6C34878D82A}">
                    <a16:rowId xmlns:a16="http://schemas.microsoft.com/office/drawing/2014/main" val="3421174369"/>
                  </a:ext>
                </a:extLst>
              </a:tr>
              <a:tr h="187377">
                <a:tc vMerge="1">
                  <a:txBody>
                    <a:bodyPr/>
                    <a:lstStyle/>
                    <a:p>
                      <a:pPr rtl="0" fontAlgn="base"/>
                      <a:endParaRPr lang="en-US">
                        <a:effectLst/>
                      </a:endParaRPr>
                    </a:p>
                  </a:txBody>
                  <a:tcPr/>
                </a:tc>
                <a:tc vMerge="1">
                  <a:txBody>
                    <a:bodyPr/>
                    <a:lstStyle/>
                    <a:p>
                      <a:pPr rtl="0" fontAlgn="base"/>
                      <a:endParaRPr lang="en-US">
                        <a:effectLst/>
                      </a:endParaRPr>
                    </a:p>
                  </a:txBody>
                  <a:tcPr/>
                </a:tc>
                <a:tc>
                  <a:txBody>
                    <a:bodyPr/>
                    <a:lstStyle/>
                    <a:p>
                      <a:pPr lvl="0">
                        <a:buNone/>
                      </a:pPr>
                      <a:r>
                        <a:rPr lang="en-US" sz="1200">
                          <a:effectLst/>
                        </a:rPr>
                        <a:t>Role:</a:t>
                      </a:r>
                    </a:p>
                  </a:txBody>
                  <a:tcPr/>
                </a:tc>
                <a:tc>
                  <a:txBody>
                    <a:bodyPr/>
                    <a:lstStyle/>
                    <a:p>
                      <a:pPr lvl="0">
                        <a:buNone/>
                      </a:pPr>
                      <a:r>
                        <a:rPr lang="en-US" sz="1200">
                          <a:effectLst/>
                        </a:rPr>
                        <a:t>Manager</a:t>
                      </a:r>
                    </a:p>
                  </a:txBody>
                  <a:tcPr/>
                </a:tc>
                <a:extLst>
                  <a:ext uri="{0D108BD9-81ED-4DB2-BD59-A6C34878D82A}">
                    <a16:rowId xmlns:a16="http://schemas.microsoft.com/office/drawing/2014/main" val="2665129367"/>
                  </a:ext>
                </a:extLst>
              </a:tr>
              <a:tr h="645187">
                <a:tc>
                  <a:txBody>
                    <a:bodyPr/>
                    <a:lstStyle/>
                    <a:p>
                      <a:pPr rtl="0" fontAlgn="base"/>
                      <a:r>
                        <a:rPr lang="en-US" sz="1200">
                          <a:effectLst/>
                        </a:rPr>
                        <a:t>TC-100 </a:t>
                      </a:r>
                      <a:endParaRPr lang="en-US">
                        <a:effectLst/>
                      </a:endParaRPr>
                    </a:p>
                  </a:txBody>
                  <a:tcPr/>
                </a:tc>
                <a:tc>
                  <a:txBody>
                    <a:bodyPr/>
                    <a:lstStyle/>
                    <a:p>
                      <a:pPr rtl="0" fontAlgn="base"/>
                      <a:r>
                        <a:rPr lang="en-US" sz="1200">
                          <a:effectLst/>
                        </a:rPr>
                        <a:t>Staff User: Sign Up </a:t>
                      </a:r>
                      <a:endParaRPr lang="en-US">
                        <a:effectLst/>
                      </a:endParaRPr>
                    </a:p>
                  </a:txBody>
                  <a:tcPr/>
                </a:tc>
                <a:tc>
                  <a:txBody>
                    <a:bodyPr/>
                    <a:lstStyle/>
                    <a:p>
                      <a:pPr lvl="0">
                        <a:buNone/>
                      </a:pPr>
                      <a:r>
                        <a:rPr lang="en-US" sz="1200" b="0" i="0" u="none" strike="noStrike" noProof="0">
                          <a:effectLst/>
                        </a:rPr>
                        <a:t>Password:</a:t>
                      </a:r>
                      <a:endParaRPr lang="en-US" b="0" i="0" u="none" strike="noStrike" noProof="0"/>
                    </a:p>
                  </a:txBody>
                  <a:tcPr/>
                </a:tc>
                <a:tc>
                  <a:txBody>
                    <a:bodyPr/>
                    <a:lstStyle/>
                    <a:p>
                      <a:pPr lvl="0">
                        <a:buNone/>
                      </a:pPr>
                      <a:r>
                        <a:rPr lang="en-US" sz="1200" b="0" i="0" u="none" strike="noStrike" noProof="0">
                          <a:effectLst/>
                        </a:rPr>
                        <a:t>Test1234</a:t>
                      </a:r>
                      <a:endParaRPr lang="en-US"/>
                    </a:p>
                  </a:txBody>
                  <a:tcPr/>
                </a:tc>
                <a:extLst>
                  <a:ext uri="{0D108BD9-81ED-4DB2-BD59-A6C34878D82A}">
                    <a16:rowId xmlns:a16="http://schemas.microsoft.com/office/drawing/2014/main" val="3270516994"/>
                  </a:ext>
                </a:extLst>
              </a:tr>
            </a:tbl>
          </a:graphicData>
        </a:graphic>
      </p:graphicFrame>
      <p:sp>
        <p:nvSpPr>
          <p:cNvPr id="12" name="Slide Number Placeholder 3">
            <a:extLst>
              <a:ext uri="{FF2B5EF4-FFF2-40B4-BE49-F238E27FC236}">
                <a16:creationId xmlns:a16="http://schemas.microsoft.com/office/drawing/2014/main" id="{2A749BE9-F338-436C-8182-251DC7F099B8}"/>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12</a:t>
            </a:fld>
            <a:endParaRPr lang="en-US" sz="2000"/>
          </a:p>
        </p:txBody>
      </p:sp>
    </p:spTree>
    <p:extLst>
      <p:ext uri="{BB962C8B-B14F-4D97-AF65-F5344CB8AC3E}">
        <p14:creationId xmlns:p14="http://schemas.microsoft.com/office/powerpoint/2010/main" val="399233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graphicFrame>
        <p:nvGraphicFramePr>
          <p:cNvPr id="8" name="Table 7">
            <a:extLst>
              <a:ext uri="{FF2B5EF4-FFF2-40B4-BE49-F238E27FC236}">
                <a16:creationId xmlns:a16="http://schemas.microsoft.com/office/drawing/2014/main" id="{04ACE8AB-4047-431B-B099-075EE20DA4B9}"/>
              </a:ext>
            </a:extLst>
          </p:cNvPr>
          <p:cNvGraphicFramePr>
            <a:graphicFrameLocks noGrp="1"/>
          </p:cNvGraphicFramePr>
          <p:nvPr>
            <p:extLst>
              <p:ext uri="{D42A27DB-BD31-4B8C-83A1-F6EECF244321}">
                <p14:modId xmlns:p14="http://schemas.microsoft.com/office/powerpoint/2010/main" val="2470440141"/>
              </p:ext>
            </p:extLst>
          </p:nvPr>
        </p:nvGraphicFramePr>
        <p:xfrm>
          <a:off x="455341" y="752707"/>
          <a:ext cx="6506143" cy="5312962"/>
        </p:xfrm>
        <a:graphic>
          <a:graphicData uri="http://schemas.openxmlformats.org/drawingml/2006/table">
            <a:tbl>
              <a:tblPr firstRow="1" bandRow="1">
                <a:tableStyleId>{5C22544A-7EE6-4342-B048-85BDC9FD1C3A}</a:tableStyleId>
              </a:tblPr>
              <a:tblGrid>
                <a:gridCol w="2103739">
                  <a:extLst>
                    <a:ext uri="{9D8B030D-6E8A-4147-A177-3AD203B41FA5}">
                      <a16:colId xmlns:a16="http://schemas.microsoft.com/office/drawing/2014/main" val="1956592798"/>
                    </a:ext>
                  </a:extLst>
                </a:gridCol>
                <a:gridCol w="208280">
                  <a:extLst>
                    <a:ext uri="{9D8B030D-6E8A-4147-A177-3AD203B41FA5}">
                      <a16:colId xmlns:a16="http://schemas.microsoft.com/office/drawing/2014/main" val="4028179282"/>
                    </a:ext>
                  </a:extLst>
                </a:gridCol>
                <a:gridCol w="4194124">
                  <a:extLst>
                    <a:ext uri="{9D8B030D-6E8A-4147-A177-3AD203B41FA5}">
                      <a16:colId xmlns:a16="http://schemas.microsoft.com/office/drawing/2014/main" val="1299923300"/>
                    </a:ext>
                  </a:extLst>
                </a:gridCol>
              </a:tblGrid>
              <a:tr h="306658">
                <a:tc gridSpan="2">
                  <a:txBody>
                    <a:bodyPr/>
                    <a:lstStyle/>
                    <a:p>
                      <a:pPr rtl="0" fontAlgn="base"/>
                      <a:r>
                        <a:rPr lang="en-US" sz="1000">
                          <a:effectLst/>
                        </a:rPr>
                        <a:t>Test Case ID: TC-90 </a:t>
                      </a:r>
                      <a:endParaRPr lang="en-US" sz="1600" i="1">
                        <a:effectLst/>
                      </a:endParaRPr>
                    </a:p>
                  </a:txBody>
                  <a:tcPr marL="79487" marR="79487" marT="39744" marB="39744"/>
                </a:tc>
                <a:tc hMerge="1">
                  <a:txBody>
                    <a:bodyPr/>
                    <a:lstStyle/>
                    <a:p>
                      <a:endParaRPr lang="en-US"/>
                    </a:p>
                  </a:txBody>
                  <a:tcPr/>
                </a:tc>
                <a:tc>
                  <a:txBody>
                    <a:bodyPr/>
                    <a:lstStyle/>
                    <a:p>
                      <a:pPr rtl="0" fontAlgn="base"/>
                      <a:r>
                        <a:rPr lang="en-US" sz="1000">
                          <a:effectLst/>
                        </a:rPr>
                        <a:t>Test Case Name: Business User: Invite Staff Member </a:t>
                      </a:r>
                      <a:endParaRPr lang="en-US" sz="1600" i="1">
                        <a:effectLst/>
                      </a:endParaRPr>
                    </a:p>
                  </a:txBody>
                  <a:tcPr marL="79487" marR="79487" marT="39744" marB="39744"/>
                </a:tc>
                <a:extLst>
                  <a:ext uri="{0D108BD9-81ED-4DB2-BD59-A6C34878D82A}">
                    <a16:rowId xmlns:a16="http://schemas.microsoft.com/office/drawing/2014/main" val="1320672026"/>
                  </a:ext>
                </a:extLst>
              </a:tr>
              <a:tr h="309153">
                <a:tc gridSpan="2">
                  <a:txBody>
                    <a:bodyPr/>
                    <a:lstStyle/>
                    <a:p>
                      <a:pPr rtl="0" fontAlgn="base"/>
                      <a:r>
                        <a:rPr lang="en-US" sz="1200">
                          <a:effectLst/>
                        </a:rPr>
                        <a:t>Created By: Chris Gumieny </a:t>
                      </a:r>
                      <a:endParaRPr lang="en-US" sz="1200" i="1">
                        <a:effectLst/>
                      </a:endParaRPr>
                    </a:p>
                  </a:txBody>
                  <a:tcPr marL="79487" marR="79487" marT="39744" marB="39744"/>
                </a:tc>
                <a:tc hMerge="1">
                  <a:txBody>
                    <a:bodyPr/>
                    <a:lstStyle/>
                    <a:p>
                      <a:endParaRPr lang="en-US"/>
                    </a:p>
                  </a:txBody>
                  <a:tcPr/>
                </a:tc>
                <a:tc>
                  <a:txBody>
                    <a:bodyPr/>
                    <a:lstStyle/>
                    <a:p>
                      <a:pPr rtl="0" fontAlgn="base"/>
                      <a:r>
                        <a:rPr lang="en-US" sz="1200">
                          <a:effectLst/>
                        </a:rPr>
                        <a:t>Date Created: 4/4/2022 </a:t>
                      </a:r>
                      <a:endParaRPr lang="en-US" sz="1200" i="1">
                        <a:effectLst/>
                      </a:endParaRPr>
                    </a:p>
                  </a:txBody>
                  <a:tcPr marL="79487" marR="79487" marT="39744" marB="39744"/>
                </a:tc>
                <a:extLst>
                  <a:ext uri="{0D108BD9-81ED-4DB2-BD59-A6C34878D82A}">
                    <a16:rowId xmlns:a16="http://schemas.microsoft.com/office/drawing/2014/main" val="1226289488"/>
                  </a:ext>
                </a:extLst>
              </a:tr>
              <a:tr h="299180">
                <a:tc gridSpan="2">
                  <a:txBody>
                    <a:bodyPr/>
                    <a:lstStyle/>
                    <a:p>
                      <a:pPr rtl="0" fontAlgn="base"/>
                      <a:r>
                        <a:rPr lang="en-US" sz="1200">
                          <a:effectLst/>
                        </a:rPr>
                        <a:t>Last Updated By:  </a:t>
                      </a:r>
                      <a:endParaRPr lang="en-US" sz="1200" i="1">
                        <a:effectLst/>
                      </a:endParaRPr>
                    </a:p>
                  </a:txBody>
                  <a:tcPr marL="79487" marR="79487" marT="39744" marB="39744"/>
                </a:tc>
                <a:tc hMerge="1">
                  <a:txBody>
                    <a:bodyPr/>
                    <a:lstStyle/>
                    <a:p>
                      <a:endParaRPr lang="en-US"/>
                    </a:p>
                  </a:txBody>
                  <a:tcPr/>
                </a:tc>
                <a:tc>
                  <a:txBody>
                    <a:bodyPr/>
                    <a:lstStyle/>
                    <a:p>
                      <a:pPr rtl="0" fontAlgn="base"/>
                      <a:r>
                        <a:rPr lang="en-US" sz="1200">
                          <a:effectLst/>
                        </a:rPr>
                        <a:t>Last Revision Date:  </a:t>
                      </a:r>
                      <a:endParaRPr lang="en-US" sz="1200" i="1">
                        <a:effectLst/>
                      </a:endParaRPr>
                    </a:p>
                  </a:txBody>
                  <a:tcPr marL="79487" marR="79487" marT="39744" marB="39744"/>
                </a:tc>
                <a:extLst>
                  <a:ext uri="{0D108BD9-81ED-4DB2-BD59-A6C34878D82A}">
                    <a16:rowId xmlns:a16="http://schemas.microsoft.com/office/drawing/2014/main" val="2929948829"/>
                  </a:ext>
                </a:extLst>
              </a:tr>
              <a:tr h="319126">
                <a:tc>
                  <a:txBody>
                    <a:bodyPr/>
                    <a:lstStyle/>
                    <a:p>
                      <a:pPr rtl="0" fontAlgn="base"/>
                      <a:r>
                        <a:rPr lang="en-US" sz="1200">
                          <a:effectLst/>
                        </a:rPr>
                        <a:t>Priority </a:t>
                      </a:r>
                      <a:endParaRPr lang="en-US" sz="1200" i="1">
                        <a:effectLst/>
                      </a:endParaRPr>
                    </a:p>
                  </a:txBody>
                  <a:tcPr marL="79487" marR="79487" marT="39744" marB="39744"/>
                </a:tc>
                <a:tc gridSpan="2">
                  <a:txBody>
                    <a:bodyPr/>
                    <a:lstStyle/>
                    <a:p>
                      <a:pPr rtl="0" fontAlgn="base"/>
                      <a:r>
                        <a:rPr lang="en-US" sz="1200">
                          <a:effectLst/>
                        </a:rPr>
                        <a:t>High </a:t>
                      </a:r>
                      <a:endParaRPr lang="en-US" sz="1200" i="1">
                        <a:effectLst/>
                      </a:endParaRPr>
                    </a:p>
                  </a:txBody>
                  <a:tcPr marL="79487" marR="79487" marT="39744" marB="39744"/>
                </a:tc>
                <a:tc hMerge="1">
                  <a:txBody>
                    <a:bodyPr/>
                    <a:lstStyle/>
                    <a:p>
                      <a:endParaRPr lang="en-US"/>
                    </a:p>
                  </a:txBody>
                  <a:tcPr/>
                </a:tc>
                <a:extLst>
                  <a:ext uri="{0D108BD9-81ED-4DB2-BD59-A6C34878D82A}">
                    <a16:rowId xmlns:a16="http://schemas.microsoft.com/office/drawing/2014/main" val="3039168246"/>
                  </a:ext>
                </a:extLst>
              </a:tr>
              <a:tr h="299180">
                <a:tc>
                  <a:txBody>
                    <a:bodyPr/>
                    <a:lstStyle/>
                    <a:p>
                      <a:pPr rtl="0" fontAlgn="base"/>
                      <a:r>
                        <a:rPr lang="en-US" sz="1200">
                          <a:effectLst/>
                        </a:rPr>
                        <a:t>Preconditions </a:t>
                      </a:r>
                      <a:endParaRPr lang="en-US" sz="1200" i="1">
                        <a:effectLst/>
                      </a:endParaRPr>
                    </a:p>
                  </a:txBody>
                  <a:tcPr marL="79487" marR="79487" marT="39744" marB="39744"/>
                </a:tc>
                <a:tc gridSpan="2">
                  <a:txBody>
                    <a:bodyPr/>
                    <a:lstStyle/>
                    <a:p>
                      <a:pPr rtl="0" fontAlgn="base"/>
                      <a:r>
                        <a:rPr lang="en-US" sz="1200">
                          <a:effectLst/>
                        </a:rPr>
                        <a:t>Follow the steps in TC-85. </a:t>
                      </a:r>
                      <a:endParaRPr lang="en-US" sz="1200" i="1">
                        <a:effectLst/>
                      </a:endParaRPr>
                    </a:p>
                  </a:txBody>
                  <a:tcPr marL="79487" marR="79487" marT="39744" marB="39744"/>
                </a:tc>
                <a:tc hMerge="1">
                  <a:txBody>
                    <a:bodyPr/>
                    <a:lstStyle/>
                    <a:p>
                      <a:endParaRPr lang="en-US"/>
                    </a:p>
                  </a:txBody>
                  <a:tcPr/>
                </a:tc>
                <a:extLst>
                  <a:ext uri="{0D108BD9-81ED-4DB2-BD59-A6C34878D82A}">
                    <a16:rowId xmlns:a16="http://schemas.microsoft.com/office/drawing/2014/main" val="1133587460"/>
                  </a:ext>
                </a:extLst>
              </a:tr>
              <a:tr h="688117">
                <a:tc>
                  <a:txBody>
                    <a:bodyPr/>
                    <a:lstStyle/>
                    <a:p>
                      <a:pPr rtl="0" fontAlgn="base"/>
                      <a:r>
                        <a:rPr lang="en-US" sz="1200">
                          <a:effectLst/>
                        </a:rPr>
                        <a:t>Postconditions </a:t>
                      </a:r>
                      <a:endParaRPr lang="en-US" sz="1200" i="1">
                        <a:effectLst/>
                      </a:endParaRPr>
                    </a:p>
                  </a:txBody>
                  <a:tcPr marL="79487" marR="79487" marT="39744" marB="39744"/>
                </a:tc>
                <a:tc gridSpan="2">
                  <a:txBody>
                    <a:bodyPr/>
                    <a:lstStyle/>
                    <a:p>
                      <a:pPr marL="171450" lvl="0" indent="-171450" rtl="0" fontAlgn="base">
                        <a:buFont typeface="Arial" panose="020B0604020202020204" pitchFamily="34" charset="0"/>
                        <a:buChar char="•"/>
                      </a:pPr>
                      <a:r>
                        <a:rPr lang="en-US" sz="1200">
                          <a:effectLst/>
                        </a:rPr>
                        <a:t>The entered information is added to the database under an “Inactive” user. </a:t>
                      </a:r>
                    </a:p>
                    <a:p>
                      <a:pPr marL="171450" lvl="0" indent="-171450" rtl="0" fontAlgn="base">
                        <a:buFont typeface="Arial" panose="020B0604020202020204" pitchFamily="34" charset="0"/>
                        <a:buChar char="•"/>
                      </a:pPr>
                      <a:r>
                        <a:rPr lang="en-US" sz="1200">
                          <a:effectLst/>
                        </a:rPr>
                        <a:t>An invitation email is sent to the submitted email. </a:t>
                      </a:r>
                      <a:endParaRPr lang="en-US" sz="1200" i="1">
                        <a:effectLst/>
                        <a:latin typeface="Times New Roman"/>
                      </a:endParaRPr>
                    </a:p>
                  </a:txBody>
                  <a:tcPr marL="79487" marR="79487" marT="39744" marB="39744"/>
                </a:tc>
                <a:tc hMerge="1">
                  <a:txBody>
                    <a:bodyPr/>
                    <a:lstStyle/>
                    <a:p>
                      <a:endParaRPr lang="en-US"/>
                    </a:p>
                  </a:txBody>
                  <a:tcPr/>
                </a:tc>
                <a:extLst>
                  <a:ext uri="{0D108BD9-81ED-4DB2-BD59-A6C34878D82A}">
                    <a16:rowId xmlns:a16="http://schemas.microsoft.com/office/drawing/2014/main" val="1527272701"/>
                  </a:ext>
                </a:extLst>
              </a:tr>
              <a:tr h="857654">
                <a:tc>
                  <a:txBody>
                    <a:bodyPr/>
                    <a:lstStyle/>
                    <a:p>
                      <a:pPr rtl="0" fontAlgn="base"/>
                      <a:r>
                        <a:rPr lang="en-US" sz="1200">
                          <a:effectLst/>
                        </a:rPr>
                        <a:t>Parameters </a:t>
                      </a:r>
                      <a:endParaRPr lang="en-US" sz="1200" i="1">
                        <a:effectLst/>
                      </a:endParaRPr>
                    </a:p>
                  </a:txBody>
                  <a:tcPr marL="79487" marR="79487" marT="39744" marB="39744"/>
                </a:tc>
                <a:tc gridSpan="2">
                  <a:txBody>
                    <a:bodyPr/>
                    <a:lstStyle/>
                    <a:p>
                      <a:pPr marL="171450" lvl="0" indent="-171450" rtl="0" fontAlgn="base">
                        <a:buFont typeface="Arial" panose="020B0604020202020204" pitchFamily="34" charset="0"/>
                        <a:buChar char="•"/>
                      </a:pPr>
                      <a:r>
                        <a:rPr lang="en-US" sz="1200">
                          <a:effectLst/>
                        </a:rPr>
                        <a:t>First Name: the first name of the invited staff member </a:t>
                      </a:r>
                    </a:p>
                    <a:p>
                      <a:pPr marL="171450" lvl="0" indent="-171450" rtl="0" fontAlgn="base">
                        <a:buFont typeface="Arial" panose="020B0604020202020204" pitchFamily="34" charset="0"/>
                        <a:buChar char="•"/>
                      </a:pPr>
                      <a:r>
                        <a:rPr lang="en-US" sz="1200">
                          <a:effectLst/>
                        </a:rPr>
                        <a:t>Last Name: the last name of the invited staff member </a:t>
                      </a:r>
                    </a:p>
                    <a:p>
                      <a:pPr marL="171450" lvl="0" indent="-171450" rtl="0" fontAlgn="base">
                        <a:buFont typeface="Arial" panose="020B0604020202020204" pitchFamily="34" charset="0"/>
                        <a:buChar char="•"/>
                      </a:pPr>
                      <a:r>
                        <a:rPr lang="en-US" sz="1200">
                          <a:effectLst/>
                        </a:rPr>
                        <a:t>Email: the email of the invited staff member </a:t>
                      </a:r>
                    </a:p>
                    <a:p>
                      <a:pPr marL="171450" lvl="0" indent="-171450" rtl="0" fontAlgn="base">
                        <a:buFont typeface="Arial" panose="020B0604020202020204" pitchFamily="34" charset="0"/>
                        <a:buChar char="•"/>
                      </a:pPr>
                      <a:r>
                        <a:rPr lang="en-US" sz="1200">
                          <a:effectLst/>
                        </a:rPr>
                        <a:t>Role: the assigned role of the invited staff member </a:t>
                      </a:r>
                      <a:endParaRPr lang="en-US" sz="1200" i="1">
                        <a:effectLst/>
                        <a:latin typeface="Times New Roman"/>
                      </a:endParaRPr>
                    </a:p>
                  </a:txBody>
                  <a:tcPr marL="79487" marR="79487" marT="39744" marB="39744"/>
                </a:tc>
                <a:tc hMerge="1">
                  <a:txBody>
                    <a:bodyPr/>
                    <a:lstStyle/>
                    <a:p>
                      <a:endParaRPr lang="en-US"/>
                    </a:p>
                  </a:txBody>
                  <a:tcPr/>
                </a:tc>
                <a:extLst>
                  <a:ext uri="{0D108BD9-81ED-4DB2-BD59-A6C34878D82A}">
                    <a16:rowId xmlns:a16="http://schemas.microsoft.com/office/drawing/2014/main" val="672374733"/>
                  </a:ext>
                </a:extLst>
              </a:tr>
              <a:tr h="1745230">
                <a:tc>
                  <a:txBody>
                    <a:bodyPr/>
                    <a:lstStyle/>
                    <a:p>
                      <a:pPr rtl="0" fontAlgn="base"/>
                      <a:r>
                        <a:rPr lang="en-US" sz="1200">
                          <a:effectLst/>
                        </a:rPr>
                        <a:t>Test Steps </a:t>
                      </a:r>
                      <a:endParaRPr lang="en-US" sz="1200" i="1">
                        <a:effectLst/>
                      </a:endParaRPr>
                    </a:p>
                  </a:txBody>
                  <a:tcPr marL="79487" marR="79487" marT="39744" marB="39744"/>
                </a:tc>
                <a:tc gridSpan="2">
                  <a:txBody>
                    <a:bodyPr/>
                    <a:lstStyle/>
                    <a:p>
                      <a:pPr marL="342900" lvl="0" indent="-342900" rtl="0" fontAlgn="base">
                        <a:buFont typeface="+mj-lt"/>
                        <a:buAutoNum type="arabicPeriod"/>
                      </a:pPr>
                      <a:r>
                        <a:rPr lang="en-US" sz="1200">
                          <a:effectLst/>
                        </a:rPr>
                        <a:t>On the sidebar, click the “Team” tab and then click the “Team Management” tab. </a:t>
                      </a:r>
                    </a:p>
                    <a:p>
                      <a:pPr marL="342900" lvl="0" indent="-342900" rtl="0" fontAlgn="base">
                        <a:buFont typeface="+mj-lt"/>
                        <a:buAutoNum type="arabicPeriod" startAt="2"/>
                      </a:pPr>
                      <a:r>
                        <a:rPr lang="en-US" sz="1200">
                          <a:effectLst/>
                        </a:rPr>
                        <a:t>Click the “Invite Staff Member” button. </a:t>
                      </a:r>
                    </a:p>
                    <a:p>
                      <a:pPr marL="342900" lvl="0" indent="-342900" rtl="0" fontAlgn="base">
                        <a:buFont typeface="+mj-lt"/>
                        <a:buAutoNum type="arabicPeriod" startAt="3"/>
                      </a:pPr>
                      <a:r>
                        <a:rPr lang="en-US" sz="1200">
                          <a:effectLst/>
                        </a:rPr>
                        <a:t>Enter [First Name] in the “First Name” field. </a:t>
                      </a:r>
                    </a:p>
                    <a:p>
                      <a:pPr marL="342900" lvl="0" indent="-342900" rtl="0" fontAlgn="base">
                        <a:buFont typeface="+mj-lt"/>
                        <a:buAutoNum type="arabicPeriod" startAt="4"/>
                      </a:pPr>
                      <a:r>
                        <a:rPr lang="en-US" sz="1200">
                          <a:effectLst/>
                        </a:rPr>
                        <a:t>Enter [Last Name] in the “Last Name” field. </a:t>
                      </a:r>
                    </a:p>
                    <a:p>
                      <a:pPr marL="342900" lvl="0" indent="-342900" rtl="0" fontAlgn="base">
                        <a:buFont typeface="+mj-lt"/>
                        <a:buAutoNum type="arabicPeriod" startAt="5"/>
                      </a:pPr>
                      <a:r>
                        <a:rPr lang="en-US" sz="1200">
                          <a:effectLst/>
                        </a:rPr>
                        <a:t>Enter [Email] in the “Email” field. </a:t>
                      </a:r>
                    </a:p>
                    <a:p>
                      <a:pPr marL="342900" lvl="0" indent="-342900" rtl="0" fontAlgn="base">
                        <a:buFont typeface="+mj-lt"/>
                        <a:buAutoNum type="arabicPeriod" startAt="6"/>
                      </a:pPr>
                      <a:r>
                        <a:rPr lang="en-US" sz="1200">
                          <a:effectLst/>
                        </a:rPr>
                        <a:t>Select [Role] in the “Role” field. </a:t>
                      </a:r>
                    </a:p>
                    <a:p>
                      <a:pPr marL="342900" lvl="0" indent="-342900" rtl="0" fontAlgn="base">
                        <a:buFont typeface="+mj-lt"/>
                        <a:buAutoNum type="arabicPeriod" startAt="7"/>
                      </a:pPr>
                      <a:r>
                        <a:rPr lang="en-US" sz="1200">
                          <a:effectLst/>
                        </a:rPr>
                        <a:t>Click the “Invite” button. </a:t>
                      </a:r>
                    </a:p>
                    <a:p>
                      <a:pPr marL="342900" lvl="0" indent="-342900" rtl="0" fontAlgn="base">
                        <a:buFont typeface="+mj-lt"/>
                        <a:buAutoNum type="arabicPeriod" startAt="8"/>
                      </a:pPr>
                      <a:r>
                        <a:rPr lang="en-US" sz="1200">
                          <a:effectLst/>
                        </a:rPr>
                        <a:t>Click the “OK” button on the alert. </a:t>
                      </a:r>
                      <a:endParaRPr lang="en-US" sz="1200" i="1">
                        <a:effectLst/>
                      </a:endParaRPr>
                    </a:p>
                  </a:txBody>
                  <a:tcPr marL="79487" marR="79487" marT="39744" marB="39744"/>
                </a:tc>
                <a:tc hMerge="1">
                  <a:txBody>
                    <a:bodyPr/>
                    <a:lstStyle/>
                    <a:p>
                      <a:endParaRPr lang="en-US"/>
                    </a:p>
                  </a:txBody>
                  <a:tcPr/>
                </a:tc>
                <a:extLst>
                  <a:ext uri="{0D108BD9-81ED-4DB2-BD59-A6C34878D82A}">
                    <a16:rowId xmlns:a16="http://schemas.microsoft.com/office/drawing/2014/main" val="2502238514"/>
                  </a:ext>
                </a:extLst>
              </a:tr>
              <a:tr h="488664">
                <a:tc>
                  <a:txBody>
                    <a:bodyPr/>
                    <a:lstStyle/>
                    <a:p>
                      <a:pPr rtl="0" fontAlgn="base"/>
                      <a:r>
                        <a:rPr lang="en-US" sz="1200">
                          <a:effectLst/>
                        </a:rPr>
                        <a:t>Expected Results </a:t>
                      </a:r>
                      <a:endParaRPr lang="en-US" sz="1200" i="1">
                        <a:effectLst/>
                      </a:endParaRPr>
                    </a:p>
                  </a:txBody>
                  <a:tcPr marL="79487" marR="79487" marT="39744" marB="39744"/>
                </a:tc>
                <a:tc gridSpan="2">
                  <a:txBody>
                    <a:bodyPr/>
                    <a:lstStyle/>
                    <a:p>
                      <a:pPr marL="171450" lvl="0" indent="-171450" rtl="0" fontAlgn="base">
                        <a:buFont typeface="Arial" panose="020B0604020202020204" pitchFamily="34" charset="0"/>
                        <a:buChar char="•"/>
                      </a:pPr>
                      <a:r>
                        <a:rPr lang="en-US" sz="1200">
                          <a:effectLst/>
                        </a:rPr>
                        <a:t>An alert that says, “Success, Invitation was sent successfully.” </a:t>
                      </a:r>
                    </a:p>
                    <a:p>
                      <a:pPr marL="171450" lvl="0" indent="-171450" rtl="0" fontAlgn="base">
                        <a:buFont typeface="Arial" panose="020B0604020202020204" pitchFamily="34" charset="0"/>
                        <a:buChar char="•"/>
                      </a:pPr>
                      <a:r>
                        <a:rPr lang="en-US" sz="1200">
                          <a:effectLst/>
                        </a:rPr>
                        <a:t>The invited user appears on the team table. </a:t>
                      </a:r>
                      <a:endParaRPr lang="en-US" sz="1200" i="1">
                        <a:effectLst/>
                        <a:latin typeface="Times New Roman"/>
                      </a:endParaRPr>
                    </a:p>
                  </a:txBody>
                  <a:tcPr marL="79487" marR="79487" marT="39744" marB="39744"/>
                </a:tc>
                <a:tc hMerge="1">
                  <a:txBody>
                    <a:bodyPr/>
                    <a:lstStyle/>
                    <a:p>
                      <a:endParaRPr lang="en-US"/>
                    </a:p>
                  </a:txBody>
                  <a:tcPr/>
                </a:tc>
                <a:extLst>
                  <a:ext uri="{0D108BD9-81ED-4DB2-BD59-A6C34878D82A}">
                    <a16:rowId xmlns:a16="http://schemas.microsoft.com/office/drawing/2014/main" val="3860439758"/>
                  </a:ext>
                </a:extLst>
              </a:tr>
            </a:tbl>
          </a:graphicData>
        </a:graphic>
      </p:graphicFrame>
      <p:sp>
        <p:nvSpPr>
          <p:cNvPr id="6" name="Title 1">
            <a:extLst>
              <a:ext uri="{FF2B5EF4-FFF2-40B4-BE49-F238E27FC236}">
                <a16:creationId xmlns:a16="http://schemas.microsoft.com/office/drawing/2014/main" id="{8755B3BF-97E8-40C5-BDC5-41A8493B7E55}"/>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System Test Case:</a:t>
            </a:r>
          </a:p>
          <a:p>
            <a:pPr algn="ctr"/>
            <a:endParaRPr lang="en-US" sz="3200">
              <a:solidFill>
                <a:srgbClr val="FFFFFF"/>
              </a:solidFill>
            </a:endParaRPr>
          </a:p>
          <a:p>
            <a:pPr algn="ctr"/>
            <a:r>
              <a:rPr lang="en-US" sz="3200">
                <a:solidFill>
                  <a:srgbClr val="FFFFFF"/>
                </a:solidFill>
              </a:rPr>
              <a:t>Invite Staff Member</a:t>
            </a:r>
          </a:p>
        </p:txBody>
      </p:sp>
      <p:sp>
        <p:nvSpPr>
          <p:cNvPr id="9" name="Slide Number Placeholder 3">
            <a:extLst>
              <a:ext uri="{FF2B5EF4-FFF2-40B4-BE49-F238E27FC236}">
                <a16:creationId xmlns:a16="http://schemas.microsoft.com/office/drawing/2014/main" id="{60616255-BC49-412E-A634-96D480C552D1}"/>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13</a:t>
            </a:fld>
            <a:endParaRPr lang="en-US" sz="2000"/>
          </a:p>
        </p:txBody>
      </p:sp>
    </p:spTree>
    <p:extLst>
      <p:ext uri="{BB962C8B-B14F-4D97-AF65-F5344CB8AC3E}">
        <p14:creationId xmlns:p14="http://schemas.microsoft.com/office/powerpoint/2010/main" val="1610881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graphicFrame>
        <p:nvGraphicFramePr>
          <p:cNvPr id="7" name="Content Placeholder 4">
            <a:extLst>
              <a:ext uri="{FF2B5EF4-FFF2-40B4-BE49-F238E27FC236}">
                <a16:creationId xmlns:a16="http://schemas.microsoft.com/office/drawing/2014/main" id="{7B42564B-17EE-47F7-A379-E2187291A245}"/>
              </a:ext>
            </a:extLst>
          </p:cNvPr>
          <p:cNvGraphicFramePr>
            <a:graphicFrameLocks noGrp="1"/>
          </p:cNvGraphicFramePr>
          <p:nvPr>
            <p:ph idx="1"/>
            <p:extLst>
              <p:ext uri="{D42A27DB-BD31-4B8C-83A1-F6EECF244321}">
                <p14:modId xmlns:p14="http://schemas.microsoft.com/office/powerpoint/2010/main" val="1154239118"/>
              </p:ext>
            </p:extLst>
          </p:nvPr>
        </p:nvGraphicFramePr>
        <p:xfrm>
          <a:off x="472068" y="765291"/>
          <a:ext cx="6489976" cy="5168745"/>
        </p:xfrm>
        <a:graphic>
          <a:graphicData uri="http://schemas.openxmlformats.org/drawingml/2006/table">
            <a:tbl>
              <a:tblPr firstRow="1" bandRow="1">
                <a:tableStyleId>{5C22544A-7EE6-4342-B048-85BDC9FD1C3A}</a:tableStyleId>
              </a:tblPr>
              <a:tblGrid>
                <a:gridCol w="1762661">
                  <a:extLst>
                    <a:ext uri="{9D8B030D-6E8A-4147-A177-3AD203B41FA5}">
                      <a16:colId xmlns:a16="http://schemas.microsoft.com/office/drawing/2014/main" val="2640288610"/>
                    </a:ext>
                  </a:extLst>
                </a:gridCol>
                <a:gridCol w="417157">
                  <a:extLst>
                    <a:ext uri="{9D8B030D-6E8A-4147-A177-3AD203B41FA5}">
                      <a16:colId xmlns:a16="http://schemas.microsoft.com/office/drawing/2014/main" val="1608310006"/>
                    </a:ext>
                  </a:extLst>
                </a:gridCol>
                <a:gridCol w="4310158">
                  <a:extLst>
                    <a:ext uri="{9D8B030D-6E8A-4147-A177-3AD203B41FA5}">
                      <a16:colId xmlns:a16="http://schemas.microsoft.com/office/drawing/2014/main" val="2145053015"/>
                    </a:ext>
                  </a:extLst>
                </a:gridCol>
              </a:tblGrid>
              <a:tr h="334536">
                <a:tc gridSpan="2">
                  <a:txBody>
                    <a:bodyPr/>
                    <a:lstStyle/>
                    <a:p>
                      <a:pPr rtl="0" fontAlgn="base"/>
                      <a:r>
                        <a:rPr lang="en-US" sz="1200">
                          <a:effectLst/>
                        </a:rPr>
                        <a:t>Test Case ID:  TC-100 </a:t>
                      </a:r>
                      <a:endParaRPr lang="en-US" i="1">
                        <a:effectLst/>
                      </a:endParaRPr>
                    </a:p>
                  </a:txBody>
                  <a:tcPr/>
                </a:tc>
                <a:tc hMerge="1">
                  <a:txBody>
                    <a:bodyPr/>
                    <a:lstStyle/>
                    <a:p>
                      <a:endParaRPr lang="en-US"/>
                    </a:p>
                  </a:txBody>
                  <a:tcPr/>
                </a:tc>
                <a:tc>
                  <a:txBody>
                    <a:bodyPr/>
                    <a:lstStyle/>
                    <a:p>
                      <a:pPr rtl="0" fontAlgn="base"/>
                      <a:r>
                        <a:rPr lang="en-US" sz="1200">
                          <a:effectLst/>
                        </a:rPr>
                        <a:t>Test Case Name: Staff User: Sign Up </a:t>
                      </a:r>
                      <a:endParaRPr lang="en-US" i="1">
                        <a:effectLst/>
                      </a:endParaRPr>
                    </a:p>
                  </a:txBody>
                  <a:tcPr/>
                </a:tc>
                <a:extLst>
                  <a:ext uri="{0D108BD9-81ED-4DB2-BD59-A6C34878D82A}">
                    <a16:rowId xmlns:a16="http://schemas.microsoft.com/office/drawing/2014/main" val="354907448"/>
                  </a:ext>
                </a:extLst>
              </a:tr>
              <a:tr h="483421">
                <a:tc gridSpan="2">
                  <a:txBody>
                    <a:bodyPr/>
                    <a:lstStyle/>
                    <a:p>
                      <a:pPr rtl="0" fontAlgn="base"/>
                      <a:r>
                        <a:rPr lang="en-US" sz="1200">
                          <a:effectLst/>
                        </a:rPr>
                        <a:t>Created By: Chris Gumieny </a:t>
                      </a:r>
                      <a:endParaRPr lang="en-US" i="1">
                        <a:effectLst/>
                      </a:endParaRPr>
                    </a:p>
                  </a:txBody>
                  <a:tcPr/>
                </a:tc>
                <a:tc hMerge="1">
                  <a:txBody>
                    <a:bodyPr/>
                    <a:lstStyle/>
                    <a:p>
                      <a:endParaRPr lang="en-US"/>
                    </a:p>
                  </a:txBody>
                  <a:tcPr/>
                </a:tc>
                <a:tc>
                  <a:txBody>
                    <a:bodyPr/>
                    <a:lstStyle/>
                    <a:p>
                      <a:pPr rtl="0" fontAlgn="base"/>
                      <a:r>
                        <a:rPr lang="en-US" sz="1200">
                          <a:effectLst/>
                        </a:rPr>
                        <a:t>Date Created: 4/4/2022 </a:t>
                      </a:r>
                      <a:endParaRPr lang="en-US" i="1">
                        <a:effectLst/>
                      </a:endParaRPr>
                    </a:p>
                  </a:txBody>
                  <a:tcPr/>
                </a:tc>
                <a:extLst>
                  <a:ext uri="{0D108BD9-81ED-4DB2-BD59-A6C34878D82A}">
                    <a16:rowId xmlns:a16="http://schemas.microsoft.com/office/drawing/2014/main" val="2074637110"/>
                  </a:ext>
                </a:extLst>
              </a:tr>
              <a:tr h="483421">
                <a:tc gridSpan="2">
                  <a:txBody>
                    <a:bodyPr/>
                    <a:lstStyle/>
                    <a:p>
                      <a:pPr rtl="0" fontAlgn="base"/>
                      <a:r>
                        <a:rPr lang="en-US" sz="1200">
                          <a:effectLst/>
                        </a:rPr>
                        <a:t>Last Updated By:  </a:t>
                      </a:r>
                      <a:endParaRPr lang="en-US" i="1">
                        <a:effectLst/>
                      </a:endParaRPr>
                    </a:p>
                  </a:txBody>
                  <a:tcPr/>
                </a:tc>
                <a:tc hMerge="1">
                  <a:txBody>
                    <a:bodyPr/>
                    <a:lstStyle/>
                    <a:p>
                      <a:endParaRPr lang="en-US"/>
                    </a:p>
                  </a:txBody>
                  <a:tcPr/>
                </a:tc>
                <a:tc>
                  <a:txBody>
                    <a:bodyPr/>
                    <a:lstStyle/>
                    <a:p>
                      <a:pPr rtl="0" fontAlgn="base"/>
                      <a:r>
                        <a:rPr lang="en-US" sz="1200">
                          <a:effectLst/>
                        </a:rPr>
                        <a:t>Last Revision Date:  </a:t>
                      </a:r>
                      <a:endParaRPr lang="en-US" i="1">
                        <a:effectLst/>
                      </a:endParaRPr>
                    </a:p>
                  </a:txBody>
                  <a:tcPr/>
                </a:tc>
                <a:extLst>
                  <a:ext uri="{0D108BD9-81ED-4DB2-BD59-A6C34878D82A}">
                    <a16:rowId xmlns:a16="http://schemas.microsoft.com/office/drawing/2014/main" val="2137909288"/>
                  </a:ext>
                </a:extLst>
              </a:tr>
              <a:tr h="483421">
                <a:tc>
                  <a:txBody>
                    <a:bodyPr/>
                    <a:lstStyle/>
                    <a:p>
                      <a:pPr rtl="0" fontAlgn="base"/>
                      <a:r>
                        <a:rPr lang="en-US" sz="1200">
                          <a:effectLst/>
                        </a:rPr>
                        <a:t>Priority </a:t>
                      </a:r>
                      <a:endParaRPr lang="en-US" i="1">
                        <a:effectLst/>
                      </a:endParaRPr>
                    </a:p>
                  </a:txBody>
                  <a:tcPr/>
                </a:tc>
                <a:tc gridSpan="2">
                  <a:txBody>
                    <a:bodyPr/>
                    <a:lstStyle/>
                    <a:p>
                      <a:pPr rtl="0" fontAlgn="base"/>
                      <a:r>
                        <a:rPr lang="en-US" sz="1200">
                          <a:effectLst/>
                        </a:rPr>
                        <a:t>High </a:t>
                      </a:r>
                      <a:endParaRPr lang="en-US" i="1">
                        <a:effectLst/>
                      </a:endParaRPr>
                    </a:p>
                  </a:txBody>
                  <a:tcPr/>
                </a:tc>
                <a:tc hMerge="1">
                  <a:txBody>
                    <a:bodyPr/>
                    <a:lstStyle/>
                    <a:p>
                      <a:endParaRPr lang="en-US"/>
                    </a:p>
                  </a:txBody>
                  <a:tcPr/>
                </a:tc>
                <a:extLst>
                  <a:ext uri="{0D108BD9-81ED-4DB2-BD59-A6C34878D82A}">
                    <a16:rowId xmlns:a16="http://schemas.microsoft.com/office/drawing/2014/main" val="28647462"/>
                  </a:ext>
                </a:extLst>
              </a:tr>
              <a:tr h="483421">
                <a:tc>
                  <a:txBody>
                    <a:bodyPr/>
                    <a:lstStyle/>
                    <a:p>
                      <a:pPr rtl="0" fontAlgn="base"/>
                      <a:r>
                        <a:rPr lang="en-US" sz="1200">
                          <a:effectLst/>
                        </a:rPr>
                        <a:t>Preconditions </a:t>
                      </a:r>
                      <a:endParaRPr lang="en-US" i="1">
                        <a:effectLst/>
                      </a:endParaRPr>
                    </a:p>
                  </a:txBody>
                  <a:tcPr/>
                </a:tc>
                <a:tc gridSpan="2">
                  <a:txBody>
                    <a:bodyPr/>
                    <a:lstStyle/>
                    <a:p>
                      <a:pPr rtl="0" fontAlgn="base"/>
                      <a:r>
                        <a:rPr lang="en-US" sz="1200">
                          <a:effectLst/>
                        </a:rPr>
                        <a:t>Follow the steps in TC-90. </a:t>
                      </a:r>
                      <a:endParaRPr lang="en-US" i="1">
                        <a:effectLst/>
                      </a:endParaRPr>
                    </a:p>
                  </a:txBody>
                  <a:tcPr/>
                </a:tc>
                <a:tc hMerge="1">
                  <a:txBody>
                    <a:bodyPr/>
                    <a:lstStyle/>
                    <a:p>
                      <a:endParaRPr lang="en-US"/>
                    </a:p>
                  </a:txBody>
                  <a:tcPr/>
                </a:tc>
                <a:extLst>
                  <a:ext uri="{0D108BD9-81ED-4DB2-BD59-A6C34878D82A}">
                    <a16:rowId xmlns:a16="http://schemas.microsoft.com/office/drawing/2014/main" val="1912211784"/>
                  </a:ext>
                </a:extLst>
              </a:tr>
              <a:tr h="483421">
                <a:tc>
                  <a:txBody>
                    <a:bodyPr/>
                    <a:lstStyle/>
                    <a:p>
                      <a:pPr rtl="0" fontAlgn="base"/>
                      <a:r>
                        <a:rPr lang="en-US" sz="1200">
                          <a:effectLst/>
                        </a:rPr>
                        <a:t>Postconditions </a:t>
                      </a:r>
                      <a:endParaRPr lang="en-US" i="1">
                        <a:effectLst/>
                      </a:endParaRPr>
                    </a:p>
                  </a:txBody>
                  <a:tcPr/>
                </a:tc>
                <a:tc gridSpan="2">
                  <a:txBody>
                    <a:bodyPr/>
                    <a:lstStyle/>
                    <a:p>
                      <a:pPr rtl="0" fontAlgn="base"/>
                      <a:r>
                        <a:rPr lang="en-US" sz="1200">
                          <a:effectLst/>
                        </a:rPr>
                        <a:t>The staff account is now identified as “Active” in the database, and the user will now be able to log in normally. </a:t>
                      </a:r>
                      <a:endParaRPr lang="en-US" i="1">
                        <a:effectLst/>
                      </a:endParaRPr>
                    </a:p>
                  </a:txBody>
                  <a:tcPr/>
                </a:tc>
                <a:tc hMerge="1">
                  <a:txBody>
                    <a:bodyPr/>
                    <a:lstStyle/>
                    <a:p>
                      <a:endParaRPr lang="en-US"/>
                    </a:p>
                  </a:txBody>
                  <a:tcPr/>
                </a:tc>
                <a:extLst>
                  <a:ext uri="{0D108BD9-81ED-4DB2-BD59-A6C34878D82A}">
                    <a16:rowId xmlns:a16="http://schemas.microsoft.com/office/drawing/2014/main" val="3971379554"/>
                  </a:ext>
                </a:extLst>
              </a:tr>
              <a:tr h="483421">
                <a:tc>
                  <a:txBody>
                    <a:bodyPr/>
                    <a:lstStyle/>
                    <a:p>
                      <a:pPr rtl="0" fontAlgn="base"/>
                      <a:r>
                        <a:rPr lang="en-US" sz="1200">
                          <a:effectLst/>
                        </a:rPr>
                        <a:t>Parameters </a:t>
                      </a:r>
                      <a:endParaRPr lang="en-US" i="1">
                        <a:effectLst/>
                      </a:endParaRPr>
                    </a:p>
                  </a:txBody>
                  <a:tcPr/>
                </a:tc>
                <a:tc gridSpan="2">
                  <a:txBody>
                    <a:bodyPr/>
                    <a:lstStyle/>
                    <a:p>
                      <a:pPr rtl="0" fontAlgn="base"/>
                      <a:r>
                        <a:rPr lang="en-US" sz="1200">
                          <a:effectLst/>
                        </a:rPr>
                        <a:t>Password: the password for the newly created staff account </a:t>
                      </a:r>
                      <a:endParaRPr lang="en-US" i="1">
                        <a:effectLst/>
                      </a:endParaRPr>
                    </a:p>
                  </a:txBody>
                  <a:tcPr/>
                </a:tc>
                <a:tc hMerge="1">
                  <a:txBody>
                    <a:bodyPr/>
                    <a:lstStyle/>
                    <a:p>
                      <a:endParaRPr lang="en-US"/>
                    </a:p>
                  </a:txBody>
                  <a:tcPr/>
                </a:tc>
                <a:extLst>
                  <a:ext uri="{0D108BD9-81ED-4DB2-BD59-A6C34878D82A}">
                    <a16:rowId xmlns:a16="http://schemas.microsoft.com/office/drawing/2014/main" val="1413442518"/>
                  </a:ext>
                </a:extLst>
              </a:tr>
              <a:tr h="1450262">
                <a:tc>
                  <a:txBody>
                    <a:bodyPr/>
                    <a:lstStyle/>
                    <a:p>
                      <a:pPr rtl="0" fontAlgn="base"/>
                      <a:r>
                        <a:rPr lang="en-US" sz="1200">
                          <a:effectLst/>
                        </a:rPr>
                        <a:t>Test Steps </a:t>
                      </a:r>
                      <a:endParaRPr lang="en-US" i="1">
                        <a:effectLst/>
                      </a:endParaRPr>
                    </a:p>
                  </a:txBody>
                  <a:tcPr/>
                </a:tc>
                <a:tc gridSpan="2">
                  <a:txBody>
                    <a:bodyPr/>
                    <a:lstStyle/>
                    <a:p>
                      <a:pPr marL="228600" lvl="0" indent="-228600" rtl="0" fontAlgn="base">
                        <a:buFont typeface="+mj-lt"/>
                        <a:buAutoNum type="arabicPeriod"/>
                      </a:pPr>
                      <a:r>
                        <a:rPr lang="en-US" sz="1200">
                          <a:effectLst/>
                        </a:rPr>
                        <a:t>In the invitation email, click the “Set your password” button. </a:t>
                      </a:r>
                    </a:p>
                    <a:p>
                      <a:pPr marL="228600" lvl="0" indent="-228600" rtl="0" fontAlgn="base">
                        <a:buFont typeface="+mj-lt"/>
                        <a:buAutoNum type="arabicPeriod"/>
                      </a:pPr>
                      <a:r>
                        <a:rPr lang="en-US" sz="1200">
                          <a:effectLst/>
                        </a:rPr>
                        <a:t>Enter [Password] into the “Password” and “Confirm Password” fields. </a:t>
                      </a:r>
                    </a:p>
                    <a:p>
                      <a:pPr marL="228600" lvl="0" indent="-228600" rtl="0" fontAlgn="base">
                        <a:buFont typeface="+mj-lt"/>
                        <a:buAutoNum type="arabicPeriod"/>
                      </a:pPr>
                      <a:r>
                        <a:rPr lang="en-US" sz="1200">
                          <a:effectLst/>
                        </a:rPr>
                        <a:t>Click the “I agree to the Terms and Conditions” check box. </a:t>
                      </a:r>
                    </a:p>
                    <a:p>
                      <a:pPr marL="228600" lvl="0" indent="-228600" rtl="0" fontAlgn="base">
                        <a:buFont typeface="+mj-lt"/>
                        <a:buAutoNum type="arabicPeriod"/>
                      </a:pPr>
                      <a:r>
                        <a:rPr lang="en-US" sz="1200">
                          <a:effectLst/>
                        </a:rPr>
                        <a:t>Click the “Set my password” button. </a:t>
                      </a:r>
                      <a:endParaRPr lang="en-US" sz="1200" i="1">
                        <a:effectLst/>
                        <a:latin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169263543"/>
                  </a:ext>
                </a:extLst>
              </a:tr>
              <a:tr h="483421">
                <a:tc>
                  <a:txBody>
                    <a:bodyPr/>
                    <a:lstStyle/>
                    <a:p>
                      <a:pPr rtl="0" fontAlgn="base"/>
                      <a:r>
                        <a:rPr lang="en-US" sz="1200">
                          <a:effectLst/>
                        </a:rPr>
                        <a:t>Expected Results </a:t>
                      </a:r>
                      <a:endParaRPr lang="en-US" i="1">
                        <a:effectLst/>
                      </a:endParaRPr>
                    </a:p>
                  </a:txBody>
                  <a:tcPr/>
                </a:tc>
                <a:tc gridSpan="2">
                  <a:txBody>
                    <a:bodyPr/>
                    <a:lstStyle/>
                    <a:p>
                      <a:pPr rtl="0" fontAlgn="base"/>
                      <a:r>
                        <a:rPr lang="en-US" sz="1200">
                          <a:effectLst/>
                        </a:rPr>
                        <a:t>The user is taken to the login page. </a:t>
                      </a:r>
                      <a:endParaRPr lang="en-US" i="1">
                        <a:effectLst/>
                      </a:endParaRPr>
                    </a:p>
                  </a:txBody>
                  <a:tcPr/>
                </a:tc>
                <a:tc hMerge="1">
                  <a:txBody>
                    <a:bodyPr/>
                    <a:lstStyle/>
                    <a:p>
                      <a:endParaRPr lang="en-US"/>
                    </a:p>
                  </a:txBody>
                  <a:tcPr/>
                </a:tc>
                <a:extLst>
                  <a:ext uri="{0D108BD9-81ED-4DB2-BD59-A6C34878D82A}">
                    <a16:rowId xmlns:a16="http://schemas.microsoft.com/office/drawing/2014/main" val="2494182361"/>
                  </a:ext>
                </a:extLst>
              </a:tr>
            </a:tbl>
          </a:graphicData>
        </a:graphic>
      </p:graphicFrame>
      <p:sp>
        <p:nvSpPr>
          <p:cNvPr id="6" name="Title 1">
            <a:extLst>
              <a:ext uri="{FF2B5EF4-FFF2-40B4-BE49-F238E27FC236}">
                <a16:creationId xmlns:a16="http://schemas.microsoft.com/office/drawing/2014/main" id="{8755B3BF-97E8-40C5-BDC5-41A8493B7E55}"/>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System Test Case:</a:t>
            </a:r>
          </a:p>
          <a:p>
            <a:pPr algn="ctr"/>
            <a:endParaRPr lang="en-US" sz="3200">
              <a:solidFill>
                <a:srgbClr val="FFFFFF"/>
              </a:solidFill>
            </a:endParaRPr>
          </a:p>
          <a:p>
            <a:pPr algn="ctr"/>
            <a:r>
              <a:rPr lang="en-US" sz="3200">
                <a:solidFill>
                  <a:srgbClr val="FFFFFF"/>
                </a:solidFill>
              </a:rPr>
              <a:t>Staff Sign Up</a:t>
            </a:r>
          </a:p>
        </p:txBody>
      </p:sp>
      <p:sp>
        <p:nvSpPr>
          <p:cNvPr id="9" name="Slide Number Placeholder 3">
            <a:extLst>
              <a:ext uri="{FF2B5EF4-FFF2-40B4-BE49-F238E27FC236}">
                <a16:creationId xmlns:a16="http://schemas.microsoft.com/office/drawing/2014/main" id="{FBD060A1-4614-4E5E-A05D-FFC093A30D63}"/>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14</a:t>
            </a:fld>
            <a:endParaRPr lang="en-US" sz="2000"/>
          </a:p>
        </p:txBody>
      </p:sp>
    </p:spTree>
    <p:extLst>
      <p:ext uri="{BB962C8B-B14F-4D97-AF65-F5344CB8AC3E}">
        <p14:creationId xmlns:p14="http://schemas.microsoft.com/office/powerpoint/2010/main" val="5449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5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53" name="Rectangle 5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55" name="Rectangle 5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57" name="Group 5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8" name="Straight Connector 5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56F7F177-4AE8-4934-A7F6-B3910259F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66" name="Rectangle 65">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B551D131-CCD6-6E8E-4D3F-981F4940E8AC}"/>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cap="all" spc="-100"/>
              <a:t>Questions</a:t>
            </a:r>
          </a:p>
        </p:txBody>
      </p:sp>
      <p:sp>
        <p:nvSpPr>
          <p:cNvPr id="68" name="Rectangle 67">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0" name="Straight Connector 69">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16" name="Graphic 15" descr="Help">
            <a:extLst>
              <a:ext uri="{FF2B5EF4-FFF2-40B4-BE49-F238E27FC236}">
                <a16:creationId xmlns:a16="http://schemas.microsoft.com/office/drawing/2014/main" id="{1C5BD617-A2E3-985C-A5D9-B33458C67D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
        <p:nvSpPr>
          <p:cNvPr id="22" name="Slide Number Placeholder 3">
            <a:extLst>
              <a:ext uri="{FF2B5EF4-FFF2-40B4-BE49-F238E27FC236}">
                <a16:creationId xmlns:a16="http://schemas.microsoft.com/office/drawing/2014/main" id="{4C01974F-E12C-4C82-9AA4-114382AD3EFE}"/>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15</a:t>
            </a:fld>
            <a:endParaRPr lang="en-US" sz="2000"/>
          </a:p>
        </p:txBody>
      </p:sp>
    </p:spTree>
    <p:extLst>
      <p:ext uri="{BB962C8B-B14F-4D97-AF65-F5344CB8AC3E}">
        <p14:creationId xmlns:p14="http://schemas.microsoft.com/office/powerpoint/2010/main" val="332765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737801-B9D6-4A08-BD77-23010A802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FABD39-C757-461E-A681-DC2736484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572613"/>
            <a:ext cx="11281609" cy="2396079"/>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sp>
      <p:sp>
        <p:nvSpPr>
          <p:cNvPr id="12" name="Rectangle 11">
            <a:extLst>
              <a:ext uri="{FF2B5EF4-FFF2-40B4-BE49-F238E27FC236}">
                <a16:creationId xmlns:a16="http://schemas.microsoft.com/office/drawing/2014/main" id="{2DF424F5-8D5C-46C0-A1B0-AF34E0350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737380"/>
            <a:ext cx="10954512" cy="2066544"/>
          </a:xfrm>
          <a:prstGeom prst="rect">
            <a:avLst/>
          </a:prstGeom>
          <a:noFill/>
          <a:ln w="6350" cap="sq" cmpd="sng" algn="ctr">
            <a:solidFill>
              <a:srgbClr val="FFFFFF"/>
            </a:solidFill>
            <a:prstDash val="solid"/>
            <a:miter lim="800000"/>
          </a:ln>
          <a:effectLst/>
        </p:spPr>
      </p:sp>
      <p:sp>
        <p:nvSpPr>
          <p:cNvPr id="2" name="Title 1">
            <a:extLst>
              <a:ext uri="{FF2B5EF4-FFF2-40B4-BE49-F238E27FC236}">
                <a16:creationId xmlns:a16="http://schemas.microsoft.com/office/drawing/2014/main" id="{B551D131-CCD6-6E8E-4D3F-981F4940E8AC}"/>
              </a:ext>
            </a:extLst>
          </p:cNvPr>
          <p:cNvSpPr>
            <a:spLocks noGrp="1"/>
          </p:cNvSpPr>
          <p:nvPr>
            <p:ph type="title"/>
          </p:nvPr>
        </p:nvSpPr>
        <p:spPr>
          <a:xfrm>
            <a:off x="1066800" y="1089090"/>
            <a:ext cx="10058400" cy="1371600"/>
          </a:xfrm>
        </p:spPr>
        <p:txBody>
          <a:bodyPr>
            <a:normAutofit/>
          </a:bodyPr>
          <a:lstStyle/>
          <a:p>
            <a:pPr algn="ctr"/>
            <a:r>
              <a:rPr lang="en-US">
                <a:solidFill>
                  <a:srgbClr val="FFFFFF"/>
                </a:solidFill>
              </a:rPr>
              <a:t>Introduction</a:t>
            </a:r>
          </a:p>
        </p:txBody>
      </p:sp>
      <p:sp>
        <p:nvSpPr>
          <p:cNvPr id="3" name="Content Placeholder 2">
            <a:extLst>
              <a:ext uri="{FF2B5EF4-FFF2-40B4-BE49-F238E27FC236}">
                <a16:creationId xmlns:a16="http://schemas.microsoft.com/office/drawing/2014/main" id="{8005C007-FF54-5D0E-7203-D8F0709D1E6D}"/>
              </a:ext>
            </a:extLst>
          </p:cNvPr>
          <p:cNvSpPr>
            <a:spLocks noGrp="1"/>
          </p:cNvSpPr>
          <p:nvPr>
            <p:ph idx="1"/>
          </p:nvPr>
        </p:nvSpPr>
        <p:spPr>
          <a:xfrm>
            <a:off x="1409700" y="3429000"/>
            <a:ext cx="9372600" cy="2508384"/>
          </a:xfrm>
        </p:spPr>
        <p:txBody>
          <a:bodyPr anchor="t">
            <a:normAutofit lnSpcReduction="10000"/>
          </a:bodyPr>
          <a:lstStyle/>
          <a:p>
            <a:pPr>
              <a:buClr>
                <a:srgbClr val="262626"/>
              </a:buClr>
            </a:pPr>
            <a:r>
              <a:rPr lang="en-US" sz="2000"/>
              <a:t>Testing will pass if all expected results / postconditions are met after a test is run</a:t>
            </a:r>
          </a:p>
          <a:p>
            <a:pPr>
              <a:buClr>
                <a:srgbClr val="262626"/>
              </a:buClr>
            </a:pPr>
            <a:r>
              <a:rPr lang="en-US" sz="2000"/>
              <a:t>Testing will fail if any results / postconditions are not met, or are different than expected</a:t>
            </a:r>
          </a:p>
          <a:p>
            <a:pPr>
              <a:buClr>
                <a:srgbClr val="262626"/>
              </a:buClr>
            </a:pPr>
            <a:r>
              <a:rPr lang="en-US" sz="2000"/>
              <a:t>Entry/Exit Criteria: Begin each phase on after another, exit when all tests pass</a:t>
            </a:r>
          </a:p>
          <a:p>
            <a:pPr>
              <a:buClr>
                <a:srgbClr val="262626"/>
              </a:buClr>
            </a:pPr>
            <a:r>
              <a:rPr lang="en-US" sz="2000"/>
              <a:t>Suspension/Resumption Criteria: If a test fails, suspend testing and resume after investigation</a:t>
            </a:r>
          </a:p>
          <a:p>
            <a:pPr>
              <a:buClr>
                <a:srgbClr val="262626"/>
              </a:buClr>
            </a:pPr>
            <a:r>
              <a:rPr lang="en-US" sz="2000"/>
              <a:t>Risks/Issues: Incorrect data input, as well as database limitations</a:t>
            </a:r>
          </a:p>
        </p:txBody>
      </p:sp>
      <p:sp>
        <p:nvSpPr>
          <p:cNvPr id="9" name="Slide Number Placeholder 3">
            <a:extLst>
              <a:ext uri="{FF2B5EF4-FFF2-40B4-BE49-F238E27FC236}">
                <a16:creationId xmlns:a16="http://schemas.microsoft.com/office/drawing/2014/main" id="{025542C2-7379-4F53-9F08-FBAA254D14F7}"/>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2</a:t>
            </a:fld>
            <a:endParaRPr lang="en-US" sz="2000"/>
          </a:p>
        </p:txBody>
      </p:sp>
    </p:spTree>
    <p:extLst>
      <p:ext uri="{BB962C8B-B14F-4D97-AF65-F5344CB8AC3E}">
        <p14:creationId xmlns:p14="http://schemas.microsoft.com/office/powerpoint/2010/main" val="759392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672777" y="559395"/>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sp>
        <p:nvSpPr>
          <p:cNvPr id="41" name="Title 1">
            <a:extLst>
              <a:ext uri="{FF2B5EF4-FFF2-40B4-BE49-F238E27FC236}">
                <a16:creationId xmlns:a16="http://schemas.microsoft.com/office/drawing/2014/main" id="{E293E3CC-B9D2-1239-1C16-4CB136178BDA}"/>
              </a:ext>
            </a:extLst>
          </p:cNvPr>
          <p:cNvSpPr txBox="1">
            <a:spLocks/>
          </p:cNvSpPr>
          <p:nvPr/>
        </p:nvSpPr>
        <p:spPr>
          <a:xfrm>
            <a:off x="831782" y="726196"/>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Database Setup</a:t>
            </a:r>
          </a:p>
        </p:txBody>
      </p:sp>
      <p:sp>
        <p:nvSpPr>
          <p:cNvPr id="6" name="Slide Number Placeholder 3">
            <a:extLst>
              <a:ext uri="{FF2B5EF4-FFF2-40B4-BE49-F238E27FC236}">
                <a16:creationId xmlns:a16="http://schemas.microsoft.com/office/drawing/2014/main" id="{BF0D37DB-A4E9-42AB-817D-311B748A7FCF}"/>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3</a:t>
            </a:fld>
            <a:endParaRPr lang="en-US" sz="2000"/>
          </a:p>
        </p:txBody>
      </p:sp>
      <p:graphicFrame>
        <p:nvGraphicFramePr>
          <p:cNvPr id="9" name="Content Placeholder 2">
            <a:extLst>
              <a:ext uri="{FF2B5EF4-FFF2-40B4-BE49-F238E27FC236}">
                <a16:creationId xmlns:a16="http://schemas.microsoft.com/office/drawing/2014/main" id="{2903AB5E-24CA-43B7-954F-D746DB3F2502}"/>
              </a:ext>
            </a:extLst>
          </p:cNvPr>
          <p:cNvGraphicFramePr>
            <a:graphicFrameLocks noGrp="1"/>
          </p:cNvGraphicFramePr>
          <p:nvPr>
            <p:ph idx="1"/>
            <p:extLst>
              <p:ext uri="{D42A27DB-BD31-4B8C-83A1-F6EECF244321}">
                <p14:modId xmlns:p14="http://schemas.microsoft.com/office/powerpoint/2010/main" val="2707814082"/>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529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a:extLst>
              <a:ext uri="{FF2B5EF4-FFF2-40B4-BE49-F238E27FC236}">
                <a16:creationId xmlns:a16="http://schemas.microsoft.com/office/drawing/2014/main" id="{E293E3CC-B9D2-1239-1C16-4CB136178BDA}"/>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Functional Test Case:</a:t>
            </a:r>
          </a:p>
          <a:p>
            <a:pPr algn="ctr"/>
            <a:endParaRPr lang="en-US" sz="3200">
              <a:solidFill>
                <a:srgbClr val="FFFFFF"/>
              </a:solidFill>
            </a:endParaRPr>
          </a:p>
          <a:p>
            <a:pPr algn="ctr"/>
            <a:r>
              <a:rPr lang="en-US" sz="3200">
                <a:solidFill>
                  <a:srgbClr val="FFFFFF"/>
                </a:solidFill>
              </a:rPr>
              <a:t>Business Sign Up with Existing Email</a:t>
            </a:r>
          </a:p>
        </p:txBody>
      </p:sp>
      <p:sp>
        <p:nvSpPr>
          <p:cNvPr id="6" name="Content Placeholder 2">
            <a:extLst>
              <a:ext uri="{FF2B5EF4-FFF2-40B4-BE49-F238E27FC236}">
                <a16:creationId xmlns:a16="http://schemas.microsoft.com/office/drawing/2014/main" id="{1BD1FECE-931C-4358-91FA-5233C114030C}"/>
              </a:ext>
            </a:extLst>
          </p:cNvPr>
          <p:cNvSpPr>
            <a:spLocks noGrp="1"/>
          </p:cNvSpPr>
          <p:nvPr>
            <p:ph sz="half" idx="1"/>
          </p:nvPr>
        </p:nvSpPr>
        <p:spPr>
          <a:xfrm>
            <a:off x="6504035" y="2636723"/>
            <a:ext cx="4957554" cy="3496120"/>
          </a:xfrm>
        </p:spPr>
        <p:txBody>
          <a:bodyPr vert="horz" lIns="91440" tIns="45720" rIns="91440" bIns="45720" rtlCol="0">
            <a:normAutofit/>
          </a:bodyPr>
          <a:lstStyle/>
          <a:p>
            <a:r>
              <a:rPr lang="en-US"/>
              <a:t>Testing each all functionalities in any possible case</a:t>
            </a:r>
          </a:p>
          <a:p>
            <a:r>
              <a:rPr lang="en-US"/>
              <a:t>Clearing database before each test, then adding specific data if needed</a:t>
            </a:r>
          </a:p>
        </p:txBody>
      </p:sp>
      <p:sp>
        <p:nvSpPr>
          <p:cNvPr id="7" name="Title 1">
            <a:extLst>
              <a:ext uri="{FF2B5EF4-FFF2-40B4-BE49-F238E27FC236}">
                <a16:creationId xmlns:a16="http://schemas.microsoft.com/office/drawing/2014/main" id="{E105855F-AD82-4144-83AC-D94FBFCBC75E}"/>
              </a:ext>
            </a:extLst>
          </p:cNvPr>
          <p:cNvSpPr txBox="1">
            <a:spLocks/>
          </p:cNvSpPr>
          <p:nvPr/>
        </p:nvSpPr>
        <p:spPr>
          <a:xfrm>
            <a:off x="815897" y="503992"/>
            <a:ext cx="10721106" cy="1645920"/>
          </a:xfrm>
          <a:prstGeom prst="rect">
            <a:avLst/>
          </a:prstGeom>
          <a:solidFill>
            <a:schemeClr val="accent1"/>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endParaRPr lang="en-US"/>
          </a:p>
        </p:txBody>
      </p:sp>
      <p:graphicFrame>
        <p:nvGraphicFramePr>
          <p:cNvPr id="8" name="Content Placeholder 10">
            <a:extLst>
              <a:ext uri="{FF2B5EF4-FFF2-40B4-BE49-F238E27FC236}">
                <a16:creationId xmlns:a16="http://schemas.microsoft.com/office/drawing/2014/main" id="{DCF4EA5D-7645-41CD-8C56-CA62CF5E5E40}"/>
              </a:ext>
            </a:extLst>
          </p:cNvPr>
          <p:cNvGraphicFramePr>
            <a:graphicFrameLocks/>
          </p:cNvGraphicFramePr>
          <p:nvPr>
            <p:extLst>
              <p:ext uri="{D42A27DB-BD31-4B8C-83A1-F6EECF244321}">
                <p14:modId xmlns:p14="http://schemas.microsoft.com/office/powerpoint/2010/main" val="763484040"/>
              </p:ext>
            </p:extLst>
          </p:nvPr>
        </p:nvGraphicFramePr>
        <p:xfrm>
          <a:off x="881885" y="2636723"/>
          <a:ext cx="5095073" cy="3736414"/>
        </p:xfrm>
        <a:graphic>
          <a:graphicData uri="http://schemas.openxmlformats.org/drawingml/2006/table">
            <a:tbl>
              <a:tblPr firstRow="1" firstCol="1" bandRow="1">
                <a:tableStyleId>{5C22544A-7EE6-4342-B048-85BDC9FD1C3A}</a:tableStyleId>
              </a:tblPr>
              <a:tblGrid>
                <a:gridCol w="1091752">
                  <a:extLst>
                    <a:ext uri="{9D8B030D-6E8A-4147-A177-3AD203B41FA5}">
                      <a16:colId xmlns:a16="http://schemas.microsoft.com/office/drawing/2014/main" val="2104473210"/>
                    </a:ext>
                  </a:extLst>
                </a:gridCol>
                <a:gridCol w="1771100">
                  <a:extLst>
                    <a:ext uri="{9D8B030D-6E8A-4147-A177-3AD203B41FA5}">
                      <a16:colId xmlns:a16="http://schemas.microsoft.com/office/drawing/2014/main" val="4171216934"/>
                    </a:ext>
                  </a:extLst>
                </a:gridCol>
                <a:gridCol w="2232221">
                  <a:extLst>
                    <a:ext uri="{9D8B030D-6E8A-4147-A177-3AD203B41FA5}">
                      <a16:colId xmlns:a16="http://schemas.microsoft.com/office/drawing/2014/main" val="2290358344"/>
                    </a:ext>
                  </a:extLst>
                </a:gridCol>
              </a:tblGrid>
              <a:tr h="561052">
                <a:tc>
                  <a:txBody>
                    <a:bodyPr/>
                    <a:lstStyle/>
                    <a:p>
                      <a:pPr marL="0" marR="0">
                        <a:lnSpc>
                          <a:spcPct val="107000"/>
                        </a:lnSpc>
                        <a:spcBef>
                          <a:spcPts val="0"/>
                        </a:spcBef>
                        <a:spcAft>
                          <a:spcPts val="800"/>
                        </a:spcAft>
                      </a:pPr>
                      <a:r>
                        <a:rPr lang="en-US" sz="1200">
                          <a:effectLst/>
                        </a:rPr>
                        <a:t>Test Case ID </a:t>
                      </a:r>
                      <a:endParaRPr lang="en-US" sz="1200">
                        <a:effectLst/>
                        <a:latin typeface="Times" panose="02020603050405020304" pitchFamily="18" charset="0"/>
                        <a:ea typeface="Calibri" panose="020F0502020204030204" pitchFamily="34" charset="0"/>
                      </a:endParaRPr>
                    </a:p>
                  </a:txBody>
                  <a:tcPr marL="56005" marR="56005" marT="0" marB="0"/>
                </a:tc>
                <a:tc>
                  <a:txBody>
                    <a:bodyPr/>
                    <a:lstStyle/>
                    <a:p>
                      <a:pPr marL="0" marR="0">
                        <a:lnSpc>
                          <a:spcPct val="107000"/>
                        </a:lnSpc>
                        <a:spcBef>
                          <a:spcPts val="0"/>
                        </a:spcBef>
                        <a:spcAft>
                          <a:spcPts val="800"/>
                        </a:spcAft>
                      </a:pPr>
                      <a:r>
                        <a:rPr lang="en-US" sz="1200">
                          <a:effectLst/>
                        </a:rPr>
                        <a:t>Title </a:t>
                      </a:r>
                      <a:endParaRPr lang="en-US" sz="1200">
                        <a:effectLst/>
                        <a:latin typeface="Times" panose="02020603050405020304" pitchFamily="18" charset="0"/>
                        <a:ea typeface="Calibri" panose="020F0502020204030204" pitchFamily="34" charset="0"/>
                      </a:endParaRPr>
                    </a:p>
                  </a:txBody>
                  <a:tcPr marL="56005" marR="56005" marT="0" marB="0"/>
                </a:tc>
                <a:tc>
                  <a:txBody>
                    <a:bodyPr/>
                    <a:lstStyle/>
                    <a:p>
                      <a:pPr marL="0" marR="0">
                        <a:lnSpc>
                          <a:spcPct val="107000"/>
                        </a:lnSpc>
                        <a:spcBef>
                          <a:spcPts val="0"/>
                        </a:spcBef>
                        <a:spcAft>
                          <a:spcPts val="800"/>
                        </a:spcAft>
                      </a:pPr>
                      <a:r>
                        <a:rPr lang="en-US" sz="1200">
                          <a:effectLst/>
                        </a:rPr>
                        <a:t>Description  </a:t>
                      </a:r>
                      <a:endParaRPr lang="en-US" sz="1200">
                        <a:effectLst/>
                        <a:latin typeface="Times" panose="02020603050405020304" pitchFamily="18" charset="0"/>
                        <a:ea typeface="Calibri" panose="020F0502020204030204" pitchFamily="34" charset="0"/>
                      </a:endParaRPr>
                    </a:p>
                  </a:txBody>
                  <a:tcPr marL="56005" marR="56005" marT="0" marB="0"/>
                </a:tc>
                <a:extLst>
                  <a:ext uri="{0D108BD9-81ED-4DB2-BD59-A6C34878D82A}">
                    <a16:rowId xmlns:a16="http://schemas.microsoft.com/office/drawing/2014/main" val="2292527054"/>
                  </a:ext>
                </a:extLst>
              </a:tr>
              <a:tr h="750570">
                <a:tc>
                  <a:txBody>
                    <a:bodyPr/>
                    <a:lstStyle/>
                    <a:p>
                      <a:pPr marL="0" marR="0">
                        <a:lnSpc>
                          <a:spcPct val="107000"/>
                        </a:lnSpc>
                        <a:spcBef>
                          <a:spcPts val="0"/>
                        </a:spcBef>
                        <a:spcAft>
                          <a:spcPts val="800"/>
                        </a:spcAft>
                      </a:pPr>
                      <a:r>
                        <a:rPr lang="en-US" sz="1200">
                          <a:effectLst/>
                        </a:rPr>
                        <a:t>TC-2</a:t>
                      </a:r>
                      <a:endParaRPr lang="en-US" sz="1200">
                        <a:effectLst/>
                        <a:latin typeface="Times" panose="02020603050405020304" pitchFamily="18" charset="0"/>
                        <a:ea typeface="Calibri" panose="020F0502020204030204" pitchFamily="34" charset="0"/>
                      </a:endParaRPr>
                    </a:p>
                  </a:txBody>
                  <a:tcPr marL="56005" marR="56005" marT="0" marB="0"/>
                </a:tc>
                <a:tc>
                  <a:txBody>
                    <a:bodyPr/>
                    <a:lstStyle/>
                    <a:p>
                      <a:pPr marL="0" marR="0" algn="l">
                        <a:lnSpc>
                          <a:spcPct val="107000"/>
                        </a:lnSpc>
                        <a:spcBef>
                          <a:spcPts val="0"/>
                        </a:spcBef>
                        <a:spcAft>
                          <a:spcPts val="800"/>
                        </a:spcAft>
                      </a:pPr>
                      <a:r>
                        <a:rPr lang="en-US" sz="1200">
                          <a:effectLst/>
                        </a:rPr>
                        <a:t>Business Sign Up with Existing Email</a:t>
                      </a:r>
                      <a:endParaRPr lang="en-US" sz="1200">
                        <a:effectLst/>
                        <a:latin typeface="Times" panose="02020603050405020304" pitchFamily="18" charset="0"/>
                        <a:ea typeface="Calibri" panose="020F0502020204030204" pitchFamily="34" charset="0"/>
                      </a:endParaRPr>
                    </a:p>
                  </a:txBody>
                  <a:tcPr marL="56005" marR="56005" marT="0" marB="0"/>
                </a:tc>
                <a:tc>
                  <a:txBody>
                    <a:bodyPr/>
                    <a:lstStyle/>
                    <a:p>
                      <a:pPr marL="0" marR="0" algn="l">
                        <a:lnSpc>
                          <a:spcPct val="107000"/>
                        </a:lnSpc>
                        <a:spcBef>
                          <a:spcPts val="0"/>
                        </a:spcBef>
                        <a:spcAft>
                          <a:spcPts val="800"/>
                        </a:spcAft>
                      </a:pPr>
                      <a:r>
                        <a:rPr lang="en-US" sz="1200">
                          <a:effectLst/>
                        </a:rPr>
                        <a:t>Test creating a business account with an existing email </a:t>
                      </a:r>
                      <a:endParaRPr lang="en-US" sz="1200">
                        <a:effectLst/>
                        <a:latin typeface="Times" panose="02020603050405020304" pitchFamily="18" charset="0"/>
                        <a:ea typeface="Calibri" panose="020F0502020204030204" pitchFamily="34" charset="0"/>
                      </a:endParaRPr>
                    </a:p>
                  </a:txBody>
                  <a:tcPr marL="56005" marR="56005" marT="0" marB="0"/>
                </a:tc>
                <a:extLst>
                  <a:ext uri="{0D108BD9-81ED-4DB2-BD59-A6C34878D82A}">
                    <a16:rowId xmlns:a16="http://schemas.microsoft.com/office/drawing/2014/main" val="2023860012"/>
                  </a:ext>
                </a:extLst>
              </a:tr>
              <a:tr h="1391617">
                <a:tc>
                  <a:txBody>
                    <a:bodyPr/>
                    <a:lstStyle/>
                    <a:p>
                      <a:pPr marL="0" marR="0" algn="l" defTabSz="914400" rtl="0" eaLnBrk="1" latinLnBrk="0" hangingPunct="1">
                        <a:lnSpc>
                          <a:spcPct val="107000"/>
                        </a:lnSpc>
                        <a:spcBef>
                          <a:spcPts val="0"/>
                        </a:spcBef>
                        <a:spcAft>
                          <a:spcPts val="800"/>
                        </a:spcAft>
                      </a:pPr>
                      <a:r>
                        <a:rPr lang="en-US" sz="1200" b="1" kern="1200">
                          <a:solidFill>
                            <a:schemeClr val="lt1"/>
                          </a:solidFill>
                          <a:effectLst/>
                          <a:latin typeface="+mn-lt"/>
                          <a:ea typeface="+mn-ea"/>
                          <a:cs typeface="+mn-cs"/>
                        </a:rPr>
                        <a:t>TC-16</a:t>
                      </a:r>
                    </a:p>
                  </a:txBody>
                  <a:tcPr marL="68580" marR="68580" marT="0" marB="0"/>
                </a:tc>
                <a:tc>
                  <a:txBody>
                    <a:bodyPr/>
                    <a:lstStyle/>
                    <a:p>
                      <a:pPr marL="0" marR="0" algn="l">
                        <a:lnSpc>
                          <a:spcPct val="150000"/>
                        </a:lnSpc>
                        <a:spcBef>
                          <a:spcPts val="0"/>
                        </a:spcBef>
                        <a:spcAft>
                          <a:spcPts val="0"/>
                        </a:spcAft>
                      </a:pPr>
                      <a:r>
                        <a:rPr lang="en-US" sz="1200" kern="1200">
                          <a:solidFill>
                            <a:schemeClr val="dk1"/>
                          </a:solidFill>
                          <a:effectLst/>
                          <a:latin typeface="+mn-lt"/>
                          <a:ea typeface="+mn-ea"/>
                          <a:cs typeface="+mn-cs"/>
                        </a:rPr>
                        <a:t>Announcement Creation</a:t>
                      </a:r>
                    </a:p>
                  </a:txBody>
                  <a:tcPr marL="68580" marR="68580" marT="0" marB="0"/>
                </a:tc>
                <a:tc>
                  <a:txBody>
                    <a:bodyPr/>
                    <a:lstStyle/>
                    <a:p>
                      <a:pPr marL="0" marR="0" algn="l">
                        <a:lnSpc>
                          <a:spcPct val="150000"/>
                        </a:lnSpc>
                        <a:spcBef>
                          <a:spcPts val="0"/>
                        </a:spcBef>
                        <a:spcAft>
                          <a:spcPts val="0"/>
                        </a:spcAft>
                      </a:pPr>
                      <a:r>
                        <a:rPr lang="en-US" sz="1200" kern="1200">
                          <a:solidFill>
                            <a:schemeClr val="dk1"/>
                          </a:solidFill>
                          <a:effectLst/>
                          <a:latin typeface="+mn-lt"/>
                          <a:ea typeface="+mn-ea"/>
                          <a:cs typeface="+mn-cs"/>
                        </a:rPr>
                        <a:t>Test creating an announcement on the “Create Announcement” with valid input.</a:t>
                      </a:r>
                    </a:p>
                  </a:txBody>
                  <a:tcPr marL="68580" marR="68580" marT="0" marB="0"/>
                </a:tc>
                <a:extLst>
                  <a:ext uri="{0D108BD9-81ED-4DB2-BD59-A6C34878D82A}">
                    <a16:rowId xmlns:a16="http://schemas.microsoft.com/office/drawing/2014/main" val="527199626"/>
                  </a:ext>
                </a:extLst>
              </a:tr>
              <a:tr h="1033175">
                <a:tc>
                  <a:txBody>
                    <a:bodyPr/>
                    <a:lstStyle/>
                    <a:p>
                      <a:pPr marL="0" marR="0" algn="l" defTabSz="914400" rtl="0" eaLnBrk="1" latinLnBrk="0" hangingPunct="1">
                        <a:lnSpc>
                          <a:spcPct val="107000"/>
                        </a:lnSpc>
                        <a:spcBef>
                          <a:spcPts val="0"/>
                        </a:spcBef>
                        <a:spcAft>
                          <a:spcPts val="800"/>
                        </a:spcAft>
                      </a:pPr>
                      <a:r>
                        <a:rPr lang="en-US" sz="1200" b="1" kern="1200">
                          <a:solidFill>
                            <a:schemeClr val="lt1"/>
                          </a:solidFill>
                          <a:effectLst/>
                          <a:latin typeface="+mn-lt"/>
                          <a:ea typeface="+mn-ea"/>
                          <a:cs typeface="+mn-cs"/>
                        </a:rPr>
                        <a:t>TC-58</a:t>
                      </a:r>
                    </a:p>
                  </a:txBody>
                  <a:tcPr marL="68580" marR="68580" marT="0" marB="0"/>
                </a:tc>
                <a:tc>
                  <a:txBody>
                    <a:bodyPr/>
                    <a:lstStyle/>
                    <a:p>
                      <a:pPr marL="0" marR="0" algn="l">
                        <a:lnSpc>
                          <a:spcPct val="150000"/>
                        </a:lnSpc>
                        <a:spcBef>
                          <a:spcPts val="0"/>
                        </a:spcBef>
                        <a:spcAft>
                          <a:spcPts val="0"/>
                        </a:spcAft>
                      </a:pPr>
                      <a:r>
                        <a:rPr lang="en-US" sz="1200" kern="1200">
                          <a:solidFill>
                            <a:schemeClr val="dk1"/>
                          </a:solidFill>
                          <a:effectLst/>
                          <a:latin typeface="+mn-lt"/>
                          <a:ea typeface="+mn-ea"/>
                          <a:cs typeface="+mn-cs"/>
                        </a:rPr>
                        <a:t>Schedule Creation: Schedule an Employee that is Available</a:t>
                      </a:r>
                    </a:p>
                  </a:txBody>
                  <a:tcPr marL="68580" marR="68580" marT="0" marB="0"/>
                </a:tc>
                <a:tc>
                  <a:txBody>
                    <a:bodyPr/>
                    <a:lstStyle/>
                    <a:p>
                      <a:pPr marL="0" marR="0" algn="l">
                        <a:lnSpc>
                          <a:spcPct val="150000"/>
                        </a:lnSpc>
                        <a:spcBef>
                          <a:spcPts val="0"/>
                        </a:spcBef>
                        <a:spcAft>
                          <a:spcPts val="0"/>
                        </a:spcAft>
                      </a:pPr>
                      <a:r>
                        <a:rPr lang="en-US" sz="1200" kern="1200">
                          <a:solidFill>
                            <a:schemeClr val="dk1"/>
                          </a:solidFill>
                          <a:effectLst/>
                          <a:latin typeface="+mn-lt"/>
                          <a:ea typeface="+mn-ea"/>
                          <a:cs typeface="+mn-cs"/>
                        </a:rPr>
                        <a:t>Create a shift for an employee during the time that they are available.</a:t>
                      </a:r>
                    </a:p>
                  </a:txBody>
                  <a:tcPr marL="68580" marR="68580" marT="0" marB="0"/>
                </a:tc>
                <a:extLst>
                  <a:ext uri="{0D108BD9-81ED-4DB2-BD59-A6C34878D82A}">
                    <a16:rowId xmlns:a16="http://schemas.microsoft.com/office/drawing/2014/main" val="3561452561"/>
                  </a:ext>
                </a:extLst>
              </a:tr>
            </a:tbl>
          </a:graphicData>
        </a:graphic>
      </p:graphicFrame>
      <p:sp>
        <p:nvSpPr>
          <p:cNvPr id="9" name="Title 1">
            <a:extLst>
              <a:ext uri="{FF2B5EF4-FFF2-40B4-BE49-F238E27FC236}">
                <a16:creationId xmlns:a16="http://schemas.microsoft.com/office/drawing/2014/main" id="{AECC803C-9BA6-4C94-B9F0-5BF0BE1E5686}"/>
              </a:ext>
            </a:extLst>
          </p:cNvPr>
          <p:cNvSpPr txBox="1">
            <a:spLocks/>
          </p:cNvSpPr>
          <p:nvPr/>
        </p:nvSpPr>
        <p:spPr>
          <a:xfrm>
            <a:off x="955900" y="642870"/>
            <a:ext cx="10420203" cy="1383894"/>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Functional Testing Approach</a:t>
            </a:r>
          </a:p>
        </p:txBody>
      </p:sp>
      <p:sp>
        <p:nvSpPr>
          <p:cNvPr id="11" name="Slide Number Placeholder 3">
            <a:extLst>
              <a:ext uri="{FF2B5EF4-FFF2-40B4-BE49-F238E27FC236}">
                <a16:creationId xmlns:a16="http://schemas.microsoft.com/office/drawing/2014/main" id="{2AFFF440-809F-43CE-B1AA-E9F99D5919B6}"/>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4</a:t>
            </a:fld>
            <a:endParaRPr lang="en-US" sz="2000"/>
          </a:p>
        </p:txBody>
      </p:sp>
    </p:spTree>
    <p:extLst>
      <p:ext uri="{BB962C8B-B14F-4D97-AF65-F5344CB8AC3E}">
        <p14:creationId xmlns:p14="http://schemas.microsoft.com/office/powerpoint/2010/main" val="117332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sp>
        <p:nvSpPr>
          <p:cNvPr id="41" name="Title 1">
            <a:extLst>
              <a:ext uri="{FF2B5EF4-FFF2-40B4-BE49-F238E27FC236}">
                <a16:creationId xmlns:a16="http://schemas.microsoft.com/office/drawing/2014/main" id="{E293E3CC-B9D2-1239-1C16-4CB136178BDA}"/>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Functional Test Case:</a:t>
            </a:r>
          </a:p>
          <a:p>
            <a:pPr algn="ctr"/>
            <a:endParaRPr lang="en-US" sz="3200">
              <a:solidFill>
                <a:srgbClr val="FFFFFF"/>
              </a:solidFill>
            </a:endParaRPr>
          </a:p>
          <a:p>
            <a:pPr algn="ctr"/>
            <a:r>
              <a:rPr lang="en-US" sz="3200">
                <a:solidFill>
                  <a:srgbClr val="FFFFFF"/>
                </a:solidFill>
              </a:rPr>
              <a:t>Business Sign Up with Existing Email</a:t>
            </a:r>
          </a:p>
        </p:txBody>
      </p:sp>
      <p:graphicFrame>
        <p:nvGraphicFramePr>
          <p:cNvPr id="23" name="Table 22">
            <a:extLst>
              <a:ext uri="{FF2B5EF4-FFF2-40B4-BE49-F238E27FC236}">
                <a16:creationId xmlns:a16="http://schemas.microsoft.com/office/drawing/2014/main" id="{AE32D0F6-3D79-4267-AF50-CE53F04A3DA3}"/>
              </a:ext>
            </a:extLst>
          </p:cNvPr>
          <p:cNvGraphicFramePr>
            <a:graphicFrameLocks noGrp="1"/>
          </p:cNvGraphicFramePr>
          <p:nvPr>
            <p:extLst>
              <p:ext uri="{D42A27DB-BD31-4B8C-83A1-F6EECF244321}">
                <p14:modId xmlns:p14="http://schemas.microsoft.com/office/powerpoint/2010/main" val="1149965379"/>
              </p:ext>
            </p:extLst>
          </p:nvPr>
        </p:nvGraphicFramePr>
        <p:xfrm>
          <a:off x="347148" y="1227204"/>
          <a:ext cx="6710114" cy="4346917"/>
        </p:xfrm>
        <a:graphic>
          <a:graphicData uri="http://schemas.openxmlformats.org/drawingml/2006/table">
            <a:tbl>
              <a:tblPr firstRow="1" bandRow="1">
                <a:tableStyleId>{5C22544A-7EE6-4342-B048-85BDC9FD1C3A}</a:tableStyleId>
              </a:tblPr>
              <a:tblGrid>
                <a:gridCol w="1822450">
                  <a:extLst>
                    <a:ext uri="{9D8B030D-6E8A-4147-A177-3AD203B41FA5}">
                      <a16:colId xmlns:a16="http://schemas.microsoft.com/office/drawing/2014/main" val="3167659967"/>
                    </a:ext>
                  </a:extLst>
                </a:gridCol>
                <a:gridCol w="431307">
                  <a:extLst>
                    <a:ext uri="{9D8B030D-6E8A-4147-A177-3AD203B41FA5}">
                      <a16:colId xmlns:a16="http://schemas.microsoft.com/office/drawing/2014/main" val="3392968828"/>
                    </a:ext>
                  </a:extLst>
                </a:gridCol>
                <a:gridCol w="4456357">
                  <a:extLst>
                    <a:ext uri="{9D8B030D-6E8A-4147-A177-3AD203B41FA5}">
                      <a16:colId xmlns:a16="http://schemas.microsoft.com/office/drawing/2014/main" val="51228410"/>
                    </a:ext>
                  </a:extLst>
                </a:gridCol>
              </a:tblGrid>
              <a:tr h="238396">
                <a:tc gridSpan="2">
                  <a:txBody>
                    <a:bodyPr/>
                    <a:lstStyle/>
                    <a:p>
                      <a:pPr marL="0" marR="0" algn="l">
                        <a:lnSpc>
                          <a:spcPct val="150000"/>
                        </a:lnSpc>
                        <a:spcBef>
                          <a:spcPts val="0"/>
                        </a:spcBef>
                        <a:spcAft>
                          <a:spcPts val="0"/>
                        </a:spcAft>
                        <a:tabLst>
                          <a:tab pos="114300" algn="l"/>
                          <a:tab pos="228600" algn="l"/>
                          <a:tab pos="457200" algn="l"/>
                        </a:tabLst>
                      </a:pPr>
                      <a:r>
                        <a:rPr lang="en-US" sz="1200" b="1" i="0">
                          <a:solidFill>
                            <a:schemeClr val="bg1"/>
                          </a:solidFill>
                          <a:effectLst/>
                          <a:latin typeface="+mn-lt"/>
                          <a:ea typeface="Wingdings" panose="05000000000000000000" pitchFamily="2" charset="2"/>
                          <a:cs typeface="Calibri Light"/>
                        </a:rPr>
                        <a:t>Test Case ID: </a:t>
                      </a:r>
                      <a:r>
                        <a:rPr lang="en-US" sz="1200" i="0">
                          <a:solidFill>
                            <a:schemeClr val="bg1"/>
                          </a:solidFill>
                          <a:effectLst/>
                          <a:latin typeface="+mn-lt"/>
                          <a:ea typeface="Wingdings" panose="05000000000000000000" pitchFamily="2" charset="2"/>
                          <a:cs typeface="Calibri Light"/>
                        </a:rPr>
                        <a:t>TC-2</a:t>
                      </a:r>
                      <a:endParaRPr lang="en-US" sz="1200" i="1">
                        <a:solidFill>
                          <a:schemeClr val="bg1"/>
                        </a:solidFill>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chemeClr val="bg1"/>
                          </a:solidFill>
                          <a:effectLst/>
                          <a:latin typeface="+mn-lt"/>
                          <a:ea typeface="Wingdings" panose="05000000000000000000" pitchFamily="2" charset="2"/>
                          <a:cs typeface="Calibri Light"/>
                        </a:rPr>
                        <a:t>Test Case Name: </a:t>
                      </a:r>
                      <a:r>
                        <a:rPr lang="en-US" sz="1200" i="0">
                          <a:solidFill>
                            <a:schemeClr val="bg1"/>
                          </a:solidFill>
                          <a:effectLst/>
                          <a:latin typeface="+mn-lt"/>
                          <a:ea typeface="Wingdings" panose="05000000000000000000" pitchFamily="2" charset="2"/>
                          <a:cs typeface="Calibri Light"/>
                        </a:rPr>
                        <a:t>Business Sign Up with Existing Email</a:t>
                      </a:r>
                      <a:endParaRPr lang="en-US" sz="1200" i="1">
                        <a:solidFill>
                          <a:schemeClr val="bg1"/>
                        </a:solidFill>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1059953351"/>
                  </a:ext>
                </a:extLst>
              </a:tr>
              <a:tr h="238396">
                <a:tc gridSpan="2">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Created By: </a:t>
                      </a:r>
                      <a:r>
                        <a:rPr lang="en-US" sz="1200" i="0">
                          <a:solidFill>
                            <a:srgbClr val="000000"/>
                          </a:solidFill>
                          <a:effectLst/>
                          <a:latin typeface="+mn-lt"/>
                          <a:ea typeface="Wingdings" panose="05000000000000000000" pitchFamily="2" charset="2"/>
                          <a:cs typeface="Calibri Light"/>
                        </a:rPr>
                        <a:t>Samia Chowdhury</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Date Created: </a:t>
                      </a:r>
                      <a:r>
                        <a:rPr lang="en-US" sz="1200" i="0">
                          <a:solidFill>
                            <a:srgbClr val="000000"/>
                          </a:solidFill>
                          <a:effectLst/>
                          <a:latin typeface="+mn-lt"/>
                          <a:ea typeface="Wingdings" panose="05000000000000000000" pitchFamily="2" charset="2"/>
                          <a:cs typeface="Calibri Light"/>
                        </a:rPr>
                        <a:t>4/2/2022</a:t>
                      </a:r>
                      <a:endParaRPr lang="en-US" sz="1200" i="1">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3696920"/>
                  </a:ext>
                </a:extLst>
              </a:tr>
              <a:tr h="508562">
                <a:tc gridSpan="2">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Last Updated By: </a:t>
                      </a:r>
                      <a:r>
                        <a:rPr lang="en-US" sz="1200" i="0">
                          <a:solidFill>
                            <a:srgbClr val="000000"/>
                          </a:solidFill>
                          <a:effectLst/>
                          <a:latin typeface="+mn-lt"/>
                          <a:ea typeface="Wingdings" panose="05000000000000000000" pitchFamily="2" charset="2"/>
                          <a:cs typeface="Calibri Light"/>
                        </a:rPr>
                        <a:t>Chris Gumieny</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Last Revision Date: </a:t>
                      </a:r>
                      <a:r>
                        <a:rPr lang="en-US" sz="1200" i="0">
                          <a:solidFill>
                            <a:srgbClr val="000000"/>
                          </a:solidFill>
                          <a:effectLst/>
                          <a:latin typeface="+mn-lt"/>
                          <a:ea typeface="Wingdings" panose="05000000000000000000" pitchFamily="2" charset="2"/>
                          <a:cs typeface="Calibri Light"/>
                        </a:rPr>
                        <a:t>4/3/2022</a:t>
                      </a:r>
                      <a:endParaRPr lang="en-US" sz="1200" i="1">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940440901"/>
                  </a:ext>
                </a:extLst>
              </a:tr>
              <a:tr h="238396">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Priority</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algn="l">
                        <a:lnSpc>
                          <a:spcPct val="150000"/>
                        </a:lnSpc>
                        <a:spcBef>
                          <a:spcPts val="0"/>
                        </a:spcBef>
                        <a:spcAft>
                          <a:spcPts val="0"/>
                        </a:spcAft>
                        <a:tabLst>
                          <a:tab pos="114300" algn="l"/>
                          <a:tab pos="228600" algn="l"/>
                          <a:tab pos="457200" algn="l"/>
                        </a:tabLst>
                      </a:pPr>
                      <a:r>
                        <a:rPr lang="en-US" sz="1200" i="0">
                          <a:effectLst/>
                          <a:latin typeface="+mn-lt"/>
                          <a:ea typeface="Wingdings" panose="05000000000000000000" pitchFamily="2" charset="2"/>
                          <a:cs typeface="Calibri Light"/>
                        </a:rPr>
                        <a:t>High</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889979027"/>
                  </a:ext>
                </a:extLst>
              </a:tr>
              <a:tr h="457923">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Preconditions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lvl="0" indent="0" algn="l">
                        <a:lnSpc>
                          <a:spcPct val="150000"/>
                        </a:lnSpc>
                        <a:spcBef>
                          <a:spcPts val="0"/>
                        </a:spcBef>
                        <a:spcAft>
                          <a:spcPts val="0"/>
                        </a:spcAft>
                        <a:buNone/>
                        <a:tabLst>
                          <a:tab pos="114300" algn="l"/>
                          <a:tab pos="228600" algn="l"/>
                          <a:tab pos="457200" algn="l"/>
                        </a:tabLst>
                      </a:pPr>
                      <a:r>
                        <a:rPr lang="en-US" sz="1200" i="0">
                          <a:effectLst/>
                          <a:latin typeface="+mn-lt"/>
                          <a:ea typeface="Wingdings" panose="05000000000000000000" pitchFamily="2" charset="2"/>
                          <a:cs typeface="Calibri Light" panose="020F0302020204030204" pitchFamily="34" charset="0"/>
                        </a:rPr>
                        <a:t>User is on the business sign up page</a:t>
                      </a:r>
                      <a:endParaRPr lang="en-US" sz="1200" i="1">
                        <a:effectLst/>
                        <a:latin typeface="+mn-lt"/>
                        <a:ea typeface="Wingdings" panose="05000000000000000000" pitchFamily="2" charset="2"/>
                        <a:cs typeface="Calibri Light" panose="020F030202020403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595019830"/>
                  </a:ext>
                </a:extLst>
              </a:tr>
              <a:tr h="238396">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Postconditions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algn="l">
                        <a:lnSpc>
                          <a:spcPct val="150000"/>
                        </a:lnSpc>
                        <a:spcBef>
                          <a:spcPts val="0"/>
                        </a:spcBef>
                        <a:spcAft>
                          <a:spcPts val="0"/>
                        </a:spcAft>
                        <a:tabLst>
                          <a:tab pos="114300" algn="l"/>
                          <a:tab pos="228600" algn="l"/>
                          <a:tab pos="457200" algn="l"/>
                        </a:tabLst>
                      </a:pPr>
                      <a:r>
                        <a:rPr lang="en-US" sz="1200" i="0">
                          <a:effectLst/>
                          <a:latin typeface="+mn-lt"/>
                          <a:ea typeface="Wingdings" panose="05000000000000000000" pitchFamily="2" charset="2"/>
                          <a:cs typeface="Calibri Light"/>
                        </a:rPr>
                        <a:t>User is unable to create a business account</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3505748565"/>
                  </a:ext>
                </a:extLst>
              </a:tr>
              <a:tr h="1589225">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Test Steps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Navigates to the sign-up page</a:t>
                      </a:r>
                      <a:endParaRPr lang="en-US" sz="1200" i="1">
                        <a:effectLst/>
                        <a:latin typeface="+mn-lt"/>
                        <a:ea typeface="Wingdings" panose="05000000000000000000" pitchFamily="2" charset="2"/>
                        <a:cs typeface="Calibri Light"/>
                      </a:endParaRPr>
                    </a:p>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Enter “</a:t>
                      </a:r>
                      <a:r>
                        <a:rPr lang="en-US" sz="1200" i="0" err="1">
                          <a:effectLst/>
                          <a:latin typeface="+mn-lt"/>
                          <a:ea typeface="Wingdings" panose="05000000000000000000" pitchFamily="2" charset="2"/>
                          <a:cs typeface="Calibri Light"/>
                        </a:rPr>
                        <a:t>eTimelyTest</a:t>
                      </a:r>
                      <a:r>
                        <a:rPr lang="en-US" sz="1200" i="0">
                          <a:effectLst/>
                          <a:latin typeface="+mn-lt"/>
                          <a:ea typeface="Wingdings" panose="05000000000000000000" pitchFamily="2" charset="2"/>
                          <a:cs typeface="Calibri Light"/>
                        </a:rPr>
                        <a:t>” in the company name field</a:t>
                      </a:r>
                      <a:endParaRPr lang="en-US" sz="1200" i="1">
                        <a:effectLst/>
                        <a:latin typeface="+mn-lt"/>
                        <a:ea typeface="Wingdings" panose="05000000000000000000" pitchFamily="2" charset="2"/>
                        <a:cs typeface="Calibri Light"/>
                      </a:endParaRPr>
                    </a:p>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Enter “etimelyTest@gmail.com” in the company email field</a:t>
                      </a:r>
                      <a:endParaRPr lang="en-US" sz="1200" i="1">
                        <a:effectLst/>
                        <a:latin typeface="+mn-lt"/>
                        <a:ea typeface="Wingdings" panose="05000000000000000000" pitchFamily="2" charset="2"/>
                        <a:cs typeface="Calibri Light"/>
                      </a:endParaRPr>
                    </a:p>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Enter “Pass1234” in the password and confirm password field</a:t>
                      </a:r>
                      <a:endParaRPr lang="en-US" sz="1200" i="1">
                        <a:effectLst/>
                        <a:latin typeface="+mn-lt"/>
                        <a:ea typeface="Wingdings" panose="05000000000000000000" pitchFamily="2" charset="2"/>
                        <a:cs typeface="Calibri Light"/>
                      </a:endParaRPr>
                    </a:p>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Check the “Agree to Terms and Conditions” checkbox</a:t>
                      </a:r>
                      <a:endParaRPr lang="en-US" sz="1200" i="1">
                        <a:effectLst/>
                        <a:latin typeface="+mn-lt"/>
                        <a:ea typeface="Wingdings" panose="05000000000000000000" pitchFamily="2" charset="2"/>
                        <a:cs typeface="Calibri Light"/>
                      </a:endParaRPr>
                    </a:p>
                    <a:p>
                      <a:pPr marL="342900" marR="0" lvl="0" indent="-342900" algn="l">
                        <a:lnSpc>
                          <a:spcPct val="150000"/>
                        </a:lnSpc>
                        <a:spcBef>
                          <a:spcPts val="0"/>
                        </a:spcBef>
                        <a:spcAft>
                          <a:spcPts val="0"/>
                        </a:spcAft>
                        <a:buFont typeface="Times" panose="02020603050405020304" pitchFamily="18" charset="0"/>
                        <a:buAutoNum type="arabicPeriod"/>
                        <a:tabLst>
                          <a:tab pos="114300" algn="l"/>
                          <a:tab pos="228600" algn="l"/>
                          <a:tab pos="457200" algn="l"/>
                        </a:tabLst>
                      </a:pPr>
                      <a:r>
                        <a:rPr lang="en-US" sz="1200" i="0">
                          <a:effectLst/>
                          <a:latin typeface="+mn-lt"/>
                          <a:ea typeface="Wingdings" panose="05000000000000000000" pitchFamily="2" charset="2"/>
                          <a:cs typeface="Calibri Light"/>
                        </a:rPr>
                        <a:t>Click “Create Account” to create a new business account</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1400553288"/>
                  </a:ext>
                </a:extLst>
              </a:tr>
              <a:tr h="778728">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Expected Results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171450" marR="0" lvl="0" indent="-171450" algn="l">
                        <a:lnSpc>
                          <a:spcPct val="150000"/>
                        </a:lnSpc>
                        <a:spcBef>
                          <a:spcPts val="0"/>
                        </a:spcBef>
                        <a:spcAft>
                          <a:spcPts val="0"/>
                        </a:spcAft>
                        <a:buFont typeface="Arial" panose="020B0604020202020204" pitchFamily="34" charset="0"/>
                        <a:buChar char="•"/>
                        <a:tabLst>
                          <a:tab pos="114300" algn="l"/>
                          <a:tab pos="228600" algn="l"/>
                          <a:tab pos="457200" algn="l"/>
                        </a:tabLst>
                      </a:pPr>
                      <a:r>
                        <a:rPr lang="en-US" sz="1200" i="0">
                          <a:effectLst/>
                          <a:latin typeface="+mn-lt"/>
                          <a:ea typeface="Wingdings" panose="05000000000000000000" pitchFamily="2" charset="2"/>
                          <a:cs typeface="Calibri Light"/>
                        </a:rPr>
                        <a:t>An error message displays saying “Email is already in use”</a:t>
                      </a:r>
                      <a:endParaRPr lang="en-US" sz="1200" i="1">
                        <a:effectLst/>
                        <a:latin typeface="+mn-lt"/>
                        <a:ea typeface="Wingdings" panose="05000000000000000000" pitchFamily="2" charset="2"/>
                        <a:cs typeface="Calibri Light"/>
                      </a:endParaRPr>
                    </a:p>
                    <a:p>
                      <a:pPr marL="171450" marR="0" lvl="0" indent="-171450" algn="l">
                        <a:lnSpc>
                          <a:spcPct val="150000"/>
                        </a:lnSpc>
                        <a:spcBef>
                          <a:spcPts val="0"/>
                        </a:spcBef>
                        <a:spcAft>
                          <a:spcPts val="0"/>
                        </a:spcAft>
                        <a:buFont typeface="Arial" panose="020B0604020202020204" pitchFamily="34" charset="0"/>
                        <a:buChar char="•"/>
                        <a:tabLst>
                          <a:tab pos="114300" algn="l"/>
                          <a:tab pos="228600" algn="l"/>
                          <a:tab pos="457200" algn="l"/>
                        </a:tabLst>
                      </a:pPr>
                      <a:r>
                        <a:rPr lang="en-US" sz="1200" i="0">
                          <a:effectLst/>
                          <a:latin typeface="+mn-lt"/>
                          <a:ea typeface="Wingdings" panose="05000000000000000000" pitchFamily="2" charset="2"/>
                          <a:cs typeface="Calibri Light"/>
                        </a:rPr>
                        <a:t>User is prompted to use a different email that isn’t already in use</a:t>
                      </a:r>
                      <a:endParaRPr lang="en-US" sz="1200" i="1">
                        <a:effectLst/>
                        <a:latin typeface="+mn-lt"/>
                        <a:ea typeface="Wingdings" panose="05000000000000000000" pitchFamily="2" charset="2"/>
                        <a:cs typeface="Calibri Light"/>
                      </a:endParaRPr>
                    </a:p>
                    <a:p>
                      <a:pPr marL="171450" marR="0" lvl="0" indent="-171450" algn="l">
                        <a:lnSpc>
                          <a:spcPct val="150000"/>
                        </a:lnSpc>
                        <a:spcBef>
                          <a:spcPts val="0"/>
                        </a:spcBef>
                        <a:spcAft>
                          <a:spcPts val="0"/>
                        </a:spcAft>
                        <a:buFont typeface="Arial" panose="020B0604020202020204" pitchFamily="34" charset="0"/>
                        <a:buChar char="•"/>
                        <a:tabLst>
                          <a:tab pos="114300" algn="l"/>
                          <a:tab pos="228600" algn="l"/>
                          <a:tab pos="457200" algn="l"/>
                        </a:tabLst>
                      </a:pPr>
                      <a:r>
                        <a:rPr lang="en-US" sz="1200" i="0">
                          <a:effectLst/>
                          <a:latin typeface="+mn-lt"/>
                          <a:ea typeface="Wingdings" panose="05000000000000000000" pitchFamily="2" charset="2"/>
                          <a:cs typeface="Calibri Light"/>
                        </a:rPr>
                        <a:t>Business account cannot be created with an existing email address</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146646234"/>
                  </a:ext>
                </a:extLst>
              </a:tr>
            </a:tbl>
          </a:graphicData>
        </a:graphic>
      </p:graphicFrame>
      <p:sp>
        <p:nvSpPr>
          <p:cNvPr id="6" name="Slide Number Placeholder 3">
            <a:extLst>
              <a:ext uri="{FF2B5EF4-FFF2-40B4-BE49-F238E27FC236}">
                <a16:creationId xmlns:a16="http://schemas.microsoft.com/office/drawing/2014/main" id="{BF0D37DB-A4E9-42AB-817D-311B748A7FCF}"/>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5</a:t>
            </a:fld>
            <a:endParaRPr lang="en-US" sz="2000"/>
          </a:p>
        </p:txBody>
      </p:sp>
    </p:spTree>
    <p:extLst>
      <p:ext uri="{BB962C8B-B14F-4D97-AF65-F5344CB8AC3E}">
        <p14:creationId xmlns:p14="http://schemas.microsoft.com/office/powerpoint/2010/main" val="406820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graphicFrame>
        <p:nvGraphicFramePr>
          <p:cNvPr id="6" name="Table 5">
            <a:extLst>
              <a:ext uri="{FF2B5EF4-FFF2-40B4-BE49-F238E27FC236}">
                <a16:creationId xmlns:a16="http://schemas.microsoft.com/office/drawing/2014/main" id="{8F0EF9BB-56D1-452C-9E89-6CB7BA2F5791}"/>
              </a:ext>
            </a:extLst>
          </p:cNvPr>
          <p:cNvGraphicFramePr>
            <a:graphicFrameLocks noGrp="1"/>
          </p:cNvGraphicFramePr>
          <p:nvPr>
            <p:extLst>
              <p:ext uri="{D42A27DB-BD31-4B8C-83A1-F6EECF244321}">
                <p14:modId xmlns:p14="http://schemas.microsoft.com/office/powerpoint/2010/main" val="940261024"/>
              </p:ext>
            </p:extLst>
          </p:nvPr>
        </p:nvGraphicFramePr>
        <p:xfrm>
          <a:off x="441364" y="1226312"/>
          <a:ext cx="6527895" cy="4405376"/>
        </p:xfrm>
        <a:graphic>
          <a:graphicData uri="http://schemas.openxmlformats.org/drawingml/2006/table">
            <a:tbl>
              <a:tblPr firstRow="1" bandRow="1">
                <a:tableStyleId>{5C22544A-7EE6-4342-B048-85BDC9FD1C3A}</a:tableStyleId>
              </a:tblPr>
              <a:tblGrid>
                <a:gridCol w="1772960">
                  <a:extLst>
                    <a:ext uri="{9D8B030D-6E8A-4147-A177-3AD203B41FA5}">
                      <a16:colId xmlns:a16="http://schemas.microsoft.com/office/drawing/2014/main" val="3167659967"/>
                    </a:ext>
                  </a:extLst>
                </a:gridCol>
                <a:gridCol w="419594">
                  <a:extLst>
                    <a:ext uri="{9D8B030D-6E8A-4147-A177-3AD203B41FA5}">
                      <a16:colId xmlns:a16="http://schemas.microsoft.com/office/drawing/2014/main" val="3392968828"/>
                    </a:ext>
                  </a:extLst>
                </a:gridCol>
                <a:gridCol w="4335341">
                  <a:extLst>
                    <a:ext uri="{9D8B030D-6E8A-4147-A177-3AD203B41FA5}">
                      <a16:colId xmlns:a16="http://schemas.microsoft.com/office/drawing/2014/main" val="51228410"/>
                    </a:ext>
                  </a:extLst>
                </a:gridCol>
              </a:tblGrid>
              <a:tr h="231840">
                <a:tc gridSpan="2">
                  <a:txBody>
                    <a:bodyPr/>
                    <a:lstStyle/>
                    <a:p>
                      <a:pPr marL="0" marR="0" algn="l">
                        <a:lnSpc>
                          <a:spcPct val="150000"/>
                        </a:lnSpc>
                        <a:spcBef>
                          <a:spcPts val="0"/>
                        </a:spcBef>
                        <a:spcAft>
                          <a:spcPts val="0"/>
                        </a:spcAft>
                        <a:tabLst>
                          <a:tab pos="114300" algn="l"/>
                          <a:tab pos="228600" algn="l"/>
                          <a:tab pos="457200" algn="l"/>
                        </a:tabLst>
                      </a:pPr>
                      <a:r>
                        <a:rPr lang="en-US" sz="1200" b="1" i="0">
                          <a:solidFill>
                            <a:schemeClr val="bg1"/>
                          </a:solidFill>
                          <a:effectLst/>
                          <a:latin typeface="+mn-lt"/>
                          <a:ea typeface="Wingdings" panose="05000000000000000000" pitchFamily="2" charset="2"/>
                          <a:cs typeface="Calibri Light"/>
                        </a:rPr>
                        <a:t>Test Case ID:  </a:t>
                      </a:r>
                      <a:r>
                        <a:rPr lang="en-US" sz="1200" b="1" i="0" u="none" strike="noStrike" noProof="0">
                          <a:solidFill>
                            <a:schemeClr val="bg1"/>
                          </a:solidFill>
                          <a:effectLst/>
                          <a:latin typeface="+mn-lt"/>
                        </a:rPr>
                        <a:t>TC-16</a:t>
                      </a:r>
                      <a:endParaRPr lang="en-US" sz="1200" b="1" i="1">
                        <a:solidFill>
                          <a:schemeClr val="bg1"/>
                        </a:solidFill>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pPr>
                      <a:r>
                        <a:rPr lang="en-US" sz="1200" b="1" i="0">
                          <a:solidFill>
                            <a:schemeClr val="bg1"/>
                          </a:solidFill>
                          <a:effectLst/>
                          <a:latin typeface="+mn-lt"/>
                          <a:ea typeface="Wingdings" panose="05000000000000000000" pitchFamily="2" charset="2"/>
                          <a:cs typeface="Calibri Light"/>
                        </a:rPr>
                        <a:t>Test Case Name:  </a:t>
                      </a:r>
                      <a:r>
                        <a:rPr lang="en-US" sz="1200" b="1" i="0" u="none" strike="noStrike" noProof="0">
                          <a:solidFill>
                            <a:schemeClr val="bg1"/>
                          </a:solidFill>
                          <a:effectLst/>
                          <a:latin typeface="+mn-lt"/>
                        </a:rPr>
                        <a:t>Announcement Creation</a:t>
                      </a:r>
                      <a:endParaRPr lang="en-US" sz="1200" b="1" i="1">
                        <a:solidFill>
                          <a:schemeClr val="bg1"/>
                        </a:solidFill>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1059953351"/>
                  </a:ext>
                </a:extLst>
              </a:tr>
              <a:tr h="231840">
                <a:tc gridSpan="2">
                  <a:txBody>
                    <a:bodyPr/>
                    <a:lstStyle/>
                    <a:p>
                      <a:pPr marL="0" marR="0" algn="l">
                        <a:lnSpc>
                          <a:spcPct val="150000"/>
                        </a:lnSpc>
                        <a:spcBef>
                          <a:spcPts val="0"/>
                        </a:spcBef>
                        <a:spcAft>
                          <a:spcPts val="0"/>
                        </a:spcAft>
                      </a:pPr>
                      <a:r>
                        <a:rPr lang="en-US" sz="1200" b="1" i="0">
                          <a:solidFill>
                            <a:srgbClr val="000000"/>
                          </a:solidFill>
                          <a:effectLst/>
                          <a:latin typeface="+mn-lt"/>
                          <a:ea typeface="Wingdings" panose="05000000000000000000" pitchFamily="2" charset="2"/>
                          <a:cs typeface="Calibri Light"/>
                        </a:rPr>
                        <a:t>Created By: </a:t>
                      </a:r>
                      <a:r>
                        <a:rPr lang="en-US" sz="1200" b="0" i="0" u="none" strike="noStrike" noProof="0">
                          <a:effectLst/>
                          <a:latin typeface="+mn-lt"/>
                        </a:rPr>
                        <a:t>Matt Korte</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Date Created: </a:t>
                      </a:r>
                      <a:r>
                        <a:rPr lang="en-US" sz="1200" i="0">
                          <a:solidFill>
                            <a:srgbClr val="000000"/>
                          </a:solidFill>
                          <a:effectLst/>
                          <a:latin typeface="+mn-lt"/>
                          <a:ea typeface="Wingdings" panose="05000000000000000000" pitchFamily="2" charset="2"/>
                          <a:cs typeface="Calibri Light"/>
                        </a:rPr>
                        <a:t>4/2/2022</a:t>
                      </a:r>
                      <a:endParaRPr lang="en-US" sz="1200" i="1">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3696920"/>
                  </a:ext>
                </a:extLst>
              </a:tr>
              <a:tr h="231840">
                <a:tc gridSpan="2">
                  <a:txBody>
                    <a:bodyPr/>
                    <a:lstStyle/>
                    <a:p>
                      <a:pPr marL="0" marR="0" algn="l">
                        <a:lnSpc>
                          <a:spcPct val="150000"/>
                        </a:lnSpc>
                        <a:spcBef>
                          <a:spcPts val="0"/>
                        </a:spcBef>
                        <a:spcAft>
                          <a:spcPts val="0"/>
                        </a:spcAft>
                      </a:pPr>
                      <a:r>
                        <a:rPr lang="en-US" sz="1200" b="1" i="0">
                          <a:solidFill>
                            <a:srgbClr val="000000"/>
                          </a:solidFill>
                          <a:effectLst/>
                          <a:latin typeface="+mn-lt"/>
                          <a:ea typeface="Wingdings" panose="05000000000000000000" pitchFamily="2" charset="2"/>
                          <a:cs typeface="Calibri Light"/>
                        </a:rPr>
                        <a:t>Last Updated By:</a:t>
                      </a:r>
                      <a:r>
                        <a:rPr lang="en-US" sz="1200" b="1" i="0">
                          <a:solidFill>
                            <a:srgbClr val="000000"/>
                          </a:solidFill>
                          <a:effectLst/>
                          <a:latin typeface="+mn-lt"/>
                          <a:cs typeface="Calibri Light"/>
                        </a:rPr>
                        <a:t> </a:t>
                      </a:r>
                      <a:r>
                        <a:rPr lang="en-US" sz="1200" b="0" i="0" u="none" strike="noStrike" noProof="0">
                          <a:effectLst/>
                          <a:latin typeface="+mn-lt"/>
                        </a:rPr>
                        <a:t>Matt Korte</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Last Revision Date: </a:t>
                      </a:r>
                      <a:r>
                        <a:rPr lang="en-US" sz="1200" i="0">
                          <a:solidFill>
                            <a:srgbClr val="000000"/>
                          </a:solidFill>
                          <a:effectLst/>
                          <a:latin typeface="+mn-lt"/>
                          <a:ea typeface="Wingdings" panose="05000000000000000000" pitchFamily="2" charset="2"/>
                          <a:cs typeface="Calibri Light"/>
                        </a:rPr>
                        <a:t>4/3/2022</a:t>
                      </a:r>
                      <a:endParaRPr lang="en-US" sz="1200" i="1">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940440901"/>
                  </a:ext>
                </a:extLst>
              </a:tr>
              <a:tr h="231840">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Priority</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algn="l">
                        <a:lnSpc>
                          <a:spcPct val="150000"/>
                        </a:lnSpc>
                        <a:spcBef>
                          <a:spcPts val="0"/>
                        </a:spcBef>
                        <a:spcAft>
                          <a:spcPts val="0"/>
                        </a:spcAft>
                        <a:tabLst>
                          <a:tab pos="114300" algn="l"/>
                          <a:tab pos="228600" algn="l"/>
                          <a:tab pos="457200" algn="l"/>
                        </a:tabLst>
                      </a:pPr>
                      <a:r>
                        <a:rPr lang="en-US" sz="1200" b="0" i="0" u="none" strike="noStrike" noProof="0">
                          <a:effectLst/>
                          <a:latin typeface="+mn-lt"/>
                        </a:rPr>
                        <a:t>Medium</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889979027"/>
                  </a:ext>
                </a:extLst>
              </a:tr>
              <a:tr h="757312">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Preconditions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171450" marR="0" lvl="0" indent="-171450" algn="l">
                        <a:lnSpc>
                          <a:spcPct val="150000"/>
                        </a:lnSpc>
                        <a:spcBef>
                          <a:spcPts val="0"/>
                        </a:spcBef>
                        <a:spcAft>
                          <a:spcPts val="0"/>
                        </a:spcAft>
                        <a:buFont typeface="Arial" panose="020B0604020202020204" pitchFamily="34" charset="0"/>
                        <a:buChar char="•"/>
                        <a:tabLst>
                          <a:tab pos="114300" algn="l"/>
                          <a:tab pos="228600" algn="l"/>
                          <a:tab pos="457200" algn="l"/>
                        </a:tabLst>
                      </a:pPr>
                      <a:r>
                        <a:rPr lang="en-US" sz="1200" i="0">
                          <a:effectLst/>
                          <a:latin typeface="+mn-lt"/>
                          <a:ea typeface="Wingdings" panose="05000000000000000000" pitchFamily="2" charset="2"/>
                          <a:cs typeface="Calibri Light"/>
                        </a:rPr>
                        <a:t>DBS-00</a:t>
                      </a:r>
                      <a:endParaRPr lang="en-US" sz="1200" i="1">
                        <a:effectLst/>
                        <a:latin typeface="+mn-lt"/>
                        <a:ea typeface="Wingdings" panose="05000000000000000000" pitchFamily="2" charset="2"/>
                        <a:cs typeface="Calibri Light"/>
                      </a:endParaRPr>
                    </a:p>
                    <a:p>
                      <a:pPr marL="171450" marR="0" lvl="0" indent="-171450" algn="l">
                        <a:lnSpc>
                          <a:spcPct val="150000"/>
                        </a:lnSpc>
                        <a:spcBef>
                          <a:spcPts val="0"/>
                        </a:spcBef>
                        <a:spcAft>
                          <a:spcPts val="0"/>
                        </a:spcAft>
                        <a:buFont typeface="Arial" panose="020B0604020202020204" pitchFamily="34" charset="0"/>
                        <a:buChar char="•"/>
                        <a:tabLst>
                          <a:tab pos="114300" algn="l"/>
                          <a:tab pos="228600" algn="l"/>
                          <a:tab pos="457200" algn="l"/>
                        </a:tabLst>
                      </a:pPr>
                      <a:r>
                        <a:rPr lang="en-US" sz="1200" i="0">
                          <a:effectLst/>
                          <a:latin typeface="+mn-lt"/>
                          <a:ea typeface="Wingdings" panose="05000000000000000000" pitchFamily="2" charset="2"/>
                          <a:cs typeface="Calibri Light"/>
                        </a:rPr>
                        <a:t>DBS-01</a:t>
                      </a:r>
                      <a:endParaRPr lang="en-US" sz="1200" i="1">
                        <a:effectLst/>
                        <a:latin typeface="+mn-lt"/>
                        <a:ea typeface="Wingdings" panose="05000000000000000000" pitchFamily="2" charset="2"/>
                        <a:cs typeface="Calibri Light"/>
                      </a:endParaRPr>
                    </a:p>
                    <a:p>
                      <a:pPr marL="171450" marR="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Signed into account created in DBS-01</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2595019830"/>
                  </a:ext>
                </a:extLst>
              </a:tr>
              <a:tr h="231840">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Postconditions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lvl="0" algn="l">
                        <a:lnSpc>
                          <a:spcPct val="150000"/>
                        </a:lnSpc>
                        <a:spcBef>
                          <a:spcPts val="0"/>
                        </a:spcBef>
                        <a:spcAft>
                          <a:spcPts val="0"/>
                        </a:spcAft>
                        <a:buNone/>
                      </a:pPr>
                      <a:r>
                        <a:rPr lang="en-US" sz="1200" b="0" i="0" u="none" strike="noStrike" noProof="0">
                          <a:effectLst/>
                          <a:latin typeface="+mn-lt"/>
                        </a:rPr>
                        <a:t>New announcement is uploaded to database</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3505748565"/>
                  </a:ext>
                </a:extLst>
              </a:tr>
              <a:tr h="1282785">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Test Steps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228600" marR="0" lvl="0" indent="-228600" algn="l">
                        <a:lnSpc>
                          <a:spcPct val="150000"/>
                        </a:lnSpc>
                        <a:spcBef>
                          <a:spcPts val="0"/>
                        </a:spcBef>
                        <a:spcAft>
                          <a:spcPts val="0"/>
                        </a:spcAft>
                        <a:buAutoNum type="arabicPeriod"/>
                      </a:pPr>
                      <a:r>
                        <a:rPr lang="en-US" sz="1200" b="0" i="0" u="none" strike="noStrike" noProof="0">
                          <a:effectLst/>
                          <a:latin typeface="+mn-lt"/>
                        </a:rPr>
                        <a:t>Navigate to the announcements page</a:t>
                      </a:r>
                    </a:p>
                    <a:p>
                      <a:pPr marL="228600" lvl="0" indent="-228600" algn="l">
                        <a:lnSpc>
                          <a:spcPct val="150000"/>
                        </a:lnSpc>
                        <a:spcBef>
                          <a:spcPts val="0"/>
                        </a:spcBef>
                        <a:spcAft>
                          <a:spcPts val="0"/>
                        </a:spcAft>
                        <a:buAutoNum type="arabicPeriod"/>
                      </a:pPr>
                      <a:r>
                        <a:rPr lang="en-US" sz="1200" b="0" i="0" u="none" strike="noStrike" noProof="0">
                          <a:effectLst/>
                          <a:latin typeface="+mn-lt"/>
                        </a:rPr>
                        <a:t>Enter “This is an announcement” in the title field</a:t>
                      </a:r>
                    </a:p>
                    <a:p>
                      <a:pPr marL="228600" lvl="0" indent="-228600" algn="l">
                        <a:lnSpc>
                          <a:spcPct val="150000"/>
                        </a:lnSpc>
                        <a:spcBef>
                          <a:spcPts val="0"/>
                        </a:spcBef>
                        <a:spcAft>
                          <a:spcPts val="0"/>
                        </a:spcAft>
                        <a:buAutoNum type="arabicPeriod"/>
                      </a:pPr>
                      <a:r>
                        <a:rPr lang="en-US" sz="1200" b="0" i="0" u="none" strike="noStrike" noProof="0">
                          <a:effectLst/>
                          <a:latin typeface="+mn-lt"/>
                        </a:rPr>
                        <a:t>Enter “This announcement is being written as a test to ensure that this functionality is working as expected” details section</a:t>
                      </a:r>
                    </a:p>
                    <a:p>
                      <a:pPr marL="228600" lvl="0" indent="-228600" algn="l">
                        <a:lnSpc>
                          <a:spcPct val="150000"/>
                        </a:lnSpc>
                        <a:spcBef>
                          <a:spcPts val="0"/>
                        </a:spcBef>
                        <a:spcAft>
                          <a:spcPts val="0"/>
                        </a:spcAft>
                        <a:buAutoNum type="arabicPeriod"/>
                      </a:pPr>
                      <a:r>
                        <a:rPr lang="en-US" sz="1200" b="0" i="0" u="none" strike="noStrike" noProof="0">
                          <a:effectLst/>
                          <a:latin typeface="+mn-lt"/>
                        </a:rPr>
                        <a:t>Press the “Send” button</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1400553288"/>
                  </a:ext>
                </a:extLst>
              </a:tr>
              <a:tr h="1020049">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Expected Results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171450" marR="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Announcement is added to the database</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Announcement should be able to be viewed by the business user as well as all associated staff user on the announcement view page </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The page is refreshed, and the form entries are cleared</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146646234"/>
                  </a:ext>
                </a:extLst>
              </a:tr>
            </a:tbl>
          </a:graphicData>
        </a:graphic>
      </p:graphicFrame>
      <p:sp>
        <p:nvSpPr>
          <p:cNvPr id="7" name="Title 1">
            <a:extLst>
              <a:ext uri="{FF2B5EF4-FFF2-40B4-BE49-F238E27FC236}">
                <a16:creationId xmlns:a16="http://schemas.microsoft.com/office/drawing/2014/main" id="{93204504-5940-433C-BF5C-0FCB0A7340D2}"/>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Functional Test Case:</a:t>
            </a:r>
          </a:p>
          <a:p>
            <a:pPr algn="ctr"/>
            <a:endParaRPr lang="en-US" sz="3200">
              <a:solidFill>
                <a:srgbClr val="FFFFFF"/>
              </a:solidFill>
            </a:endParaRPr>
          </a:p>
          <a:p>
            <a:pPr algn="ctr"/>
            <a:r>
              <a:rPr lang="en-US" sz="3200">
                <a:solidFill>
                  <a:srgbClr val="FFFFFF"/>
                </a:solidFill>
              </a:rPr>
              <a:t>Announcement Creation</a:t>
            </a:r>
          </a:p>
        </p:txBody>
      </p:sp>
      <p:sp>
        <p:nvSpPr>
          <p:cNvPr id="8" name="Slide Number Placeholder 3">
            <a:extLst>
              <a:ext uri="{FF2B5EF4-FFF2-40B4-BE49-F238E27FC236}">
                <a16:creationId xmlns:a16="http://schemas.microsoft.com/office/drawing/2014/main" id="{AF91AC91-498B-41A5-BC5B-558A4EDFD27F}"/>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6</a:t>
            </a:fld>
            <a:endParaRPr lang="en-US" sz="2000"/>
          </a:p>
        </p:txBody>
      </p:sp>
    </p:spTree>
    <p:extLst>
      <p:ext uri="{BB962C8B-B14F-4D97-AF65-F5344CB8AC3E}">
        <p14:creationId xmlns:p14="http://schemas.microsoft.com/office/powerpoint/2010/main" val="319196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graphicFrame>
        <p:nvGraphicFramePr>
          <p:cNvPr id="8" name="Table 7">
            <a:extLst>
              <a:ext uri="{FF2B5EF4-FFF2-40B4-BE49-F238E27FC236}">
                <a16:creationId xmlns:a16="http://schemas.microsoft.com/office/drawing/2014/main" id="{8E6ED01F-D0AE-4D07-8B1D-C5C5F18D63B1}"/>
              </a:ext>
            </a:extLst>
          </p:cNvPr>
          <p:cNvGraphicFramePr>
            <a:graphicFrameLocks noGrp="1"/>
          </p:cNvGraphicFramePr>
          <p:nvPr>
            <p:extLst>
              <p:ext uri="{D42A27DB-BD31-4B8C-83A1-F6EECF244321}">
                <p14:modId xmlns:p14="http://schemas.microsoft.com/office/powerpoint/2010/main" val="9874884"/>
              </p:ext>
            </p:extLst>
          </p:nvPr>
        </p:nvGraphicFramePr>
        <p:xfrm>
          <a:off x="502949" y="1226312"/>
          <a:ext cx="6431189" cy="4405376"/>
        </p:xfrm>
        <a:graphic>
          <a:graphicData uri="http://schemas.openxmlformats.org/drawingml/2006/table">
            <a:tbl>
              <a:tblPr firstRow="1" bandRow="1">
                <a:tableStyleId>{5C22544A-7EE6-4342-B048-85BDC9FD1C3A}</a:tableStyleId>
              </a:tblPr>
              <a:tblGrid>
                <a:gridCol w="1746695">
                  <a:extLst>
                    <a:ext uri="{9D8B030D-6E8A-4147-A177-3AD203B41FA5}">
                      <a16:colId xmlns:a16="http://schemas.microsoft.com/office/drawing/2014/main" val="3167659967"/>
                    </a:ext>
                  </a:extLst>
                </a:gridCol>
                <a:gridCol w="413378">
                  <a:extLst>
                    <a:ext uri="{9D8B030D-6E8A-4147-A177-3AD203B41FA5}">
                      <a16:colId xmlns:a16="http://schemas.microsoft.com/office/drawing/2014/main" val="3392968828"/>
                    </a:ext>
                  </a:extLst>
                </a:gridCol>
                <a:gridCol w="4271116">
                  <a:extLst>
                    <a:ext uri="{9D8B030D-6E8A-4147-A177-3AD203B41FA5}">
                      <a16:colId xmlns:a16="http://schemas.microsoft.com/office/drawing/2014/main" val="51228410"/>
                    </a:ext>
                  </a:extLst>
                </a:gridCol>
              </a:tblGrid>
              <a:tr h="235485">
                <a:tc gridSpan="2">
                  <a:txBody>
                    <a:bodyPr/>
                    <a:lstStyle/>
                    <a:p>
                      <a:pPr marL="0" marR="0" algn="l">
                        <a:lnSpc>
                          <a:spcPct val="150000"/>
                        </a:lnSpc>
                        <a:spcBef>
                          <a:spcPts val="0"/>
                        </a:spcBef>
                        <a:spcAft>
                          <a:spcPts val="0"/>
                        </a:spcAft>
                        <a:tabLst>
                          <a:tab pos="114300" algn="l"/>
                          <a:tab pos="228600" algn="l"/>
                          <a:tab pos="457200" algn="l"/>
                        </a:tabLst>
                      </a:pPr>
                      <a:r>
                        <a:rPr lang="en-US" sz="1200" b="1" i="0">
                          <a:solidFill>
                            <a:schemeClr val="bg1"/>
                          </a:solidFill>
                          <a:effectLst/>
                          <a:latin typeface="+mn-lt"/>
                          <a:ea typeface="Wingdings" panose="05000000000000000000" pitchFamily="2" charset="2"/>
                          <a:cs typeface="Calibri Light"/>
                        </a:rPr>
                        <a:t>Test Case ID: </a:t>
                      </a:r>
                      <a:r>
                        <a:rPr lang="en-US" sz="1200" b="1" i="0" u="none" strike="noStrike" noProof="0">
                          <a:solidFill>
                            <a:schemeClr val="bg1"/>
                          </a:solidFill>
                          <a:effectLst/>
                          <a:latin typeface="+mn-lt"/>
                        </a:rPr>
                        <a:t>TC-58</a:t>
                      </a:r>
                      <a:endParaRPr lang="en-US" sz="1200" b="1" i="1">
                        <a:solidFill>
                          <a:schemeClr val="bg1"/>
                        </a:solidFill>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pPr>
                      <a:r>
                        <a:rPr lang="en-US" sz="1200" b="1" i="0">
                          <a:solidFill>
                            <a:schemeClr val="bg1"/>
                          </a:solidFill>
                          <a:effectLst/>
                          <a:latin typeface="+mn-lt"/>
                          <a:ea typeface="Wingdings" panose="05000000000000000000" pitchFamily="2" charset="2"/>
                          <a:cs typeface="Calibri Light"/>
                        </a:rPr>
                        <a:t>Test Case</a:t>
                      </a:r>
                      <a:r>
                        <a:rPr lang="en-US" sz="1200" b="1" i="0" kern="1200">
                          <a:solidFill>
                            <a:schemeClr val="bg1"/>
                          </a:solidFill>
                          <a:effectLst/>
                          <a:latin typeface="+mn-lt"/>
                          <a:ea typeface="Wingdings" panose="05000000000000000000" pitchFamily="2" charset="2"/>
                          <a:cs typeface="Calibri Light"/>
                        </a:rPr>
                        <a:t> Name:  </a:t>
                      </a:r>
                      <a:r>
                        <a:rPr lang="en-US" sz="1200" b="1" i="0" kern="1200" noProof="0">
                          <a:solidFill>
                            <a:schemeClr val="bg1"/>
                          </a:solidFill>
                          <a:effectLst/>
                          <a:latin typeface="+mn-lt"/>
                          <a:cs typeface="Calibri Light"/>
                        </a:rPr>
                        <a:t>Schedule an Employee that is Available</a:t>
                      </a:r>
                      <a:endParaRPr lang="en-US" sz="1200" b="1" i="0" kern="1200">
                        <a:solidFill>
                          <a:schemeClr val="bg1"/>
                        </a:solidFill>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1059953351"/>
                  </a:ext>
                </a:extLst>
              </a:tr>
              <a:tr h="235485">
                <a:tc gridSpan="2">
                  <a:txBody>
                    <a:bodyPr/>
                    <a:lstStyle/>
                    <a:p>
                      <a:pPr marL="0" marR="0" algn="l">
                        <a:lnSpc>
                          <a:spcPct val="150000"/>
                        </a:lnSpc>
                        <a:spcBef>
                          <a:spcPts val="0"/>
                        </a:spcBef>
                        <a:spcAft>
                          <a:spcPts val="0"/>
                        </a:spcAft>
                      </a:pPr>
                      <a:r>
                        <a:rPr lang="en-US" sz="1200" b="1" i="0">
                          <a:solidFill>
                            <a:srgbClr val="000000"/>
                          </a:solidFill>
                          <a:effectLst/>
                          <a:latin typeface="+mn-lt"/>
                          <a:ea typeface="Wingdings" panose="05000000000000000000" pitchFamily="2" charset="2"/>
                          <a:cs typeface="Calibri Light"/>
                        </a:rPr>
                        <a:t>Created By: </a:t>
                      </a:r>
                      <a:r>
                        <a:rPr lang="en-US" sz="1200" b="0" i="0" u="none" strike="noStrike" noProof="0">
                          <a:effectLst/>
                          <a:latin typeface="+mn-lt"/>
                        </a:rPr>
                        <a:t>Chris Gumieny</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tabLst>
                          <a:tab pos="114300" algn="l"/>
                          <a:tab pos="228600" algn="l"/>
                          <a:tab pos="457200" algn="l"/>
                        </a:tabLst>
                      </a:pPr>
                      <a:r>
                        <a:rPr lang="en-US" sz="1200" b="1" i="0">
                          <a:solidFill>
                            <a:srgbClr val="000000"/>
                          </a:solidFill>
                          <a:effectLst/>
                          <a:latin typeface="+mn-lt"/>
                          <a:ea typeface="Wingdings" panose="05000000000000000000" pitchFamily="2" charset="2"/>
                          <a:cs typeface="Calibri Light"/>
                        </a:rPr>
                        <a:t>Date Created: </a:t>
                      </a:r>
                      <a:r>
                        <a:rPr lang="en-US" sz="1200" b="0" i="0" u="none" strike="noStrike" noProof="0">
                          <a:effectLst/>
                          <a:latin typeface="+mn-lt"/>
                        </a:rPr>
                        <a:t>4/1/2022</a:t>
                      </a:r>
                      <a:endParaRPr lang="en-US" sz="1200" i="1">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3696920"/>
                  </a:ext>
                </a:extLst>
              </a:tr>
              <a:tr h="235485">
                <a:tc gridSpan="2">
                  <a:txBody>
                    <a:bodyPr/>
                    <a:lstStyle/>
                    <a:p>
                      <a:pPr marL="0" marR="0" algn="l">
                        <a:lnSpc>
                          <a:spcPct val="150000"/>
                        </a:lnSpc>
                        <a:spcBef>
                          <a:spcPts val="0"/>
                        </a:spcBef>
                        <a:spcAft>
                          <a:spcPts val="0"/>
                        </a:spcAft>
                      </a:pPr>
                      <a:r>
                        <a:rPr lang="en-US" sz="1200" b="1" i="0">
                          <a:solidFill>
                            <a:srgbClr val="000000"/>
                          </a:solidFill>
                          <a:effectLst/>
                          <a:latin typeface="+mn-lt"/>
                          <a:ea typeface="Wingdings" panose="05000000000000000000" pitchFamily="2" charset="2"/>
                          <a:cs typeface="Calibri Light"/>
                        </a:rPr>
                        <a:t>Last Updated By: </a:t>
                      </a:r>
                      <a:r>
                        <a:rPr lang="en-US" sz="1200" b="0" i="0">
                          <a:solidFill>
                            <a:srgbClr val="000000"/>
                          </a:solidFill>
                          <a:effectLst/>
                          <a:latin typeface="+mn-lt"/>
                          <a:ea typeface="Wingdings" panose="05000000000000000000" pitchFamily="2" charset="2"/>
                          <a:cs typeface="Calibri Light"/>
                        </a:rPr>
                        <a:t>N/A</a:t>
                      </a:r>
                    </a:p>
                  </a:txBody>
                  <a:tcPr marL="68580" marR="68580" marT="0" marB="0"/>
                </a:tc>
                <a:tc hMerge="1">
                  <a:txBody>
                    <a:bodyPr/>
                    <a:lstStyle/>
                    <a:p>
                      <a:endParaRPr lang="en-US"/>
                    </a:p>
                  </a:txBody>
                  <a:tcPr/>
                </a:tc>
                <a:tc>
                  <a:txBody>
                    <a:bodyPr/>
                    <a:lstStyle/>
                    <a:p>
                      <a:pPr marL="0" marR="0" algn="l">
                        <a:lnSpc>
                          <a:spcPct val="150000"/>
                        </a:lnSpc>
                        <a:spcBef>
                          <a:spcPts val="0"/>
                        </a:spcBef>
                        <a:spcAft>
                          <a:spcPts val="0"/>
                        </a:spcAft>
                      </a:pPr>
                      <a:r>
                        <a:rPr lang="en-US" sz="1200" b="1" i="0">
                          <a:solidFill>
                            <a:srgbClr val="000000"/>
                          </a:solidFill>
                          <a:effectLst/>
                          <a:latin typeface="+mn-lt"/>
                          <a:ea typeface="Wingdings" panose="05000000000000000000" pitchFamily="2" charset="2"/>
                          <a:cs typeface="Calibri Light"/>
                        </a:rPr>
                        <a:t>Last Revision Date: </a:t>
                      </a:r>
                      <a:r>
                        <a:rPr lang="en-US" sz="1200" b="0" i="0">
                          <a:solidFill>
                            <a:srgbClr val="000000"/>
                          </a:solidFill>
                          <a:effectLst/>
                          <a:latin typeface="+mn-lt"/>
                          <a:ea typeface="Wingdings" panose="05000000000000000000" pitchFamily="2" charset="2"/>
                          <a:cs typeface="Calibri Light"/>
                        </a:rPr>
                        <a:t>N/A</a:t>
                      </a:r>
                      <a:endParaRPr lang="en-US" sz="1200" i="0">
                        <a:solidFill>
                          <a:srgbClr val="000000"/>
                        </a:solidFill>
                        <a:effectLst/>
                        <a:latin typeface="+mn-lt"/>
                        <a:ea typeface="Wingdings" panose="05000000000000000000" pitchFamily="2" charset="2"/>
                        <a:cs typeface="Calibri Light"/>
                      </a:endParaRPr>
                    </a:p>
                  </a:txBody>
                  <a:tcPr marL="68580" marR="68580" marT="0" marB="0"/>
                </a:tc>
                <a:extLst>
                  <a:ext uri="{0D108BD9-81ED-4DB2-BD59-A6C34878D82A}">
                    <a16:rowId xmlns:a16="http://schemas.microsoft.com/office/drawing/2014/main" val="3940440901"/>
                  </a:ext>
                </a:extLst>
              </a:tr>
              <a:tr h="235485">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Priority</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algn="l">
                        <a:lnSpc>
                          <a:spcPct val="150000"/>
                        </a:lnSpc>
                        <a:spcBef>
                          <a:spcPts val="0"/>
                        </a:spcBef>
                        <a:spcAft>
                          <a:spcPts val="0"/>
                        </a:spcAft>
                        <a:tabLst>
                          <a:tab pos="114300" algn="l"/>
                          <a:tab pos="228600" algn="l"/>
                          <a:tab pos="457200" algn="l"/>
                        </a:tabLst>
                      </a:pPr>
                      <a:r>
                        <a:rPr lang="en-US" sz="1200" i="0">
                          <a:effectLst/>
                          <a:latin typeface="+mn-lt"/>
                          <a:ea typeface="Wingdings" panose="05000000000000000000" pitchFamily="2" charset="2"/>
                          <a:cs typeface="Calibri Light"/>
                        </a:rPr>
                        <a:t>High</a:t>
                      </a:r>
                      <a:endParaRPr lang="en-US" sz="1200" i="1">
                        <a:effectLst/>
                        <a:latin typeface="+mn-lt"/>
                        <a:ea typeface="Wingdings" panose="05000000000000000000" pitchFamily="2" charset="2"/>
                        <a:cs typeface="Calibri Light"/>
                      </a:endParaRPr>
                    </a:p>
                  </a:txBody>
                  <a:tcPr marL="68580" marR="68580" marT="0" marB="0"/>
                </a:tc>
                <a:tc hMerge="1">
                  <a:txBody>
                    <a:bodyPr/>
                    <a:lstStyle/>
                    <a:p>
                      <a:endParaRPr lang="en-US"/>
                    </a:p>
                  </a:txBody>
                  <a:tcPr/>
                </a:tc>
                <a:extLst>
                  <a:ext uri="{0D108BD9-81ED-4DB2-BD59-A6C34878D82A}">
                    <a16:rowId xmlns:a16="http://schemas.microsoft.com/office/drawing/2014/main" val="889979027"/>
                  </a:ext>
                </a:extLst>
              </a:tr>
              <a:tr h="769218">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Preconditions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171450" marR="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DBS-00, DBS-01, and DBS-02 have been completed</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Perform steps of TC-45</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User is signed into account created in DBS-01</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2595019830"/>
                  </a:ext>
                </a:extLst>
              </a:tr>
              <a:tr h="235485">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Postconditions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0" marR="0" lvl="0" algn="l">
                        <a:lnSpc>
                          <a:spcPct val="150000"/>
                        </a:lnSpc>
                        <a:spcBef>
                          <a:spcPts val="0"/>
                        </a:spcBef>
                        <a:spcAft>
                          <a:spcPts val="0"/>
                        </a:spcAft>
                        <a:buNone/>
                      </a:pPr>
                      <a:r>
                        <a:rPr lang="en-US" sz="1200" b="0" i="0" u="none" strike="noStrike" noProof="0">
                          <a:effectLst/>
                          <a:latin typeface="+mn-lt"/>
                        </a:rPr>
                        <a:t>The shift is added to the database.</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3505748565"/>
                  </a:ext>
                </a:extLst>
              </a:tr>
              <a:tr h="1302951">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Test Steps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228600" marR="0" lvl="0" indent="-228600" algn="l">
                        <a:lnSpc>
                          <a:spcPct val="150000"/>
                        </a:lnSpc>
                        <a:spcBef>
                          <a:spcPts val="0"/>
                        </a:spcBef>
                        <a:spcAft>
                          <a:spcPts val="0"/>
                        </a:spcAft>
                        <a:buFont typeface="+mj-lt"/>
                        <a:buAutoNum type="arabicPeriod"/>
                      </a:pPr>
                      <a:r>
                        <a:rPr lang="en-US" sz="1200" b="0" i="0" u="none" strike="noStrike" noProof="0">
                          <a:effectLst/>
                          <a:latin typeface="+mn-lt"/>
                        </a:rPr>
                        <a:t>Click on the “Tech Support” tab on the schedule.</a:t>
                      </a:r>
                      <a:endParaRPr lang="en-US" sz="1200" b="0" i="1" u="none" strike="noStrike" noProof="0">
                        <a:effectLst/>
                        <a:latin typeface="+mn-lt"/>
                      </a:endParaRPr>
                    </a:p>
                    <a:p>
                      <a:pPr marL="228600" lvl="0" indent="-228600" algn="l">
                        <a:lnSpc>
                          <a:spcPct val="150000"/>
                        </a:lnSpc>
                        <a:spcBef>
                          <a:spcPts val="0"/>
                        </a:spcBef>
                        <a:spcAft>
                          <a:spcPts val="0"/>
                        </a:spcAft>
                        <a:buFont typeface="+mj-lt"/>
                        <a:buAutoNum type="arabicPeriod"/>
                      </a:pPr>
                      <a:r>
                        <a:rPr lang="en-US" sz="1200" b="0" i="0" u="none" strike="noStrike" noProof="0">
                          <a:effectLst/>
                          <a:latin typeface="+mn-lt"/>
                        </a:rPr>
                        <a:t>Click on the timeslot for April 20, 2022, at 8:00am.</a:t>
                      </a:r>
                      <a:endParaRPr lang="en-US" sz="1200" b="0" i="1" u="none" strike="noStrike" noProof="0">
                        <a:effectLst/>
                        <a:latin typeface="+mn-lt"/>
                      </a:endParaRPr>
                    </a:p>
                    <a:p>
                      <a:pPr marL="228600" lvl="0" indent="-228600" algn="l">
                        <a:lnSpc>
                          <a:spcPct val="150000"/>
                        </a:lnSpc>
                        <a:spcBef>
                          <a:spcPts val="0"/>
                        </a:spcBef>
                        <a:spcAft>
                          <a:spcPts val="0"/>
                        </a:spcAft>
                        <a:buFont typeface="+mj-lt"/>
                        <a:buAutoNum type="arabicPeriod"/>
                      </a:pPr>
                      <a:r>
                        <a:rPr lang="en-US" sz="1200" b="0" i="0" u="none" strike="noStrike" noProof="0">
                          <a:effectLst/>
                          <a:latin typeface="+mn-lt"/>
                        </a:rPr>
                        <a:t>In the “Employee” dropdown, select “Dave Smith (Tech Support).”</a:t>
                      </a:r>
                      <a:endParaRPr lang="en-US" sz="1200" b="0" i="1" u="none" strike="noStrike" noProof="0">
                        <a:effectLst/>
                        <a:latin typeface="+mn-lt"/>
                      </a:endParaRPr>
                    </a:p>
                    <a:p>
                      <a:pPr marL="228600" lvl="0" indent="-228600" algn="l">
                        <a:lnSpc>
                          <a:spcPct val="150000"/>
                        </a:lnSpc>
                        <a:spcBef>
                          <a:spcPts val="0"/>
                        </a:spcBef>
                        <a:spcAft>
                          <a:spcPts val="0"/>
                        </a:spcAft>
                        <a:buFont typeface="+mj-lt"/>
                        <a:buAutoNum type="arabicPeriod"/>
                      </a:pPr>
                      <a:r>
                        <a:rPr lang="en-US" sz="1200" b="0" i="0" u="none" strike="noStrike" noProof="0">
                          <a:effectLst/>
                          <a:latin typeface="+mn-lt"/>
                        </a:rPr>
                        <a:t>Click the “Confirm” button.</a:t>
                      </a:r>
                      <a:endParaRPr lang="en-US" sz="1200" b="0" i="1" u="none" strike="noStrike" noProof="0">
                        <a:effectLst/>
                        <a:latin typeface="+mn-lt"/>
                      </a:endParaRPr>
                    </a:p>
                    <a:p>
                      <a:pPr marL="228600" lvl="0" indent="-228600" algn="l">
                        <a:lnSpc>
                          <a:spcPct val="150000"/>
                        </a:lnSpc>
                        <a:spcBef>
                          <a:spcPts val="0"/>
                        </a:spcBef>
                        <a:spcAft>
                          <a:spcPts val="0"/>
                        </a:spcAft>
                        <a:buFont typeface="+mj-lt"/>
                        <a:buAutoNum type="arabicPeriod"/>
                      </a:pPr>
                      <a:r>
                        <a:rPr lang="en-US" sz="1200" b="0" i="0" u="none" strike="noStrike" noProof="0">
                          <a:effectLst/>
                          <a:latin typeface="+mn-lt"/>
                        </a:rPr>
                        <a:t>Wait 2 seconds for the “Success” message to disappear.</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1400553288"/>
                  </a:ext>
                </a:extLst>
              </a:tr>
              <a:tr h="769218">
                <a:tc>
                  <a:txBody>
                    <a:bodyPr/>
                    <a:lstStyle/>
                    <a:p>
                      <a:pPr marL="0" marR="0" algn="l">
                        <a:lnSpc>
                          <a:spcPct val="150000"/>
                        </a:lnSpc>
                        <a:spcBef>
                          <a:spcPts val="0"/>
                        </a:spcBef>
                        <a:spcAft>
                          <a:spcPts val="0"/>
                        </a:spcAft>
                        <a:tabLst>
                          <a:tab pos="114300" algn="l"/>
                          <a:tab pos="228600" algn="l"/>
                          <a:tab pos="457200" algn="l"/>
                        </a:tabLst>
                      </a:pPr>
                      <a:r>
                        <a:rPr lang="en-US" sz="1200" b="1" i="0">
                          <a:effectLst/>
                          <a:latin typeface="+mn-lt"/>
                          <a:ea typeface="Wingdings" panose="05000000000000000000" pitchFamily="2" charset="2"/>
                          <a:cs typeface="Calibri Light"/>
                        </a:rPr>
                        <a:t>Expected Results</a:t>
                      </a:r>
                      <a:endParaRPr lang="en-US" sz="1200" i="1">
                        <a:effectLst/>
                        <a:latin typeface="+mn-lt"/>
                        <a:ea typeface="Wingdings" panose="05000000000000000000" pitchFamily="2" charset="2"/>
                        <a:cs typeface="Calibri Light"/>
                      </a:endParaRPr>
                    </a:p>
                  </a:txBody>
                  <a:tcPr marL="68580" marR="68580" marT="0" marB="0"/>
                </a:tc>
                <a:tc gridSpan="2">
                  <a:txBody>
                    <a:bodyPr/>
                    <a:lstStyle/>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An alert that says “Success! Shift has been saved.”</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The window refreshes the schedule page.</a:t>
                      </a:r>
                      <a:endParaRPr lang="en-US" sz="1200" b="0" i="1" u="none" strike="noStrike" noProof="0">
                        <a:effectLst/>
                        <a:latin typeface="+mn-lt"/>
                      </a:endParaRPr>
                    </a:p>
                    <a:p>
                      <a:pPr marL="171450" lvl="0" indent="-171450" algn="l">
                        <a:lnSpc>
                          <a:spcPct val="150000"/>
                        </a:lnSpc>
                        <a:spcBef>
                          <a:spcPts val="0"/>
                        </a:spcBef>
                        <a:spcAft>
                          <a:spcPts val="0"/>
                        </a:spcAft>
                        <a:buFont typeface="Arial" panose="020B0604020202020204" pitchFamily="34" charset="0"/>
                        <a:buChar char="•"/>
                      </a:pPr>
                      <a:r>
                        <a:rPr lang="en-US" sz="1200" b="0" i="0" u="none" strike="noStrike" noProof="0">
                          <a:effectLst/>
                          <a:latin typeface="+mn-lt"/>
                        </a:rPr>
                        <a:t>The newly added shift is shown in the “Tech Support” tab on April 20, 2022.</a:t>
                      </a:r>
                      <a:endParaRPr lang="en-US" sz="1200" b="0" i="1" u="none" strike="noStrike" noProof="0">
                        <a:effectLst/>
                        <a:latin typeface="+mn-lt"/>
                      </a:endParaRPr>
                    </a:p>
                  </a:txBody>
                  <a:tcPr marL="68580" marR="68580" marT="0" marB="0"/>
                </a:tc>
                <a:tc hMerge="1">
                  <a:txBody>
                    <a:bodyPr/>
                    <a:lstStyle/>
                    <a:p>
                      <a:endParaRPr lang="en-US"/>
                    </a:p>
                  </a:txBody>
                  <a:tcPr/>
                </a:tc>
                <a:extLst>
                  <a:ext uri="{0D108BD9-81ED-4DB2-BD59-A6C34878D82A}">
                    <a16:rowId xmlns:a16="http://schemas.microsoft.com/office/drawing/2014/main" val="146646234"/>
                  </a:ext>
                </a:extLst>
              </a:tr>
            </a:tbl>
          </a:graphicData>
        </a:graphic>
      </p:graphicFrame>
      <p:sp>
        <p:nvSpPr>
          <p:cNvPr id="6" name="Title 1">
            <a:extLst>
              <a:ext uri="{FF2B5EF4-FFF2-40B4-BE49-F238E27FC236}">
                <a16:creationId xmlns:a16="http://schemas.microsoft.com/office/drawing/2014/main" id="{097498AE-222D-4784-A974-71B0644A1277}"/>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Functional Test Case:</a:t>
            </a:r>
          </a:p>
          <a:p>
            <a:pPr algn="ctr"/>
            <a:endParaRPr lang="en-US" sz="3200">
              <a:solidFill>
                <a:srgbClr val="FFFFFF"/>
              </a:solidFill>
            </a:endParaRPr>
          </a:p>
          <a:p>
            <a:pPr algn="ctr"/>
            <a:r>
              <a:rPr lang="en-US" sz="3200">
                <a:solidFill>
                  <a:srgbClr val="FFFFFF"/>
                </a:solidFill>
              </a:rPr>
              <a:t>Schedule an Available Employee</a:t>
            </a:r>
          </a:p>
        </p:txBody>
      </p:sp>
      <p:sp>
        <p:nvSpPr>
          <p:cNvPr id="7" name="Slide Number Placeholder 3">
            <a:extLst>
              <a:ext uri="{FF2B5EF4-FFF2-40B4-BE49-F238E27FC236}">
                <a16:creationId xmlns:a16="http://schemas.microsoft.com/office/drawing/2014/main" id="{289762E1-8598-4D65-9341-06A14929ECE7}"/>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7</a:t>
            </a:fld>
            <a:endParaRPr lang="en-US" sz="2000"/>
          </a:p>
        </p:txBody>
      </p:sp>
    </p:spTree>
    <p:extLst>
      <p:ext uri="{BB962C8B-B14F-4D97-AF65-F5344CB8AC3E}">
        <p14:creationId xmlns:p14="http://schemas.microsoft.com/office/powerpoint/2010/main" val="270105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BD1FECE-931C-4358-91FA-5233C114030C}"/>
              </a:ext>
            </a:extLst>
          </p:cNvPr>
          <p:cNvSpPr>
            <a:spLocks noGrp="1"/>
          </p:cNvSpPr>
          <p:nvPr>
            <p:ph sz="half" idx="1"/>
          </p:nvPr>
        </p:nvSpPr>
        <p:spPr>
          <a:xfrm>
            <a:off x="6494608" y="2919527"/>
            <a:ext cx="4957554" cy="3496120"/>
          </a:xfrm>
        </p:spPr>
        <p:txBody>
          <a:bodyPr vert="horz" lIns="91440" tIns="45720" rIns="91440" bIns="45720" rtlCol="0">
            <a:normAutofit/>
          </a:bodyPr>
          <a:lstStyle/>
          <a:p>
            <a:pPr lvl="1">
              <a:buClr>
                <a:srgbClr val="262626"/>
              </a:buClr>
            </a:pPr>
            <a:r>
              <a:rPr lang="en-US">
                <a:ea typeface="+mn-lt"/>
                <a:cs typeface="+mn-lt"/>
              </a:rPr>
              <a:t>Non-functional testing will test all the features performance, reliability, security, and portability to ensure the application will work as intended. Individuals testing the system will follow the instructions for each test case detailed in this section.</a:t>
            </a:r>
          </a:p>
        </p:txBody>
      </p:sp>
      <p:sp>
        <p:nvSpPr>
          <p:cNvPr id="7" name="Title 1">
            <a:extLst>
              <a:ext uri="{FF2B5EF4-FFF2-40B4-BE49-F238E27FC236}">
                <a16:creationId xmlns:a16="http://schemas.microsoft.com/office/drawing/2014/main" id="{E105855F-AD82-4144-83AC-D94FBFCBC75E}"/>
              </a:ext>
            </a:extLst>
          </p:cNvPr>
          <p:cNvSpPr txBox="1">
            <a:spLocks/>
          </p:cNvSpPr>
          <p:nvPr/>
        </p:nvSpPr>
        <p:spPr>
          <a:xfrm>
            <a:off x="815897" y="503992"/>
            <a:ext cx="10721106" cy="1645920"/>
          </a:xfrm>
          <a:prstGeom prst="rect">
            <a:avLst/>
          </a:prstGeom>
          <a:solidFill>
            <a:schemeClr val="accent1"/>
          </a:solidFill>
          <a:ln>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endParaRPr lang="en-US"/>
          </a:p>
        </p:txBody>
      </p:sp>
      <p:sp>
        <p:nvSpPr>
          <p:cNvPr id="9" name="Title 1">
            <a:extLst>
              <a:ext uri="{FF2B5EF4-FFF2-40B4-BE49-F238E27FC236}">
                <a16:creationId xmlns:a16="http://schemas.microsoft.com/office/drawing/2014/main" id="{AECC803C-9BA6-4C94-B9F0-5BF0BE1E5686}"/>
              </a:ext>
            </a:extLst>
          </p:cNvPr>
          <p:cNvSpPr txBox="1">
            <a:spLocks/>
          </p:cNvSpPr>
          <p:nvPr/>
        </p:nvSpPr>
        <p:spPr>
          <a:xfrm>
            <a:off x="955900" y="642870"/>
            <a:ext cx="10420203" cy="1383894"/>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chemeClr val="bg1"/>
                </a:solidFill>
              </a:rPr>
              <a:t>Non-Functional Testing Approach</a:t>
            </a:r>
            <a:endParaRPr lang="en-US" sz="3200">
              <a:solidFill>
                <a:srgbClr val="FFFFFF"/>
              </a:solidFill>
            </a:endParaRPr>
          </a:p>
        </p:txBody>
      </p:sp>
      <p:graphicFrame>
        <p:nvGraphicFramePr>
          <p:cNvPr id="10" name="Table 9">
            <a:extLst>
              <a:ext uri="{FF2B5EF4-FFF2-40B4-BE49-F238E27FC236}">
                <a16:creationId xmlns:a16="http://schemas.microsoft.com/office/drawing/2014/main" id="{B186E8F5-11FD-42D1-97BB-743C5B937C73}"/>
              </a:ext>
            </a:extLst>
          </p:cNvPr>
          <p:cNvGraphicFramePr>
            <a:graphicFrameLocks noGrp="1"/>
          </p:cNvGraphicFramePr>
          <p:nvPr>
            <p:extLst>
              <p:ext uri="{D42A27DB-BD31-4B8C-83A1-F6EECF244321}">
                <p14:modId xmlns:p14="http://schemas.microsoft.com/office/powerpoint/2010/main" val="1837265661"/>
              </p:ext>
            </p:extLst>
          </p:nvPr>
        </p:nvGraphicFramePr>
        <p:xfrm>
          <a:off x="1218412" y="2919527"/>
          <a:ext cx="4761094" cy="2147513"/>
        </p:xfrm>
        <a:graphic>
          <a:graphicData uri="http://schemas.openxmlformats.org/drawingml/2006/table">
            <a:tbl>
              <a:tblPr firstRow="1" bandRow="1">
                <a:tableStyleId>{5C22544A-7EE6-4342-B048-85BDC9FD1C3A}</a:tableStyleId>
              </a:tblPr>
              <a:tblGrid>
                <a:gridCol w="1142628">
                  <a:extLst>
                    <a:ext uri="{9D8B030D-6E8A-4147-A177-3AD203B41FA5}">
                      <a16:colId xmlns:a16="http://schemas.microsoft.com/office/drawing/2014/main" val="655827352"/>
                    </a:ext>
                  </a:extLst>
                </a:gridCol>
                <a:gridCol w="1809233">
                  <a:extLst>
                    <a:ext uri="{9D8B030D-6E8A-4147-A177-3AD203B41FA5}">
                      <a16:colId xmlns:a16="http://schemas.microsoft.com/office/drawing/2014/main" val="3056925221"/>
                    </a:ext>
                  </a:extLst>
                </a:gridCol>
                <a:gridCol w="1809233">
                  <a:extLst>
                    <a:ext uri="{9D8B030D-6E8A-4147-A177-3AD203B41FA5}">
                      <a16:colId xmlns:a16="http://schemas.microsoft.com/office/drawing/2014/main" val="3642877529"/>
                    </a:ext>
                  </a:extLst>
                </a:gridCol>
              </a:tblGrid>
              <a:tr h="357919">
                <a:tc>
                  <a:txBody>
                    <a:bodyPr/>
                    <a:lstStyle/>
                    <a:p>
                      <a:pPr rtl="0" fontAlgn="base"/>
                      <a:r>
                        <a:rPr lang="en-US" sz="1200">
                          <a:effectLst/>
                        </a:rPr>
                        <a:t>Test Case ID </a:t>
                      </a:r>
                      <a:endParaRPr lang="en-US">
                        <a:effectLst/>
                      </a:endParaRPr>
                    </a:p>
                  </a:txBody>
                  <a:tcPr/>
                </a:tc>
                <a:tc>
                  <a:txBody>
                    <a:bodyPr/>
                    <a:lstStyle/>
                    <a:p>
                      <a:pPr rtl="0" fontAlgn="base"/>
                      <a:r>
                        <a:rPr lang="en-US" sz="1200">
                          <a:effectLst/>
                        </a:rPr>
                        <a:t>Title </a:t>
                      </a:r>
                      <a:endParaRPr lang="en-US">
                        <a:effectLst/>
                      </a:endParaRPr>
                    </a:p>
                  </a:txBody>
                  <a:tcPr/>
                </a:tc>
                <a:tc>
                  <a:txBody>
                    <a:bodyPr/>
                    <a:lstStyle/>
                    <a:p>
                      <a:pPr rtl="0" fontAlgn="base"/>
                      <a:r>
                        <a:rPr lang="en-US" sz="1200">
                          <a:effectLst/>
                        </a:rPr>
                        <a:t>Description  </a:t>
                      </a:r>
                      <a:endParaRPr lang="en-US">
                        <a:effectLst/>
                      </a:endParaRPr>
                    </a:p>
                  </a:txBody>
                  <a:tcPr/>
                </a:tc>
                <a:extLst>
                  <a:ext uri="{0D108BD9-81ED-4DB2-BD59-A6C34878D82A}">
                    <a16:rowId xmlns:a16="http://schemas.microsoft.com/office/drawing/2014/main" val="3422219841"/>
                  </a:ext>
                </a:extLst>
              </a:tr>
              <a:tr h="1789594">
                <a:tc>
                  <a:txBody>
                    <a:bodyPr/>
                    <a:lstStyle/>
                    <a:p>
                      <a:pPr rtl="0" fontAlgn="base"/>
                      <a:r>
                        <a:rPr lang="en-US" sz="1200">
                          <a:effectLst/>
                        </a:rPr>
                        <a:t>TC-73 </a:t>
                      </a:r>
                      <a:endParaRPr lang="en-US">
                        <a:effectLst/>
                      </a:endParaRPr>
                    </a:p>
                  </a:txBody>
                  <a:tcPr/>
                </a:tc>
                <a:tc>
                  <a:txBody>
                    <a:bodyPr/>
                    <a:lstStyle/>
                    <a:p>
                      <a:pPr rtl="0" fontAlgn="base"/>
                      <a:r>
                        <a:rPr lang="en-US" sz="1200">
                          <a:effectLst/>
                        </a:rPr>
                        <a:t>Business Account Password Encryption</a:t>
                      </a:r>
                      <a:endParaRPr lang="en-US" dirty="0">
                        <a:effectLst/>
                      </a:endParaRPr>
                    </a:p>
                  </a:txBody>
                  <a:tcPr/>
                </a:tc>
                <a:tc>
                  <a:txBody>
                    <a:bodyPr/>
                    <a:lstStyle/>
                    <a:p>
                      <a:pPr rtl="0" fontAlgn="base"/>
                      <a:r>
                        <a:rPr lang="en-US" sz="1200">
                          <a:effectLst/>
                        </a:rPr>
                        <a:t>All passwords for business accounts that are saved in the database will be hashed with the </a:t>
                      </a:r>
                      <a:r>
                        <a:rPr lang="en-US" sz="1200" err="1">
                          <a:effectLst/>
                        </a:rPr>
                        <a:t>bycrpt</a:t>
                      </a:r>
                      <a:r>
                        <a:rPr lang="en-US" sz="1200">
                          <a:effectLst/>
                        </a:rPr>
                        <a:t> algorithm to ensure we are securely saving users password. </a:t>
                      </a:r>
                      <a:endParaRPr lang="en-US">
                        <a:effectLst/>
                      </a:endParaRPr>
                    </a:p>
                  </a:txBody>
                  <a:tcPr/>
                </a:tc>
                <a:extLst>
                  <a:ext uri="{0D108BD9-81ED-4DB2-BD59-A6C34878D82A}">
                    <a16:rowId xmlns:a16="http://schemas.microsoft.com/office/drawing/2014/main" val="3414999222"/>
                  </a:ext>
                </a:extLst>
              </a:tr>
            </a:tbl>
          </a:graphicData>
        </a:graphic>
      </p:graphicFrame>
      <p:sp>
        <p:nvSpPr>
          <p:cNvPr id="11" name="Slide Number Placeholder 3">
            <a:extLst>
              <a:ext uri="{FF2B5EF4-FFF2-40B4-BE49-F238E27FC236}">
                <a16:creationId xmlns:a16="http://schemas.microsoft.com/office/drawing/2014/main" id="{C97FD4B6-0CED-4023-B652-88DB49E5B2B4}"/>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8</a:t>
            </a:fld>
            <a:endParaRPr lang="en-US" sz="2000"/>
          </a:p>
        </p:txBody>
      </p:sp>
    </p:spTree>
    <p:extLst>
      <p:ext uri="{BB962C8B-B14F-4D97-AF65-F5344CB8AC3E}">
        <p14:creationId xmlns:p14="http://schemas.microsoft.com/office/powerpoint/2010/main" val="226806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D8BDBC4D-10A0-23A1-980C-ABA01ECB50DE}"/>
              </a:ext>
            </a:extLst>
          </p:cNvPr>
          <p:cNvSpPr txBox="1">
            <a:spLocks/>
          </p:cNvSpPr>
          <p:nvPr/>
        </p:nvSpPr>
        <p:spPr>
          <a:xfrm>
            <a:off x="7394088" y="597046"/>
            <a:ext cx="4149159" cy="5607234"/>
          </a:xfrm>
          <a:prstGeom prst="rect">
            <a:avLst/>
          </a:prstGeom>
          <a:solidFill>
            <a:srgbClr val="176CD5"/>
          </a:solidFill>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lnSpc>
                <a:spcPct val="83000"/>
              </a:lnSpc>
            </a:pPr>
            <a:endParaRPr lang="en-US" sz="4800" cap="all" spc="-100">
              <a:solidFill>
                <a:schemeClr val="bg1"/>
              </a:solidFill>
            </a:endParaRPr>
          </a:p>
        </p:txBody>
      </p:sp>
      <p:sp>
        <p:nvSpPr>
          <p:cNvPr id="41" name="Title 1">
            <a:extLst>
              <a:ext uri="{FF2B5EF4-FFF2-40B4-BE49-F238E27FC236}">
                <a16:creationId xmlns:a16="http://schemas.microsoft.com/office/drawing/2014/main" id="{E293E3CC-B9D2-1239-1C16-4CB136178BDA}"/>
              </a:ext>
            </a:extLst>
          </p:cNvPr>
          <p:cNvSpPr txBox="1">
            <a:spLocks/>
          </p:cNvSpPr>
          <p:nvPr/>
        </p:nvSpPr>
        <p:spPr>
          <a:xfrm>
            <a:off x="7553093" y="763847"/>
            <a:ext cx="3823010" cy="5283819"/>
          </a:xfrm>
          <a:prstGeom prst="rect">
            <a:avLst/>
          </a:prstGeom>
          <a:ln w="6350">
            <a:solidFill>
              <a:schemeClr val="bg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sz="3200">
                <a:solidFill>
                  <a:srgbClr val="FFFFFF"/>
                </a:solidFill>
              </a:rPr>
              <a:t>Non-Functional Test Case:</a:t>
            </a:r>
          </a:p>
          <a:p>
            <a:pPr algn="ctr"/>
            <a:endParaRPr lang="en-US" sz="3200">
              <a:solidFill>
                <a:srgbClr val="FFFFFF"/>
              </a:solidFill>
            </a:endParaRPr>
          </a:p>
          <a:p>
            <a:pPr algn="ctr"/>
            <a:r>
              <a:rPr lang="en-US" sz="3200">
                <a:solidFill>
                  <a:srgbClr val="FFFFFF"/>
                </a:solidFill>
              </a:rPr>
              <a:t>Password Encryption</a:t>
            </a:r>
          </a:p>
        </p:txBody>
      </p:sp>
      <p:graphicFrame>
        <p:nvGraphicFramePr>
          <p:cNvPr id="6" name="Content Placeholder 4">
            <a:extLst>
              <a:ext uri="{FF2B5EF4-FFF2-40B4-BE49-F238E27FC236}">
                <a16:creationId xmlns:a16="http://schemas.microsoft.com/office/drawing/2014/main" id="{92E89540-C026-4B24-B76F-2A18D9713805}"/>
              </a:ext>
            </a:extLst>
          </p:cNvPr>
          <p:cNvGraphicFramePr>
            <a:graphicFrameLocks noGrp="1"/>
          </p:cNvGraphicFramePr>
          <p:nvPr>
            <p:ph idx="1"/>
            <p:extLst>
              <p:ext uri="{D42A27DB-BD31-4B8C-83A1-F6EECF244321}">
                <p14:modId xmlns:p14="http://schemas.microsoft.com/office/powerpoint/2010/main" val="4228054382"/>
              </p:ext>
            </p:extLst>
          </p:nvPr>
        </p:nvGraphicFramePr>
        <p:xfrm>
          <a:off x="815897" y="975643"/>
          <a:ext cx="5902858" cy="4438490"/>
        </p:xfrm>
        <a:graphic>
          <a:graphicData uri="http://schemas.openxmlformats.org/drawingml/2006/table">
            <a:tbl>
              <a:tblPr firstRow="1" bandRow="1">
                <a:tableStyleId>{5C22544A-7EE6-4342-B048-85BDC9FD1C3A}</a:tableStyleId>
              </a:tblPr>
              <a:tblGrid>
                <a:gridCol w="1603201">
                  <a:extLst>
                    <a:ext uri="{9D8B030D-6E8A-4147-A177-3AD203B41FA5}">
                      <a16:colId xmlns:a16="http://schemas.microsoft.com/office/drawing/2014/main" val="3505399069"/>
                    </a:ext>
                  </a:extLst>
                </a:gridCol>
                <a:gridCol w="379418">
                  <a:extLst>
                    <a:ext uri="{9D8B030D-6E8A-4147-A177-3AD203B41FA5}">
                      <a16:colId xmlns:a16="http://schemas.microsoft.com/office/drawing/2014/main" val="4235873509"/>
                    </a:ext>
                  </a:extLst>
                </a:gridCol>
                <a:gridCol w="3920239">
                  <a:extLst>
                    <a:ext uri="{9D8B030D-6E8A-4147-A177-3AD203B41FA5}">
                      <a16:colId xmlns:a16="http://schemas.microsoft.com/office/drawing/2014/main" val="394795417"/>
                    </a:ext>
                  </a:extLst>
                </a:gridCol>
              </a:tblGrid>
              <a:tr h="537617">
                <a:tc gridSpan="2">
                  <a:txBody>
                    <a:bodyPr/>
                    <a:lstStyle/>
                    <a:p>
                      <a:pPr algn="l" rtl="0" fontAlgn="base"/>
                      <a:r>
                        <a:rPr lang="en-US" sz="1200">
                          <a:effectLst/>
                        </a:rPr>
                        <a:t>Test Case ID: TC-73 </a:t>
                      </a:r>
                      <a:endParaRPr lang="en-US" b="0" i="1">
                        <a:effectLst/>
                      </a:endParaRPr>
                    </a:p>
                  </a:txBody>
                  <a:tcPr/>
                </a:tc>
                <a:tc hMerge="1">
                  <a:txBody>
                    <a:bodyPr/>
                    <a:lstStyle/>
                    <a:p>
                      <a:endParaRPr lang="en-US"/>
                    </a:p>
                  </a:txBody>
                  <a:tcPr/>
                </a:tc>
                <a:tc>
                  <a:txBody>
                    <a:bodyPr/>
                    <a:lstStyle/>
                    <a:p>
                      <a:pPr algn="l" rtl="0" fontAlgn="base"/>
                      <a:r>
                        <a:rPr lang="en-US" sz="1200">
                          <a:effectLst/>
                        </a:rPr>
                        <a:t>Test Case Name: Business Account Password Hashing</a:t>
                      </a:r>
                    </a:p>
                  </a:txBody>
                  <a:tcPr/>
                </a:tc>
                <a:extLst>
                  <a:ext uri="{0D108BD9-81ED-4DB2-BD59-A6C34878D82A}">
                    <a16:rowId xmlns:a16="http://schemas.microsoft.com/office/drawing/2014/main" val="3090906374"/>
                  </a:ext>
                </a:extLst>
              </a:tr>
              <a:tr h="537617">
                <a:tc gridSpan="2">
                  <a:txBody>
                    <a:bodyPr/>
                    <a:lstStyle/>
                    <a:p>
                      <a:pPr algn="l" rtl="0" fontAlgn="base"/>
                      <a:r>
                        <a:rPr lang="en-US" sz="1200">
                          <a:effectLst/>
                        </a:rPr>
                        <a:t>Created By: Caleb Obi </a:t>
                      </a:r>
                      <a:endParaRPr lang="en-US" b="0" i="1">
                        <a:effectLst/>
                      </a:endParaRPr>
                    </a:p>
                  </a:txBody>
                  <a:tcPr/>
                </a:tc>
                <a:tc hMerge="1">
                  <a:txBody>
                    <a:bodyPr/>
                    <a:lstStyle/>
                    <a:p>
                      <a:endParaRPr lang="en-US"/>
                    </a:p>
                  </a:txBody>
                  <a:tcPr/>
                </a:tc>
                <a:tc>
                  <a:txBody>
                    <a:bodyPr/>
                    <a:lstStyle/>
                    <a:p>
                      <a:pPr algn="l" rtl="0" fontAlgn="base"/>
                      <a:r>
                        <a:rPr lang="en-US" sz="1200">
                          <a:effectLst/>
                        </a:rPr>
                        <a:t>Date Created: 4/1/2022 </a:t>
                      </a:r>
                      <a:endParaRPr lang="en-US" b="0" i="1">
                        <a:effectLst/>
                      </a:endParaRPr>
                    </a:p>
                  </a:txBody>
                  <a:tcPr/>
                </a:tc>
                <a:extLst>
                  <a:ext uri="{0D108BD9-81ED-4DB2-BD59-A6C34878D82A}">
                    <a16:rowId xmlns:a16="http://schemas.microsoft.com/office/drawing/2014/main" val="2670971891"/>
                  </a:ext>
                </a:extLst>
              </a:tr>
              <a:tr h="537617">
                <a:tc gridSpan="2">
                  <a:txBody>
                    <a:bodyPr/>
                    <a:lstStyle/>
                    <a:p>
                      <a:pPr algn="l" rtl="0" fontAlgn="base"/>
                      <a:r>
                        <a:rPr lang="en-US" sz="1200">
                          <a:effectLst/>
                        </a:rPr>
                        <a:t>Last Updated By: Chris Gumieny </a:t>
                      </a:r>
                      <a:endParaRPr lang="en-US" b="0" i="1">
                        <a:effectLst/>
                      </a:endParaRPr>
                    </a:p>
                  </a:txBody>
                  <a:tcPr/>
                </a:tc>
                <a:tc hMerge="1">
                  <a:txBody>
                    <a:bodyPr/>
                    <a:lstStyle/>
                    <a:p>
                      <a:endParaRPr lang="en-US"/>
                    </a:p>
                  </a:txBody>
                  <a:tcPr/>
                </a:tc>
                <a:tc>
                  <a:txBody>
                    <a:bodyPr/>
                    <a:lstStyle/>
                    <a:p>
                      <a:pPr algn="l" rtl="0" fontAlgn="base"/>
                      <a:r>
                        <a:rPr lang="en-US" sz="1200">
                          <a:effectLst/>
                        </a:rPr>
                        <a:t>Last Revision Date:  4/3/2022</a:t>
                      </a:r>
                      <a:endParaRPr lang="en-US" b="0" i="1">
                        <a:effectLst/>
                      </a:endParaRPr>
                    </a:p>
                  </a:txBody>
                  <a:tcPr/>
                </a:tc>
                <a:extLst>
                  <a:ext uri="{0D108BD9-81ED-4DB2-BD59-A6C34878D82A}">
                    <a16:rowId xmlns:a16="http://schemas.microsoft.com/office/drawing/2014/main" val="227866142"/>
                  </a:ext>
                </a:extLst>
              </a:tr>
              <a:tr h="322569">
                <a:tc>
                  <a:txBody>
                    <a:bodyPr/>
                    <a:lstStyle/>
                    <a:p>
                      <a:pPr algn="l" rtl="0" fontAlgn="base"/>
                      <a:r>
                        <a:rPr lang="en-US" sz="1200">
                          <a:effectLst/>
                        </a:rPr>
                        <a:t>Priority </a:t>
                      </a:r>
                      <a:endParaRPr lang="en-US" b="0" i="1">
                        <a:effectLst/>
                      </a:endParaRPr>
                    </a:p>
                  </a:txBody>
                  <a:tcPr/>
                </a:tc>
                <a:tc gridSpan="2">
                  <a:txBody>
                    <a:bodyPr/>
                    <a:lstStyle/>
                    <a:p>
                      <a:pPr algn="l" rtl="0" fontAlgn="base"/>
                      <a:r>
                        <a:rPr lang="en-US" sz="1200">
                          <a:effectLst/>
                        </a:rPr>
                        <a:t>High </a:t>
                      </a:r>
                      <a:endParaRPr lang="en-US" b="0" i="1">
                        <a:effectLst/>
                      </a:endParaRPr>
                    </a:p>
                  </a:txBody>
                  <a:tcPr/>
                </a:tc>
                <a:tc hMerge="1">
                  <a:txBody>
                    <a:bodyPr/>
                    <a:lstStyle/>
                    <a:p>
                      <a:endParaRPr lang="en-US"/>
                    </a:p>
                  </a:txBody>
                  <a:tcPr/>
                </a:tc>
                <a:extLst>
                  <a:ext uri="{0D108BD9-81ED-4DB2-BD59-A6C34878D82A}">
                    <a16:rowId xmlns:a16="http://schemas.microsoft.com/office/drawing/2014/main" val="1338480265"/>
                  </a:ext>
                </a:extLst>
              </a:tr>
              <a:tr h="322569">
                <a:tc>
                  <a:txBody>
                    <a:bodyPr/>
                    <a:lstStyle/>
                    <a:p>
                      <a:pPr algn="l" rtl="0" fontAlgn="base"/>
                      <a:r>
                        <a:rPr lang="en-US" sz="1200">
                          <a:effectLst/>
                        </a:rPr>
                        <a:t>Preconditions </a:t>
                      </a:r>
                      <a:endParaRPr lang="en-US" b="0" i="1">
                        <a:effectLst/>
                      </a:endParaRPr>
                    </a:p>
                  </a:txBody>
                  <a:tcPr/>
                </a:tc>
                <a:tc gridSpan="2">
                  <a:txBody>
                    <a:bodyPr/>
                    <a:lstStyle/>
                    <a:p>
                      <a:pPr marL="171450" indent="-171450" algn="l" rtl="0" fontAlgn="base">
                        <a:buFont typeface="Arial" panose="020B0604020202020204" pitchFamily="34" charset="0"/>
                        <a:buChar char="•"/>
                      </a:pPr>
                      <a:r>
                        <a:rPr lang="en-US" sz="1200">
                          <a:effectLst/>
                        </a:rPr>
                        <a:t>DBS-00</a:t>
                      </a:r>
                    </a:p>
                    <a:p>
                      <a:pPr marL="171450" lvl="0" indent="-171450" algn="l">
                        <a:buFont typeface="Arial" panose="020B0604020202020204" pitchFamily="34" charset="0"/>
                        <a:buChar char="•"/>
                      </a:pPr>
                      <a:r>
                        <a:rPr lang="en-US" sz="1200">
                          <a:effectLst/>
                        </a:rPr>
                        <a:t>DBS-01</a:t>
                      </a:r>
                    </a:p>
                  </a:txBody>
                  <a:tcPr/>
                </a:tc>
                <a:tc hMerge="1">
                  <a:txBody>
                    <a:bodyPr/>
                    <a:lstStyle/>
                    <a:p>
                      <a:endParaRPr lang="en-US"/>
                    </a:p>
                  </a:txBody>
                  <a:tcPr/>
                </a:tc>
                <a:extLst>
                  <a:ext uri="{0D108BD9-81ED-4DB2-BD59-A6C34878D82A}">
                    <a16:rowId xmlns:a16="http://schemas.microsoft.com/office/drawing/2014/main" val="866055425"/>
                  </a:ext>
                </a:extLst>
              </a:tr>
              <a:tr h="537617">
                <a:tc>
                  <a:txBody>
                    <a:bodyPr/>
                    <a:lstStyle/>
                    <a:p>
                      <a:pPr algn="l" rtl="0" fontAlgn="base"/>
                      <a:r>
                        <a:rPr lang="en-US" sz="1200">
                          <a:effectLst/>
                        </a:rPr>
                        <a:t>Postconditions </a:t>
                      </a:r>
                      <a:endParaRPr lang="en-US" b="0" i="1">
                        <a:effectLst/>
                      </a:endParaRPr>
                    </a:p>
                  </a:txBody>
                  <a:tcPr/>
                </a:tc>
                <a:tc gridSpan="2">
                  <a:txBody>
                    <a:bodyPr/>
                    <a:lstStyle/>
                    <a:p>
                      <a:pPr algn="l" rtl="0" fontAlgn="base"/>
                      <a:r>
                        <a:rPr lang="en-US" sz="1200">
                          <a:effectLst/>
                        </a:rPr>
                        <a:t>The hashed password will be shown in the firebase console. </a:t>
                      </a:r>
                      <a:endParaRPr lang="en-US" b="0" i="1">
                        <a:effectLst/>
                      </a:endParaRPr>
                    </a:p>
                  </a:txBody>
                  <a:tcPr/>
                </a:tc>
                <a:tc hMerge="1">
                  <a:txBody>
                    <a:bodyPr/>
                    <a:lstStyle/>
                    <a:p>
                      <a:endParaRPr lang="en-US"/>
                    </a:p>
                  </a:txBody>
                  <a:tcPr/>
                </a:tc>
                <a:extLst>
                  <a:ext uri="{0D108BD9-81ED-4DB2-BD59-A6C34878D82A}">
                    <a16:rowId xmlns:a16="http://schemas.microsoft.com/office/drawing/2014/main" val="4204556862"/>
                  </a:ext>
                </a:extLst>
              </a:tr>
              <a:tr h="970636">
                <a:tc>
                  <a:txBody>
                    <a:bodyPr/>
                    <a:lstStyle/>
                    <a:p>
                      <a:pPr algn="l" rtl="0" fontAlgn="base"/>
                      <a:r>
                        <a:rPr lang="en-US" sz="1200">
                          <a:effectLst/>
                        </a:rPr>
                        <a:t>Test Steps </a:t>
                      </a:r>
                      <a:endParaRPr lang="en-US" b="0" i="1">
                        <a:effectLst/>
                      </a:endParaRPr>
                    </a:p>
                  </a:txBody>
                  <a:tcPr/>
                </a:tc>
                <a:tc gridSpan="2">
                  <a:txBody>
                    <a:bodyPr/>
                    <a:lstStyle/>
                    <a:p>
                      <a:pPr marL="228600" lvl="0" indent="-228600" algn="l" rtl="0" fontAlgn="base">
                        <a:buFont typeface="+mj-lt"/>
                        <a:buAutoNum type="arabicPeriod"/>
                      </a:pPr>
                      <a:r>
                        <a:rPr lang="en-US" sz="1200">
                          <a:effectLst/>
                        </a:rPr>
                        <a:t>Enter “eTimelyTest” in the “Company Name” field. </a:t>
                      </a:r>
                    </a:p>
                    <a:p>
                      <a:pPr marL="228600" lvl="0" indent="-228600" algn="l" rtl="0" fontAlgn="base">
                        <a:buFont typeface="+mj-lt"/>
                        <a:buAutoNum type="arabicPeriod"/>
                      </a:pPr>
                      <a:r>
                        <a:rPr lang="en-US" sz="1200">
                          <a:effectLst/>
                        </a:rPr>
                        <a:t>Enter </a:t>
                      </a:r>
                      <a:r>
                        <a:rPr lang="en-US" sz="1200" u="sng" strike="noStrike">
                          <a:effectLst/>
                        </a:rPr>
                        <a:t>etimelyTest@gmail.com</a:t>
                      </a:r>
                      <a:r>
                        <a:rPr lang="en-US" sz="1200">
                          <a:effectLst/>
                        </a:rPr>
                        <a:t> into the “Email” field. </a:t>
                      </a:r>
                    </a:p>
                    <a:p>
                      <a:pPr marL="228600" lvl="0" indent="-228600" algn="l" rtl="0" fontAlgn="base">
                        <a:buFont typeface="+mj-lt"/>
                        <a:buAutoNum type="arabicPeriod"/>
                      </a:pPr>
                      <a:r>
                        <a:rPr lang="en-US" sz="1200">
                          <a:effectLst/>
                        </a:rPr>
                        <a:t>Enter “Pass1234” into the “Password” and “Confirm Password” fields. </a:t>
                      </a:r>
                      <a:endParaRPr lang="en-US" sz="1200" b="0" i="1" dirty="0">
                        <a:effectLst/>
                        <a:latin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1803276856"/>
                  </a:ext>
                </a:extLst>
              </a:tr>
              <a:tr h="537617">
                <a:tc>
                  <a:txBody>
                    <a:bodyPr/>
                    <a:lstStyle/>
                    <a:p>
                      <a:pPr algn="l" rtl="0" fontAlgn="base"/>
                      <a:r>
                        <a:rPr lang="en-US" sz="1200">
                          <a:effectLst/>
                        </a:rPr>
                        <a:t>Expected Results </a:t>
                      </a:r>
                      <a:endParaRPr lang="en-US" b="0" i="1">
                        <a:effectLst/>
                      </a:endParaRPr>
                    </a:p>
                  </a:txBody>
                  <a:tcPr/>
                </a:tc>
                <a:tc gridSpan="2">
                  <a:txBody>
                    <a:bodyPr/>
                    <a:lstStyle/>
                    <a:p>
                      <a:pPr marL="0" indent="0" algn="l" rtl="0" fontAlgn="base">
                        <a:buNone/>
                      </a:pPr>
                      <a:endParaRPr lang="en-US" sz="1200">
                        <a:effectLst/>
                      </a:endParaRPr>
                    </a:p>
                    <a:p>
                      <a:pPr marL="171450" lvl="0" indent="-171450" algn="l">
                        <a:buFont typeface="Arial"/>
                        <a:buChar char="•"/>
                      </a:pPr>
                      <a:r>
                        <a:rPr lang="en-US" sz="1200">
                          <a:effectLst/>
                        </a:rPr>
                        <a:t>The hashed password will be shown in the firebase console. </a:t>
                      </a:r>
                      <a:endParaRPr lang="en-US" b="0" i="1" dirty="0">
                        <a:effectLst/>
                      </a:endParaRPr>
                    </a:p>
                  </a:txBody>
                  <a:tcPr/>
                </a:tc>
                <a:tc hMerge="1">
                  <a:txBody>
                    <a:bodyPr/>
                    <a:lstStyle/>
                    <a:p>
                      <a:endParaRPr lang="en-US"/>
                    </a:p>
                  </a:txBody>
                  <a:tcPr/>
                </a:tc>
                <a:extLst>
                  <a:ext uri="{0D108BD9-81ED-4DB2-BD59-A6C34878D82A}">
                    <a16:rowId xmlns:a16="http://schemas.microsoft.com/office/drawing/2014/main" val="2959416275"/>
                  </a:ext>
                </a:extLst>
              </a:tr>
            </a:tbl>
          </a:graphicData>
        </a:graphic>
      </p:graphicFrame>
      <p:sp>
        <p:nvSpPr>
          <p:cNvPr id="7" name="Slide Number Placeholder 3">
            <a:extLst>
              <a:ext uri="{FF2B5EF4-FFF2-40B4-BE49-F238E27FC236}">
                <a16:creationId xmlns:a16="http://schemas.microsoft.com/office/drawing/2014/main" id="{1DA56A67-666D-4F8B-AA78-03909DC0DB5E}"/>
              </a:ext>
            </a:extLst>
          </p:cNvPr>
          <p:cNvSpPr txBox="1">
            <a:spLocks/>
          </p:cNvSpPr>
          <p:nvPr/>
        </p:nvSpPr>
        <p:spPr>
          <a:xfrm>
            <a:off x="10537903" y="6371081"/>
            <a:ext cx="838200" cy="36576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B7E4EF-A1BD-40F4-AB7B-04F084DD991D}" type="slidenum">
              <a:rPr lang="en-US" sz="2000" smtClean="0"/>
              <a:pPr/>
              <a:t>9</a:t>
            </a:fld>
            <a:endParaRPr lang="en-US" sz="2000"/>
          </a:p>
        </p:txBody>
      </p:sp>
    </p:spTree>
    <p:extLst>
      <p:ext uri="{BB962C8B-B14F-4D97-AF65-F5344CB8AC3E}">
        <p14:creationId xmlns:p14="http://schemas.microsoft.com/office/powerpoint/2010/main" val="397120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_2SEEDS">
      <a:dk1>
        <a:srgbClr val="000000"/>
      </a:dk1>
      <a:lt1>
        <a:srgbClr val="FFFFFF"/>
      </a:lt1>
      <a:dk2>
        <a:srgbClr val="30271B"/>
      </a:dk2>
      <a:lt2>
        <a:srgbClr val="F3F2F0"/>
      </a:lt2>
      <a:accent1>
        <a:srgbClr val="176CD5"/>
      </a:accent1>
      <a:accent2>
        <a:srgbClr val="24B3C9"/>
      </a:accent2>
      <a:accent3>
        <a:srgbClr val="3339E8"/>
      </a:accent3>
      <a:accent4>
        <a:srgbClr val="D53517"/>
      </a:accent4>
      <a:accent5>
        <a:srgbClr val="E79629"/>
      </a:accent5>
      <a:accent6>
        <a:srgbClr val="B2B013"/>
      </a:accent6>
      <a:hlink>
        <a:srgbClr val="B6803C"/>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1661</Words>
  <Application>Microsoft Office PowerPoint</Application>
  <PresentationFormat>Widescreen</PresentationFormat>
  <Paragraphs>293</Paragraphs>
  <Slides>15</Slides>
  <Notes>12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SavonVTI</vt:lpstr>
      <vt:lpstr>Test Case Specification eTimely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Caleb Obi</cp:lastModifiedBy>
  <cp:revision>2</cp:revision>
  <dcterms:created xsi:type="dcterms:W3CDTF">2022-03-11T13:36:16Z</dcterms:created>
  <dcterms:modified xsi:type="dcterms:W3CDTF">2022-04-19T18:55:07Z</dcterms:modified>
</cp:coreProperties>
</file>