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873CA-F198-4277-A19E-669E77EE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CF1187-B861-4ED3-96BB-5B37978E0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F8EB0-233B-4B3D-BA06-7C1E6E11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C11C-7BC3-46A2-99BE-DC3A4BCAB8D3}" type="datetimeFigureOut">
              <a:rPr lang="zh-CN" altLang="en-US" smtClean="0"/>
              <a:t>2024/11/08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0CBFD-78C0-497D-814D-D3BC2B6E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D9F2B-6BE1-4302-9B6D-DBEC5F4B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6136-F143-40D3-AFAC-19B6D32CE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6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06627-DE86-4650-A3F1-5D9266FB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43C2BB-2BA9-4684-ACE9-7FA0C4B8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6EFD9-A247-4D5B-9D61-66D4EF25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C11C-7BC3-46A2-99BE-DC3A4BCAB8D3}" type="datetimeFigureOut">
              <a:rPr lang="zh-CN" altLang="en-US" smtClean="0"/>
              <a:t>2024/11/08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67EE3-4DAE-4F66-B05C-EDFD82BE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158F9-1491-4124-9A2F-70CFED21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6136-F143-40D3-AFAC-19B6D32CE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6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391A09-370D-446F-BA83-2B45EA047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71A163-432C-4835-BB05-0F7758A36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A5889-5F74-46D6-9168-7C7E3AA4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C11C-7BC3-46A2-99BE-DC3A4BCAB8D3}" type="datetimeFigureOut">
              <a:rPr lang="zh-CN" altLang="en-US" smtClean="0"/>
              <a:t>2024/11/08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B75F9-DE34-431F-AF1A-E707D727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F81EE-F605-475B-BADB-C9FC07EA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6136-F143-40D3-AFAC-19B6D32CE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0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F17AD-9682-44D6-A7E0-A2DB5100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DC924-C759-45C9-A3A7-6CD3DBA4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FDD52-AB97-4308-8529-FD35713D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C11C-7BC3-46A2-99BE-DC3A4BCAB8D3}" type="datetimeFigureOut">
              <a:rPr lang="zh-CN" altLang="en-US" smtClean="0"/>
              <a:t>2024/11/08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6602D-42D8-4A5F-AAFC-F40D3C6D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97E06-80B2-400A-86F9-B51EDD4D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6136-F143-40D3-AFAC-19B6D32CE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4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5A3D1-7D9E-4030-A6AD-EC9ECA8F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DB13E8-5522-4195-8C7E-FED09E89C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2DEAC-CFB2-4AB5-9781-000C253B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C11C-7BC3-46A2-99BE-DC3A4BCAB8D3}" type="datetimeFigureOut">
              <a:rPr lang="zh-CN" altLang="en-US" smtClean="0"/>
              <a:t>2024/11/08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0DAA9-1B9D-4E7A-95B0-9543AC7B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EEE21-AF4D-443D-8150-D2352BCC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6136-F143-40D3-AFAC-19B6D32CE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9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D3414-9EAC-4F50-AA2E-4711E11D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EF7AE-4C83-4778-AC85-E10061C0B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BC4EC-41FE-4113-95CD-0230E6ED6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B1DEB-65D1-40B4-A54C-3C16FC4B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C11C-7BC3-46A2-99BE-DC3A4BCAB8D3}" type="datetimeFigureOut">
              <a:rPr lang="zh-CN" altLang="en-US" smtClean="0"/>
              <a:t>2024/11/08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7CFF9-2D5C-4AEC-A752-B5606594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3D502-C368-4CB0-93A2-94201C38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6136-F143-40D3-AFAC-19B6D32CE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6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43F4F-3E0E-485D-89B4-8249638B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091BE4-D01C-473C-99AA-DC9E42161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3D7EAA-A6D6-4B00-B4C1-DE8E417E4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C7BF90-A12A-4C89-846E-79FC09816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0B9800-9ED5-4640-8B23-AF3837F84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850484-79DB-4E9A-A4FF-5897F184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C11C-7BC3-46A2-99BE-DC3A4BCAB8D3}" type="datetimeFigureOut">
              <a:rPr lang="zh-CN" altLang="en-US" smtClean="0"/>
              <a:t>2024/11/08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DFDCA7-8997-4961-BC93-0984B382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F504B3-A37D-4DB8-8CC6-46EF80DE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6136-F143-40D3-AFAC-19B6D32CE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E1750-3B1D-49B8-86B2-763363E8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F4909E-D682-4C89-A3E7-23C000F7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C11C-7BC3-46A2-99BE-DC3A4BCAB8D3}" type="datetimeFigureOut">
              <a:rPr lang="zh-CN" altLang="en-US" smtClean="0"/>
              <a:t>2024/11/08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B1A5A9-2443-4ED5-894F-EA01A988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78EA3F-681F-4B19-9DF2-A35749B3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6136-F143-40D3-AFAC-19B6D32CE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60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D0EBB3-3E4E-4498-A71D-A988D0B7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C11C-7BC3-46A2-99BE-DC3A4BCAB8D3}" type="datetimeFigureOut">
              <a:rPr lang="zh-CN" altLang="en-US" smtClean="0"/>
              <a:t>2024/11/08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38320E-1148-4419-AFD7-E38FF415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A6B00-D23A-4817-A0CD-79E5B5A7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6136-F143-40D3-AFAC-19B6D32CE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3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1746F-5250-44D9-AFB9-31BBDE76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13C6D-1CC7-4237-897C-A739C99C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34535F-3807-4B7A-9F91-829B4E048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9D892F-C099-4EF6-B1A2-3B0C3058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C11C-7BC3-46A2-99BE-DC3A4BCAB8D3}" type="datetimeFigureOut">
              <a:rPr lang="zh-CN" altLang="en-US" smtClean="0"/>
              <a:t>2024/11/08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214F0-48DD-460F-8448-943AA298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F9AC1-E492-45AC-A5ED-734E56B5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6136-F143-40D3-AFAC-19B6D32CE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2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A4C45-1858-4650-AE60-5663F476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742910-1D7A-42CD-8F28-AE3564B6A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ED592E-87A8-4C60-82D4-D0D7D67B1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DED87C-695B-4608-812B-9F21258A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C11C-7BC3-46A2-99BE-DC3A4BCAB8D3}" type="datetimeFigureOut">
              <a:rPr lang="zh-CN" altLang="en-US" smtClean="0"/>
              <a:t>2024/11/08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65363-88DD-461F-B0C8-AE0AA920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27B495-F5DB-431C-9FD9-ABBBEC43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6136-F143-40D3-AFAC-19B6D32CE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0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0FFBCF-8B31-49A5-9AB1-F3BE89A6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29C89-A7EF-486C-B4D9-7E412665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A01F7-1913-47C8-9B78-9DFF0D5F4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C11C-7BC3-46A2-99BE-DC3A4BCAB8D3}" type="datetimeFigureOut">
              <a:rPr lang="zh-CN" altLang="en-US" smtClean="0"/>
              <a:t>2024/11/08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9FAF5-0EA4-4582-ABF7-A8FCEA0AE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252D2-F9AF-456E-AFED-D0A9A9959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6136-F143-40D3-AFAC-19B6D32CE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5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08ADC4-F257-4291-A8CE-D3F952A2677F}"/>
              </a:ext>
            </a:extLst>
          </p:cNvPr>
          <p:cNvSpPr txBox="1"/>
          <p:nvPr/>
        </p:nvSpPr>
        <p:spPr>
          <a:xfrm>
            <a:off x="675189" y="438885"/>
            <a:ext cx="67156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Condition1</a:t>
            </a:r>
            <a:r>
              <a:rPr lang="zh-CN" altLang="en-US" sz="2400" b="1" dirty="0"/>
              <a:t>仿真信息：</a:t>
            </a:r>
            <a:endParaRPr lang="en-US" altLang="zh-CN" sz="2400" b="1" dirty="0"/>
          </a:p>
          <a:p>
            <a:endParaRPr lang="en-US" altLang="zh-CN" dirty="0"/>
          </a:p>
          <a:p>
            <a:r>
              <a:rPr lang="zh-CN" altLang="en-US" dirty="0"/>
              <a:t>阵元数为</a:t>
            </a:r>
            <a:r>
              <a:rPr lang="en-US" altLang="zh-CN" dirty="0"/>
              <a:t>16</a:t>
            </a:r>
            <a:r>
              <a:rPr lang="zh-CN" altLang="en-US" dirty="0"/>
              <a:t>，快拍数为</a:t>
            </a:r>
            <a:r>
              <a:rPr lang="en-US" altLang="zh-CN" dirty="0"/>
              <a:t>200</a:t>
            </a:r>
            <a:r>
              <a:rPr lang="zh-CN" altLang="en-US" dirty="0"/>
              <a:t>，信号入射角度为</a:t>
            </a:r>
            <a:r>
              <a:rPr lang="en-US" altLang="zh-CN" dirty="0"/>
              <a:t>0°</a:t>
            </a:r>
            <a:r>
              <a:rPr lang="zh-CN" altLang="en-US" dirty="0"/>
              <a:t>，信噪比与干燥比均为</a:t>
            </a:r>
            <a:r>
              <a:rPr lang="en-US" altLang="zh-CN" dirty="0"/>
              <a:t>10dB</a:t>
            </a:r>
          </a:p>
          <a:p>
            <a:r>
              <a:rPr lang="zh-CN" altLang="en-US" dirty="0"/>
              <a:t>单个干扰角度为</a:t>
            </a:r>
            <a:r>
              <a:rPr lang="en-US" altLang="zh-CN" dirty="0"/>
              <a:t>45°</a:t>
            </a:r>
          </a:p>
          <a:p>
            <a:r>
              <a:rPr lang="zh-CN" altLang="en-US" dirty="0"/>
              <a:t>多个干扰角度为</a:t>
            </a:r>
            <a:r>
              <a:rPr lang="en-US" altLang="zh-CN" dirty="0"/>
              <a:t>-20°</a:t>
            </a:r>
            <a:r>
              <a:rPr lang="zh-CN" altLang="en-US" dirty="0"/>
              <a:t>，</a:t>
            </a:r>
            <a:r>
              <a:rPr lang="en-US" altLang="zh-CN" dirty="0"/>
              <a:t>45°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65303D-3AAF-4C7E-85B6-1F99455C9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6" y="3039590"/>
            <a:ext cx="3632377" cy="27242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0D4195-143F-42C3-BD51-EAA68122E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96" y="3039590"/>
            <a:ext cx="3632377" cy="2724283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E3C825A5-B2CD-4DB7-9FB3-DBEDC84E1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873" y="771277"/>
            <a:ext cx="451809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单个副瓣干扰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：当干扰信号仅从一个副瓣方向进入时，MSINR 算法能够根据干扰信号的位置进行自适应调整，生成波束零点来抑制该干扰。由于只有一个干扰源，波束图中会形成一个深的零点，干扰抑制效果较好，但在一些较宽的旁瓣上可能会出现残余的能量泄露。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多个副瓣干扰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：当存在多个不同角度的干扰信号时，自适应波束形成需要在多个方向上抑制干扰，这会导致多个零点出现在波束图中。对于 MSINR 算法来说，多个副瓣干扰会使波束零点数量增加，从而可能削弱主瓣的增益，甚至导致波束形状不对称或主瓣分裂现象。在实际应用中，多个干扰的情况更具挑战性，因为波束形成器的自由度（即阵元数）有限，过多的零点会降低系统的抗干扰性能。</a:t>
            </a:r>
          </a:p>
        </p:txBody>
      </p:sp>
    </p:spTree>
    <p:extLst>
      <p:ext uri="{BB962C8B-B14F-4D97-AF65-F5344CB8AC3E}">
        <p14:creationId xmlns:p14="http://schemas.microsoft.com/office/powerpoint/2010/main" val="345037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994E27-BD5E-4863-8690-0B491E86D835}"/>
              </a:ext>
            </a:extLst>
          </p:cNvPr>
          <p:cNvSpPr txBox="1"/>
          <p:nvPr/>
        </p:nvSpPr>
        <p:spPr>
          <a:xfrm>
            <a:off x="675189" y="438885"/>
            <a:ext cx="6715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Condition2</a:t>
            </a:r>
            <a:r>
              <a:rPr lang="zh-CN" altLang="en-US" sz="2400" b="1" dirty="0"/>
              <a:t>仿真信息：</a:t>
            </a:r>
            <a:endParaRPr lang="en-US" altLang="zh-CN" sz="2400" b="1" dirty="0"/>
          </a:p>
          <a:p>
            <a:endParaRPr lang="en-US" altLang="zh-CN" dirty="0"/>
          </a:p>
          <a:p>
            <a:r>
              <a:rPr lang="zh-CN" altLang="en-US" dirty="0"/>
              <a:t>阵元数为</a:t>
            </a:r>
            <a:r>
              <a:rPr lang="en-US" altLang="zh-CN" dirty="0"/>
              <a:t>16</a:t>
            </a:r>
            <a:r>
              <a:rPr lang="zh-CN" altLang="en-US" dirty="0"/>
              <a:t>，快拍数为</a:t>
            </a:r>
            <a:r>
              <a:rPr lang="en-US" altLang="zh-CN" dirty="0"/>
              <a:t>200</a:t>
            </a:r>
            <a:r>
              <a:rPr lang="zh-CN" altLang="en-US" dirty="0"/>
              <a:t>，信号入射角度为</a:t>
            </a:r>
            <a:r>
              <a:rPr lang="en-US" altLang="zh-CN" dirty="0"/>
              <a:t>0°</a:t>
            </a:r>
            <a:r>
              <a:rPr lang="zh-CN" altLang="en-US" dirty="0"/>
              <a:t>，信噪比与干燥比均为</a:t>
            </a:r>
            <a:r>
              <a:rPr lang="en-US" altLang="zh-CN" dirty="0"/>
              <a:t>10dB</a:t>
            </a:r>
          </a:p>
          <a:p>
            <a:r>
              <a:rPr lang="zh-CN" altLang="en-US" dirty="0"/>
              <a:t>干扰信号进入角度为</a:t>
            </a:r>
            <a:r>
              <a:rPr lang="en-US" altLang="zh-CN" dirty="0"/>
              <a:t>5°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88F812-8FE3-4DA8-8ECC-6A8E7CA25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89" y="2396358"/>
            <a:ext cx="4346220" cy="32596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EF5C68-3C80-424C-8017-3DC5E43C9351}"/>
              </a:ext>
            </a:extLst>
          </p:cNvPr>
          <p:cNvSpPr txBox="1"/>
          <p:nvPr/>
        </p:nvSpPr>
        <p:spPr>
          <a:xfrm>
            <a:off x="5639326" y="3618451"/>
            <a:ext cx="6094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当干扰进入主瓣时，波束图的主瓣会变宽且可能有轻微的歪斜，旁瓣抑制效果减弱，同时输出的信干噪比会显著下降。</a:t>
            </a:r>
          </a:p>
        </p:txBody>
      </p:sp>
    </p:spTree>
    <p:extLst>
      <p:ext uri="{BB962C8B-B14F-4D97-AF65-F5344CB8AC3E}">
        <p14:creationId xmlns:p14="http://schemas.microsoft.com/office/powerpoint/2010/main" val="110437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61BE95-8C64-4E27-9BD5-34959E74661C}"/>
              </a:ext>
            </a:extLst>
          </p:cNvPr>
          <p:cNvSpPr txBox="1"/>
          <p:nvPr/>
        </p:nvSpPr>
        <p:spPr>
          <a:xfrm>
            <a:off x="675189" y="438885"/>
            <a:ext cx="6715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Condition3</a:t>
            </a:r>
            <a:r>
              <a:rPr lang="zh-CN" altLang="en-US" sz="2400" b="1" dirty="0"/>
              <a:t>仿真信息：</a:t>
            </a:r>
            <a:endParaRPr lang="en-US" altLang="zh-CN" sz="2400" b="1" dirty="0"/>
          </a:p>
          <a:p>
            <a:endParaRPr lang="en-US" altLang="zh-CN" dirty="0"/>
          </a:p>
          <a:p>
            <a:r>
              <a:rPr lang="zh-CN" altLang="en-US" dirty="0"/>
              <a:t>阵元数为</a:t>
            </a:r>
            <a:r>
              <a:rPr lang="en-US" altLang="zh-CN" dirty="0"/>
              <a:t>16</a:t>
            </a:r>
            <a:r>
              <a:rPr lang="zh-CN" altLang="en-US" dirty="0"/>
              <a:t>，快拍数为</a:t>
            </a:r>
            <a:r>
              <a:rPr lang="en-US" altLang="zh-CN" dirty="0"/>
              <a:t>200</a:t>
            </a:r>
            <a:r>
              <a:rPr lang="zh-CN" altLang="en-US" dirty="0"/>
              <a:t>，信号入射角度为</a:t>
            </a:r>
            <a:r>
              <a:rPr lang="en-US" altLang="zh-CN" dirty="0"/>
              <a:t>0°</a:t>
            </a:r>
            <a:r>
              <a:rPr lang="zh-CN" altLang="en-US" dirty="0"/>
              <a:t>，信噪比与干燥比均为</a:t>
            </a:r>
            <a:r>
              <a:rPr lang="en-US" altLang="zh-CN" dirty="0"/>
              <a:t>10dB</a:t>
            </a:r>
          </a:p>
          <a:p>
            <a:r>
              <a:rPr lang="zh-CN" altLang="en-US" dirty="0"/>
              <a:t>干扰信号进入角度为</a:t>
            </a:r>
            <a:r>
              <a:rPr lang="en-US" altLang="zh-CN" dirty="0"/>
              <a:t>-20°</a:t>
            </a:r>
            <a:r>
              <a:rPr lang="zh-CN" altLang="en-US" dirty="0"/>
              <a:t>，</a:t>
            </a:r>
            <a:r>
              <a:rPr lang="en-US" altLang="zh-CN" dirty="0"/>
              <a:t>45°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CA59FA-515A-4CCD-A262-958A687EF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79" y="2371133"/>
            <a:ext cx="4598522" cy="344889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22F0190-A584-46C9-AB2B-5AC485E5A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699" y="1956057"/>
            <a:ext cx="535607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期望信号对协方差矩阵的影响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：当期望信号出现在协方差矩阵中时，MSINR 算法可能会将其误判为干扰信号，从而抑制期望信号，这将导致波束指向性减弱甚至主瓣减小。解决方法可以是在计算协方差矩阵时使用去目标处理，即在训练数据中剔除期望信号的成分，以减少目标信号对自适应波束的影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自适应算法的改进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：在实际应用中，一种常见的方法是通过对训练样本进行目标去除，或者通过加载阻塞矩阵避免期望信号影响波束形成。这样可以确保波束图的主瓣在期望方向上保持强增益，同时在干扰方向形成零点。</a:t>
            </a:r>
          </a:p>
        </p:txBody>
      </p:sp>
    </p:spTree>
    <p:extLst>
      <p:ext uri="{BB962C8B-B14F-4D97-AF65-F5344CB8AC3E}">
        <p14:creationId xmlns:p14="http://schemas.microsoft.com/office/powerpoint/2010/main" val="144702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5B8B8CA-019F-4161-98C7-C1FDF1D5B94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87265" y="907499"/>
            <a:ext cx="413266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少量快拍数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：当快拍数较少时，协方差矩阵的估计误差较大，这将导致波束图波动较大，旁瓣难以有效抑制，同时主瓣的方向性也会有所偏离。此时波束成形效果不稳定，抗干扰能力较弱。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较多快拍数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：随着快拍数的增加，协方差矩阵的估计逐渐精确，波束图的主瓣和旁瓣形状趋于稳定。较多的快拍数可以显著提升旁瓣抑制效果，波束指向性和旁瓣水平更加符合理论期望，且零点位置更准确。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极大快拍数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：当快拍数极大时，协方差矩阵的估计几乎无误差，波束成形效果最佳。但在实际中，过多的快拍数会增加计算负担，尤其在实时应用中需要平衡快拍数和算法复杂度。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A7CF29-7E56-4F54-AADC-366217B446F8}"/>
              </a:ext>
            </a:extLst>
          </p:cNvPr>
          <p:cNvSpPr txBox="1"/>
          <p:nvPr/>
        </p:nvSpPr>
        <p:spPr>
          <a:xfrm>
            <a:off x="675189" y="438885"/>
            <a:ext cx="67156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Condition4</a:t>
            </a:r>
            <a:r>
              <a:rPr lang="zh-CN" altLang="en-US" sz="2400" b="1" dirty="0"/>
              <a:t>仿真信息：</a:t>
            </a:r>
            <a:endParaRPr lang="en-US" altLang="zh-CN" sz="2400" b="1" dirty="0"/>
          </a:p>
          <a:p>
            <a:endParaRPr lang="en-US" altLang="zh-CN" dirty="0"/>
          </a:p>
          <a:p>
            <a:r>
              <a:rPr lang="zh-CN" altLang="en-US" dirty="0"/>
              <a:t>阵元数为</a:t>
            </a:r>
            <a:r>
              <a:rPr lang="en-US" altLang="zh-CN" dirty="0"/>
              <a:t>16</a:t>
            </a:r>
            <a:r>
              <a:rPr lang="zh-CN" altLang="en-US" dirty="0"/>
              <a:t>，信号入射角度为</a:t>
            </a:r>
            <a:r>
              <a:rPr lang="en-US" altLang="zh-CN" dirty="0"/>
              <a:t>0°</a:t>
            </a:r>
            <a:r>
              <a:rPr lang="zh-CN" altLang="en-US" dirty="0"/>
              <a:t>，信噪比与干燥比均为</a:t>
            </a:r>
            <a:r>
              <a:rPr lang="en-US" altLang="zh-CN" dirty="0"/>
              <a:t>10dB</a:t>
            </a:r>
            <a:r>
              <a:rPr lang="zh-CN" altLang="en-US" dirty="0"/>
              <a:t>，干扰信号进入角度为</a:t>
            </a:r>
            <a:r>
              <a:rPr lang="en-US" altLang="zh-CN" dirty="0"/>
              <a:t>-20°</a:t>
            </a:r>
            <a:r>
              <a:rPr lang="zh-CN" altLang="en-US" dirty="0"/>
              <a:t>，</a:t>
            </a:r>
            <a:r>
              <a:rPr lang="en-US" altLang="zh-CN" dirty="0"/>
              <a:t>45°</a:t>
            </a:r>
          </a:p>
          <a:p>
            <a:r>
              <a:rPr lang="zh-CN" altLang="en-US" sz="1800" b="0" i="0" dirty="0">
                <a:effectLst/>
                <a:latin typeface="Menlo"/>
              </a:rPr>
              <a:t>快拍数为</a:t>
            </a:r>
            <a:r>
              <a:rPr lang="zh-CN" altLang="en-US" dirty="0">
                <a:latin typeface="Menlo"/>
              </a:rPr>
              <a:t>：</a:t>
            </a:r>
            <a:r>
              <a:rPr lang="en-US" altLang="zh-CN" dirty="0"/>
              <a:t>50, 100, 200, 500</a:t>
            </a: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4631B3-A6A7-406C-9893-6D3D36872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60" y="2232396"/>
            <a:ext cx="4588593" cy="34414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085E22F-0E8E-4A47-9FEA-17FB3A6DF86A}"/>
              </a:ext>
            </a:extLst>
          </p:cNvPr>
          <p:cNvSpPr txBox="1"/>
          <p:nvPr/>
        </p:nvSpPr>
        <p:spPr>
          <a:xfrm>
            <a:off x="808771" y="5794092"/>
            <a:ext cx="6094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快拍数较少时波束图波动较大，旁瓣增益较高；随着快拍数增加，波束图变得平滑，主瓣指向性增强，旁瓣抑制能力提升，波束形成效果更加稳定。</a:t>
            </a:r>
          </a:p>
        </p:txBody>
      </p:sp>
    </p:spTree>
    <p:extLst>
      <p:ext uri="{BB962C8B-B14F-4D97-AF65-F5344CB8AC3E}">
        <p14:creationId xmlns:p14="http://schemas.microsoft.com/office/powerpoint/2010/main" val="120427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720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Menlo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哈哈 豆</dc:creator>
  <cp:lastModifiedBy>哈哈 豆</cp:lastModifiedBy>
  <cp:revision>3</cp:revision>
  <dcterms:created xsi:type="dcterms:W3CDTF">2024-11-08T15:30:25Z</dcterms:created>
  <dcterms:modified xsi:type="dcterms:W3CDTF">2024-11-08T15:41:18Z</dcterms:modified>
</cp:coreProperties>
</file>