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6" r:id="rId3"/>
    <p:sldId id="258" r:id="rId4"/>
    <p:sldId id="260" r:id="rId5"/>
    <p:sldId id="257" r:id="rId6"/>
    <p:sldId id="259" r:id="rId7"/>
    <p:sldId id="262" r:id="rId9"/>
    <p:sldId id="263" r:id="rId10"/>
    <p:sldId id="261" r:id="rId11"/>
  </p:sldIdLst>
  <p:sldSz cx="12192000" cy="6858000"/>
  <p:notesSz cx="6858000" cy="9144000"/>
  <p:custDataLst>
    <p:tags r:id="rId1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gs" Target="tags/tag72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0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tags" Target="../tags/tag65.xml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66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7.xml"/><Relationship Id="rId1" Type="http://schemas.openxmlformats.org/officeDocument/2006/relationships/image" Target="../media/image9.emf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68.xml"/><Relationship Id="rId1" Type="http://schemas.openxmlformats.org/officeDocument/2006/relationships/image" Target="../media/image10.emf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69.xml"/><Relationship Id="rId1" Type="http://schemas.openxmlformats.org/officeDocument/2006/relationships/image" Target="../media/image11.emf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70.xml"/><Relationship Id="rId1" Type="http://schemas.openxmlformats.org/officeDocument/2006/relationships/image" Target="../media/image12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1.xml"/><Relationship Id="rId1" Type="http://schemas.openxmlformats.org/officeDocument/2006/relationships/image" Target="../media/image1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196340" y="1933575"/>
            <a:ext cx="9799320" cy="2224405"/>
          </a:xfrm>
        </p:spPr>
        <p:txBody>
          <a:bodyPr/>
          <a:p>
            <a:r>
              <a:rPr lang="zh-CN" altLang="zh-CN"/>
              <a:t>MSINR准则</a:t>
            </a:r>
            <a:br>
              <a:rPr lang="zh-CN" altLang="zh-CN"/>
            </a:br>
            <a:r>
              <a:rPr lang="zh-CN" altLang="zh-CN"/>
              <a:t>仿真自适应波束形成算法</a:t>
            </a:r>
            <a:endParaRPr lang="zh-CN" altLang="zh-CN"/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80085" y="32702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最大信干噪比(M</a:t>
            </a:r>
            <a:r>
              <a:rPr lang="en-US" altLang="zh-CN"/>
              <a:t>S</a:t>
            </a:r>
            <a:r>
              <a:rPr lang="zh-CN" altLang="en-US"/>
              <a:t>INR)准则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45665" y="645795"/>
            <a:ext cx="7900035" cy="25971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7235" y="3385820"/>
            <a:ext cx="7761605" cy="125158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4115" y="4637405"/>
            <a:ext cx="7601585" cy="124142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3910" y="5970905"/>
            <a:ext cx="2964180" cy="71882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55610" y="5911215"/>
            <a:ext cx="3686810" cy="720090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46710" y="35179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1.</a:t>
            </a:r>
            <a:r>
              <a:rPr lang="zh-CN" altLang="zh-CN"/>
              <a:t>单个和多个副瓣干扰情况</a:t>
            </a:r>
            <a:endParaRPr lang="zh-CN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5636895" y="720090"/>
            <a:ext cx="5212715" cy="415607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zh-CN" altLang="en-US" sz="2800" dirty="0">
                <a:sym typeface="+mn-ea"/>
              </a:rPr>
              <a:t>阵元数为</a:t>
            </a:r>
            <a:r>
              <a:rPr lang="en-US" altLang="zh-CN" sz="2800" dirty="0">
                <a:sym typeface="+mn-ea"/>
              </a:rPr>
              <a:t>16</a:t>
            </a:r>
            <a:r>
              <a:rPr lang="zh-CN" altLang="en-US" sz="2800" dirty="0">
                <a:sym typeface="+mn-ea"/>
              </a:rPr>
              <a:t>，快拍数为</a:t>
            </a:r>
            <a:r>
              <a:rPr lang="en-US" altLang="zh-CN" sz="2800" dirty="0">
                <a:sym typeface="+mn-ea"/>
              </a:rPr>
              <a:t>200</a:t>
            </a:r>
            <a:endParaRPr lang="en-US" altLang="zh-CN" sz="2800" dirty="0">
              <a:sym typeface="+mn-ea"/>
            </a:endParaRPr>
          </a:p>
          <a:p>
            <a:r>
              <a:rPr lang="zh-CN" altLang="en-US" sz="2800" dirty="0">
                <a:sym typeface="+mn-ea"/>
              </a:rPr>
              <a:t>期望信号入射角度为</a:t>
            </a:r>
            <a:r>
              <a:rPr lang="en-US" altLang="zh-CN" sz="2800" dirty="0">
                <a:sym typeface="+mn-ea"/>
              </a:rPr>
              <a:t>0°</a:t>
            </a:r>
            <a:endParaRPr lang="en-US" altLang="zh-CN" sz="2800" dirty="0">
              <a:sym typeface="+mn-ea"/>
            </a:endParaRPr>
          </a:p>
          <a:p>
            <a:r>
              <a:rPr lang="zh-CN" altLang="en-US" sz="2800" dirty="0">
                <a:sym typeface="+mn-ea"/>
              </a:rPr>
              <a:t>信噪比与干燥比均为</a:t>
            </a:r>
            <a:r>
              <a:rPr lang="en-US" altLang="zh-CN" sz="2800" dirty="0">
                <a:sym typeface="+mn-ea"/>
              </a:rPr>
              <a:t>10dB</a:t>
            </a:r>
            <a:endParaRPr lang="en-US" altLang="zh-CN" sz="2800" dirty="0"/>
          </a:p>
          <a:p>
            <a:r>
              <a:rPr lang="zh-CN" altLang="en-US" sz="2800" dirty="0">
                <a:sym typeface="+mn-ea"/>
              </a:rPr>
              <a:t>单个干扰角度为</a:t>
            </a:r>
            <a:r>
              <a:rPr lang="en-US" altLang="zh-CN" sz="2800" dirty="0">
                <a:sym typeface="+mn-ea"/>
              </a:rPr>
              <a:t>45°</a:t>
            </a:r>
            <a:endParaRPr lang="en-US" altLang="zh-CN" sz="2800" dirty="0"/>
          </a:p>
          <a:p>
            <a:r>
              <a:rPr lang="zh-CN" altLang="en-US" sz="2800" dirty="0">
                <a:sym typeface="+mn-ea"/>
              </a:rPr>
              <a:t>多个干扰角度为</a:t>
            </a:r>
            <a:r>
              <a:rPr lang="en-US" altLang="zh-CN" sz="2800" dirty="0">
                <a:sym typeface="+mn-ea"/>
              </a:rPr>
              <a:t>-20°</a:t>
            </a:r>
            <a:r>
              <a:rPr lang="zh-CN" altLang="en-US" sz="2800" dirty="0">
                <a:sym typeface="+mn-ea"/>
              </a:rPr>
              <a:t>，</a:t>
            </a:r>
            <a:r>
              <a:rPr lang="en-US" altLang="zh-CN" sz="2800" dirty="0">
                <a:sym typeface="+mn-ea"/>
              </a:rPr>
              <a:t>45°</a:t>
            </a:r>
            <a:endParaRPr lang="en-US" altLang="zh-CN" sz="2800" dirty="0">
              <a:sym typeface="+mn-ea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9165" y="778510"/>
            <a:ext cx="2739390" cy="196151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165" y="2889885"/>
            <a:ext cx="3826510" cy="300418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1010" y="3796030"/>
            <a:ext cx="4615815" cy="141033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46710" y="35179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1.</a:t>
            </a:r>
            <a:r>
              <a:rPr lang="zh-CN" altLang="zh-CN"/>
              <a:t>单个和多个副瓣干扰情况</a:t>
            </a:r>
            <a:endParaRPr lang="zh-CN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4108450" y="61658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单个副瓣干扰，干扰角度为</a:t>
            </a:r>
            <a:r>
              <a:rPr lang="en-US" altLang="zh-CN"/>
              <a:t>45</a:t>
            </a:r>
            <a:r>
              <a:rPr lang="zh-CN" altLang="en-US"/>
              <a:t>度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859915" y="5384800"/>
            <a:ext cx="847217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zh-CN" altLang="zh-CN" b="1" dirty="0">
                <a:ln>
                  <a:noFill/>
                </a:ln>
                <a:effectLst/>
                <a:latin typeface="Arial" panose="020B0604020202020204" pitchFamily="34" charset="0"/>
                <a:sym typeface="+mn-ea"/>
              </a:rPr>
              <a:t>单个副瓣干扰</a:t>
            </a:r>
            <a:r>
              <a:rPr lang="zh-CN" altLang="zh-CN" dirty="0">
                <a:ln>
                  <a:noFill/>
                </a:ln>
                <a:effectLst/>
                <a:latin typeface="Arial" panose="020B0604020202020204" pitchFamily="34" charset="0"/>
                <a:sym typeface="+mn-ea"/>
              </a:rPr>
              <a:t>：当干扰信号仅从一个副瓣方向进入时，MSINR 算法能够根据干扰信号的位置进行自适应调整，生成波束零点来抑制该干扰。由于只有一个干扰源，波束图中会形成一个深的零点，干扰抑制效果较好，但在一些较宽的旁瓣上可能会出现残余的能量泄露。</a:t>
            </a:r>
            <a:endParaRPr lang="zh-CN" altLang="zh-CN" dirty="0">
              <a:ln>
                <a:noFill/>
              </a:ln>
              <a:effectLst/>
              <a:latin typeface="Arial" panose="020B0604020202020204" pitchFamily="34" charset="0"/>
              <a:sym typeface="+mn-ea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72435" y="831850"/>
            <a:ext cx="6004560" cy="450342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46710" y="35179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1.</a:t>
            </a:r>
            <a:r>
              <a:rPr lang="zh-CN" altLang="zh-CN"/>
              <a:t>单个和多个副瓣干扰情况</a:t>
            </a:r>
            <a:endParaRPr lang="zh-CN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3954780" y="63563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多个副瓣干扰，干扰角度为</a:t>
            </a:r>
            <a:r>
              <a:rPr lang="en-US" altLang="zh-CN"/>
              <a:t>45</a:t>
            </a:r>
            <a:r>
              <a:rPr lang="zh-CN" altLang="en-US"/>
              <a:t>，</a:t>
            </a:r>
            <a:r>
              <a:rPr lang="en-US" altLang="zh-CN"/>
              <a:t>-20</a:t>
            </a:r>
            <a:r>
              <a:rPr lang="zh-CN" altLang="en-US"/>
              <a:t>度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770380" y="5151755"/>
            <a:ext cx="8434070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zh-CN" altLang="zh-CN" b="1" dirty="0">
                <a:ln>
                  <a:noFill/>
                </a:ln>
                <a:effectLst/>
                <a:latin typeface="Arial" panose="020B0604020202020204" pitchFamily="34" charset="0"/>
                <a:sym typeface="+mn-ea"/>
              </a:rPr>
              <a:t>多个副瓣干扰</a:t>
            </a:r>
            <a:r>
              <a:rPr lang="zh-CN" altLang="zh-CN" dirty="0">
                <a:ln>
                  <a:noFill/>
                </a:ln>
                <a:effectLst/>
                <a:latin typeface="Arial" panose="020B0604020202020204" pitchFamily="34" charset="0"/>
                <a:sym typeface="+mn-ea"/>
              </a:rPr>
              <a:t>：当存在多个不同角度的干扰信号时，自适应波束形成需要在多个方向上抑制干扰，这会导致多个零点出现在波束图中。对于 MSINR 算法来说，多个副瓣干扰会使波束零点数量增加，从而可能削弱主瓣的增益，甚至导致波束形状不对称或主瓣分裂现象。在实际应用中，多个干扰的情况更具挑战性，因为波束形成器的自由度（即阵元数）有限，过多的零点会降低系统的抗干扰性能。</a:t>
            </a:r>
            <a:endParaRPr lang="zh-CN" altLang="zh-CN" dirty="0">
              <a:ln>
                <a:noFill/>
              </a:ln>
              <a:effectLst/>
              <a:latin typeface="Arial" panose="020B0604020202020204" pitchFamily="34" charset="0"/>
              <a:sym typeface="+mn-ea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47060" y="891540"/>
            <a:ext cx="5679440" cy="426021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46710" y="35179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2.</a:t>
            </a:r>
            <a:r>
              <a:rPr lang="zh-CN" altLang="zh-CN"/>
              <a:t>干扰由3dB主瓣区域进入情况</a:t>
            </a:r>
            <a:endParaRPr lang="zh-CN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663575" y="929640"/>
            <a:ext cx="609600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dirty="0">
                <a:sym typeface="+mn-ea"/>
              </a:rPr>
              <a:t>阵元数为</a:t>
            </a:r>
            <a:r>
              <a:rPr lang="en-US" altLang="zh-CN" dirty="0">
                <a:sym typeface="+mn-ea"/>
              </a:rPr>
              <a:t>16</a:t>
            </a:r>
            <a:r>
              <a:rPr lang="zh-CN" altLang="en-US" dirty="0">
                <a:sym typeface="+mn-ea"/>
              </a:rPr>
              <a:t>，快拍数为</a:t>
            </a:r>
            <a:r>
              <a:rPr lang="en-US" altLang="zh-CN" dirty="0">
                <a:sym typeface="+mn-ea"/>
              </a:rPr>
              <a:t>200</a:t>
            </a:r>
            <a:r>
              <a:rPr lang="zh-CN" altLang="en-US" dirty="0">
                <a:sym typeface="+mn-ea"/>
              </a:rPr>
              <a:t>，信号入射角度为</a:t>
            </a:r>
            <a:r>
              <a:rPr lang="en-US" altLang="zh-CN" dirty="0">
                <a:sym typeface="+mn-ea"/>
              </a:rPr>
              <a:t>0°</a:t>
            </a:r>
            <a:r>
              <a:rPr lang="zh-CN" altLang="en-US" dirty="0">
                <a:sym typeface="+mn-ea"/>
              </a:rPr>
              <a:t>，信噪比与干燥比均为</a:t>
            </a:r>
            <a:r>
              <a:rPr lang="en-US" altLang="zh-CN" dirty="0">
                <a:sym typeface="+mn-ea"/>
              </a:rPr>
              <a:t>10dB</a:t>
            </a:r>
            <a:endParaRPr lang="en-US" altLang="zh-CN" dirty="0"/>
          </a:p>
          <a:p>
            <a:r>
              <a:rPr lang="zh-CN" altLang="en-US" dirty="0">
                <a:sym typeface="+mn-ea"/>
              </a:rPr>
              <a:t>干扰信号进入角度为</a:t>
            </a:r>
            <a:r>
              <a:rPr lang="en-US" altLang="zh-CN" dirty="0">
                <a:sym typeface="+mn-ea"/>
              </a:rPr>
              <a:t>5°</a:t>
            </a:r>
            <a:endParaRPr lang="en-US" altLang="zh-CN" dirty="0"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37535" y="1285875"/>
            <a:ext cx="5916295" cy="443738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461770" y="5816600"/>
            <a:ext cx="8620125" cy="64516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r>
              <a:rPr lang="zh-CN" altLang="en-US" dirty="0"/>
              <a:t>当干扰进入主瓣时，波束图的主瓣会变宽且可能有轻微的歪斜，旁瓣抑制效果减弱</a:t>
            </a:r>
            <a:endParaRPr lang="zh-CN" altLang="en-US" dirty="0"/>
          </a:p>
          <a:p>
            <a:r>
              <a:rPr lang="zh-CN" altLang="en-US" dirty="0"/>
              <a:t>同时输出的信干噪比会显著下降</a:t>
            </a:r>
            <a:endParaRPr lang="zh-CN" altLang="en-US" dirty="0"/>
          </a:p>
        </p:txBody>
      </p:sp>
    </p:spTree>
    <p:custDataLst>
      <p:tags r:id="rId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46710" y="35179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3.</a:t>
            </a:r>
            <a:r>
              <a:rPr lang="zh-CN" altLang="zh-CN"/>
              <a:t>协方差矩阵 R 中含有目标信号情况</a:t>
            </a:r>
            <a:endParaRPr lang="zh-CN" altLang="zh-CN"/>
          </a:p>
        </p:txBody>
      </p:sp>
      <p:sp>
        <p:nvSpPr>
          <p:cNvPr id="2" name="文本框 1"/>
          <p:cNvSpPr txBox="1"/>
          <p:nvPr/>
        </p:nvSpPr>
        <p:spPr>
          <a:xfrm>
            <a:off x="763905" y="5253355"/>
            <a:ext cx="1066419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zh-CN" dirty="0">
                <a:ln>
                  <a:noFill/>
                </a:ln>
                <a:effectLst/>
                <a:latin typeface="Arial" panose="020B0604020202020204" pitchFamily="34" charset="0"/>
                <a:sym typeface="+mn-ea"/>
              </a:rPr>
              <a:t>当期望信号出现在协方差矩阵中时，MSINR 算法可能会将其误判为干扰信号，从而抑制期望信号，这将导致波束指向性减弱甚至主瓣减小。解决方法可以是在计算协方差矩阵时使用去目标处理，即在训练数据中剔除期望信号的成分，以减少目标信号对自适应波束的影响</a:t>
            </a:r>
            <a:endParaRPr lang="zh-CN" altLang="zh-CN" dirty="0">
              <a:ln>
                <a:noFill/>
              </a:ln>
              <a:effectLst/>
              <a:latin typeface="Arial" panose="020B0604020202020204" pitchFamily="34" charset="0"/>
              <a:sym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95930" y="888365"/>
            <a:ext cx="5906135" cy="442976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46710" y="35179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4.</a:t>
            </a:r>
            <a:r>
              <a:rPr lang="zh-CN" altLang="zh-CN"/>
              <a:t>不同快拍数影响情况</a:t>
            </a:r>
            <a:endParaRPr lang="zh-CN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11475" y="417830"/>
            <a:ext cx="6038215" cy="452882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33095" y="4912995"/>
            <a:ext cx="10926445" cy="103568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US" altLang="zh-CN" dirty="0">
                <a:sym typeface="+mn-ea"/>
              </a:rPr>
              <a:t>MSINR</a:t>
            </a:r>
            <a:r>
              <a:rPr lang="zh-CN" altLang="en-US" dirty="0">
                <a:sym typeface="+mn-ea"/>
              </a:rPr>
              <a:t>波束成形依赖于接收信号的协方差矩阵，而这个矩阵通常是通过有限的快拍数估计出来的。</a:t>
            </a:r>
            <a:endParaRPr lang="zh-CN" altLang="en-US" dirty="0">
              <a:sym typeface="+mn-ea"/>
            </a:endParaRPr>
          </a:p>
          <a:p>
            <a:r>
              <a:rPr lang="zh-CN" altLang="en-US" dirty="0">
                <a:sym typeface="+mn-ea"/>
              </a:rPr>
              <a:t>快拍数过少会导致协方差矩阵估计不准，影响波束方向图的精度，导致干扰抑制效果下降，甚至出现信号失真。快拍数增加会改善波束成形效果，提高干扰抑制能力和目标信号增益，但也会增加计算开销和响应时间。</a:t>
            </a:r>
            <a:endParaRPr lang="zh-CN" altLang="en-US" dirty="0"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7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8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9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1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2.xml><?xml version="1.0" encoding="utf-8"?>
<p:tagLst xmlns:p="http://schemas.openxmlformats.org/presentationml/2006/main">
  <p:tag name="commondata" val="eyJoZGlkIjoiYjk5ODM0YmMxOWJiYWQyNDU4MGIzYWRmYTA0ZmI5NDcifQ==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874</Words>
  <Application>WPS 演示</Application>
  <PresentationFormat>宽屏</PresentationFormat>
  <Paragraphs>41</Paragraphs>
  <Slides>8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WPS</vt:lpstr>
      <vt:lpstr>PowerPoint 演示文稿</vt:lpstr>
      <vt:lpstr>MSINR准则 仿真自适应波束形成算法</vt:lpstr>
      <vt:lpstr>PowerPoint 演示文稿</vt:lpstr>
      <vt:lpstr>MSINR准则 仿真自适应波束形成算法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Chris</cp:lastModifiedBy>
  <cp:revision>158</cp:revision>
  <dcterms:created xsi:type="dcterms:W3CDTF">2019-06-19T02:08:00Z</dcterms:created>
  <dcterms:modified xsi:type="dcterms:W3CDTF">2024-11-10T08:32:07Z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2052-12.1.0.18166</vt:lpwstr>
  </property>
  <property fmtid="{D5CDD505-2E9C-101B-9397-08002B2CF9AE}" pid="3" name="ICV">
    <vt:lpwstr>88C190EE981144B1B5B3F643683CD9D6_11</vt:lpwstr>
  </property>
</Properties>
</file>