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p:scale>
          <a:sx n="60" d="100"/>
          <a:sy n="60" d="100"/>
        </p:scale>
        <p:origin x="984"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en-US"/>
              <a:t>Click to edit Master title style</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899750-3E3F-4569-9723-E08B37D179B0}" type="datetimeFigureOut">
              <a:rPr lang="en-AU" smtClean="0"/>
              <a:t>11/08/2019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C29E87F-7A17-44F3-9716-F6FC4DCDE785}" type="slidenum">
              <a:rPr lang="en-AU" smtClean="0"/>
              <a:t>‹#›</a:t>
            </a:fld>
            <a:endParaRPr lang="en-AU"/>
          </a:p>
        </p:txBody>
      </p:sp>
    </p:spTree>
    <p:extLst>
      <p:ext uri="{BB962C8B-B14F-4D97-AF65-F5344CB8AC3E}">
        <p14:creationId xmlns:p14="http://schemas.microsoft.com/office/powerpoint/2010/main" val="1894278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99750-3E3F-4569-9723-E08B37D179B0}" type="datetimeFigureOut">
              <a:rPr lang="en-AU" smtClean="0"/>
              <a:t>11/08/2019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C29E87F-7A17-44F3-9716-F6FC4DCDE785}" type="slidenum">
              <a:rPr lang="en-AU" smtClean="0"/>
              <a:t>‹#›</a:t>
            </a:fld>
            <a:endParaRPr lang="en-AU"/>
          </a:p>
        </p:txBody>
      </p:sp>
    </p:spTree>
    <p:extLst>
      <p:ext uri="{BB962C8B-B14F-4D97-AF65-F5344CB8AC3E}">
        <p14:creationId xmlns:p14="http://schemas.microsoft.com/office/powerpoint/2010/main" val="166188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99750-3E3F-4569-9723-E08B37D179B0}" type="datetimeFigureOut">
              <a:rPr lang="en-AU" smtClean="0"/>
              <a:t>11/08/2019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C29E87F-7A17-44F3-9716-F6FC4DCDE785}" type="slidenum">
              <a:rPr lang="en-AU" smtClean="0"/>
              <a:t>‹#›</a:t>
            </a:fld>
            <a:endParaRPr lang="en-AU"/>
          </a:p>
        </p:txBody>
      </p:sp>
    </p:spTree>
    <p:extLst>
      <p:ext uri="{BB962C8B-B14F-4D97-AF65-F5344CB8AC3E}">
        <p14:creationId xmlns:p14="http://schemas.microsoft.com/office/powerpoint/2010/main" val="2176028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99750-3E3F-4569-9723-E08B37D179B0}" type="datetimeFigureOut">
              <a:rPr lang="en-AU" smtClean="0"/>
              <a:t>11/08/2019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C29E87F-7A17-44F3-9716-F6FC4DCDE785}" type="slidenum">
              <a:rPr lang="en-AU" smtClean="0"/>
              <a:t>‹#›</a:t>
            </a:fld>
            <a:endParaRPr lang="en-AU"/>
          </a:p>
        </p:txBody>
      </p:sp>
    </p:spTree>
    <p:extLst>
      <p:ext uri="{BB962C8B-B14F-4D97-AF65-F5344CB8AC3E}">
        <p14:creationId xmlns:p14="http://schemas.microsoft.com/office/powerpoint/2010/main" val="2749799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US"/>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899750-3E3F-4569-9723-E08B37D179B0}" type="datetimeFigureOut">
              <a:rPr lang="en-AU" smtClean="0"/>
              <a:t>11/08/2019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C29E87F-7A17-44F3-9716-F6FC4DCDE785}" type="slidenum">
              <a:rPr lang="en-AU" smtClean="0"/>
              <a:t>‹#›</a:t>
            </a:fld>
            <a:endParaRPr lang="en-AU"/>
          </a:p>
        </p:txBody>
      </p:sp>
    </p:spTree>
    <p:extLst>
      <p:ext uri="{BB962C8B-B14F-4D97-AF65-F5344CB8AC3E}">
        <p14:creationId xmlns:p14="http://schemas.microsoft.com/office/powerpoint/2010/main" val="805969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899750-3E3F-4569-9723-E08B37D179B0}" type="datetimeFigureOut">
              <a:rPr lang="en-AU" smtClean="0"/>
              <a:t>11/08/2019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C29E87F-7A17-44F3-9716-F6FC4DCDE785}" type="slidenum">
              <a:rPr lang="en-AU" smtClean="0"/>
              <a:t>‹#›</a:t>
            </a:fld>
            <a:endParaRPr lang="en-AU"/>
          </a:p>
        </p:txBody>
      </p:sp>
    </p:spTree>
    <p:extLst>
      <p:ext uri="{BB962C8B-B14F-4D97-AF65-F5344CB8AC3E}">
        <p14:creationId xmlns:p14="http://schemas.microsoft.com/office/powerpoint/2010/main" val="210864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4" name="Content Placeholder 3"/>
          <p:cNvSpPr>
            <a:spLocks noGrp="1"/>
          </p:cNvSpPr>
          <p:nvPr>
            <p:ph sz="half" idx="2"/>
          </p:nvPr>
        </p:nvSpPr>
        <p:spPr>
          <a:xfrm>
            <a:off x="881779" y="3507105"/>
            <a:ext cx="5415676"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6" name="Content Placeholder 5"/>
          <p:cNvSpPr>
            <a:spLocks noGrp="1"/>
          </p:cNvSpPr>
          <p:nvPr>
            <p:ph sz="quarter" idx="4"/>
          </p:nvPr>
        </p:nvSpPr>
        <p:spPr>
          <a:xfrm>
            <a:off x="6480811" y="3507105"/>
            <a:ext cx="5442347"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899750-3E3F-4569-9723-E08B37D179B0}" type="datetimeFigureOut">
              <a:rPr lang="en-AU" smtClean="0"/>
              <a:t>11/08/2019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C29E87F-7A17-44F3-9716-F6FC4DCDE785}" type="slidenum">
              <a:rPr lang="en-AU" smtClean="0"/>
              <a:t>‹#›</a:t>
            </a:fld>
            <a:endParaRPr lang="en-AU"/>
          </a:p>
        </p:txBody>
      </p:sp>
    </p:spTree>
    <p:extLst>
      <p:ext uri="{BB962C8B-B14F-4D97-AF65-F5344CB8AC3E}">
        <p14:creationId xmlns:p14="http://schemas.microsoft.com/office/powerpoint/2010/main" val="2816866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899750-3E3F-4569-9723-E08B37D179B0}" type="datetimeFigureOut">
              <a:rPr lang="en-AU" smtClean="0"/>
              <a:t>11/08/2019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C29E87F-7A17-44F3-9716-F6FC4DCDE785}" type="slidenum">
              <a:rPr lang="en-AU" smtClean="0"/>
              <a:t>‹#›</a:t>
            </a:fld>
            <a:endParaRPr lang="en-AU"/>
          </a:p>
        </p:txBody>
      </p:sp>
    </p:spTree>
    <p:extLst>
      <p:ext uri="{BB962C8B-B14F-4D97-AF65-F5344CB8AC3E}">
        <p14:creationId xmlns:p14="http://schemas.microsoft.com/office/powerpoint/2010/main" val="2574309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899750-3E3F-4569-9723-E08B37D179B0}" type="datetimeFigureOut">
              <a:rPr lang="en-AU" smtClean="0"/>
              <a:t>11/08/2019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2C29E87F-7A17-44F3-9716-F6FC4DCDE785}" type="slidenum">
              <a:rPr lang="en-AU" smtClean="0"/>
              <a:t>‹#›</a:t>
            </a:fld>
            <a:endParaRPr lang="en-AU"/>
          </a:p>
        </p:txBody>
      </p:sp>
    </p:spTree>
    <p:extLst>
      <p:ext uri="{BB962C8B-B14F-4D97-AF65-F5344CB8AC3E}">
        <p14:creationId xmlns:p14="http://schemas.microsoft.com/office/powerpoint/2010/main" val="463870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FF899750-3E3F-4569-9723-E08B37D179B0}" type="datetimeFigureOut">
              <a:rPr lang="en-AU" smtClean="0"/>
              <a:t>11/08/2019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C29E87F-7A17-44F3-9716-F6FC4DCDE785}" type="slidenum">
              <a:rPr lang="en-AU" smtClean="0"/>
              <a:t>‹#›</a:t>
            </a:fld>
            <a:endParaRPr lang="en-AU"/>
          </a:p>
        </p:txBody>
      </p:sp>
    </p:spTree>
    <p:extLst>
      <p:ext uri="{BB962C8B-B14F-4D97-AF65-F5344CB8AC3E}">
        <p14:creationId xmlns:p14="http://schemas.microsoft.com/office/powerpoint/2010/main" val="1277369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a:t>Click icon to add picture</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FF899750-3E3F-4569-9723-E08B37D179B0}" type="datetimeFigureOut">
              <a:rPr lang="en-AU" smtClean="0"/>
              <a:t>11/08/2019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C29E87F-7A17-44F3-9716-F6FC4DCDE785}" type="slidenum">
              <a:rPr lang="en-AU" smtClean="0"/>
              <a:t>‹#›</a:t>
            </a:fld>
            <a:endParaRPr lang="en-AU"/>
          </a:p>
        </p:txBody>
      </p:sp>
    </p:spTree>
    <p:extLst>
      <p:ext uri="{BB962C8B-B14F-4D97-AF65-F5344CB8AC3E}">
        <p14:creationId xmlns:p14="http://schemas.microsoft.com/office/powerpoint/2010/main" val="1172695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FF899750-3E3F-4569-9723-E08B37D179B0}" type="datetimeFigureOut">
              <a:rPr lang="en-AU" smtClean="0"/>
              <a:t>11/08/2019</a:t>
            </a:fld>
            <a:endParaRPr lang="en-AU"/>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2C29E87F-7A17-44F3-9716-F6FC4DCDE785}" type="slidenum">
              <a:rPr lang="en-AU" smtClean="0"/>
              <a:t>‹#›</a:t>
            </a:fld>
            <a:endParaRPr lang="en-AU"/>
          </a:p>
        </p:txBody>
      </p:sp>
    </p:spTree>
    <p:extLst>
      <p:ext uri="{BB962C8B-B14F-4D97-AF65-F5344CB8AC3E}">
        <p14:creationId xmlns:p14="http://schemas.microsoft.com/office/powerpoint/2010/main" val="24713624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0C0279-EB4F-4050-97DF-88B7B0811DF8}"/>
              </a:ext>
            </a:extLst>
          </p:cNvPr>
          <p:cNvSpPr/>
          <p:nvPr/>
        </p:nvSpPr>
        <p:spPr>
          <a:xfrm>
            <a:off x="249399" y="1486232"/>
            <a:ext cx="4075908" cy="1088934"/>
          </a:xfrm>
          <a:prstGeom prst="rect">
            <a:avLst/>
          </a:prstGeom>
          <a:solidFill>
            <a:schemeClr val="bg1"/>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FA5486DA-DECA-4645-8BD3-3021749F11CD}"/>
              </a:ext>
            </a:extLst>
          </p:cNvPr>
          <p:cNvSpPr/>
          <p:nvPr/>
        </p:nvSpPr>
        <p:spPr>
          <a:xfrm>
            <a:off x="4325307" y="1486232"/>
            <a:ext cx="4075908" cy="1088934"/>
          </a:xfrm>
          <a:prstGeom prst="rect">
            <a:avLst/>
          </a:prstGeom>
          <a:solidFill>
            <a:schemeClr val="bg1"/>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sp>
        <p:nvSpPr>
          <p:cNvPr id="11" name="Rectangle 10">
            <a:extLst>
              <a:ext uri="{FF2B5EF4-FFF2-40B4-BE49-F238E27FC236}">
                <a16:creationId xmlns:a16="http://schemas.microsoft.com/office/drawing/2014/main" id="{9A77B335-D80B-46D7-A19F-161E8A5631D3}"/>
              </a:ext>
            </a:extLst>
          </p:cNvPr>
          <p:cNvSpPr/>
          <p:nvPr/>
        </p:nvSpPr>
        <p:spPr>
          <a:xfrm>
            <a:off x="8401215" y="1486232"/>
            <a:ext cx="4193974" cy="1088934"/>
          </a:xfrm>
          <a:prstGeom prst="rect">
            <a:avLst/>
          </a:prstGeom>
          <a:solidFill>
            <a:schemeClr val="bg1"/>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sp>
        <p:nvSpPr>
          <p:cNvPr id="12" name="Rectangle 11">
            <a:extLst>
              <a:ext uri="{FF2B5EF4-FFF2-40B4-BE49-F238E27FC236}">
                <a16:creationId xmlns:a16="http://schemas.microsoft.com/office/drawing/2014/main" id="{29445D8C-1155-4D43-B8C1-9BEE7F623E0E}"/>
              </a:ext>
            </a:extLst>
          </p:cNvPr>
          <p:cNvSpPr/>
          <p:nvPr/>
        </p:nvSpPr>
        <p:spPr>
          <a:xfrm>
            <a:off x="4325307" y="2575166"/>
            <a:ext cx="8269882" cy="986207"/>
          </a:xfrm>
          <a:prstGeom prst="rect">
            <a:avLst/>
          </a:prstGeom>
          <a:solidFill>
            <a:schemeClr val="bg1"/>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23B7649D-D170-43E4-A2E4-023E052AE2F3}"/>
              </a:ext>
            </a:extLst>
          </p:cNvPr>
          <p:cNvSpPr/>
          <p:nvPr/>
        </p:nvSpPr>
        <p:spPr>
          <a:xfrm>
            <a:off x="249398" y="2575165"/>
            <a:ext cx="4079784" cy="999687"/>
          </a:xfrm>
          <a:prstGeom prst="rect">
            <a:avLst/>
          </a:prstGeom>
          <a:solidFill>
            <a:schemeClr val="bg1"/>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a:extLst>
              <a:ext uri="{FF2B5EF4-FFF2-40B4-BE49-F238E27FC236}">
                <a16:creationId xmlns:a16="http://schemas.microsoft.com/office/drawing/2014/main" id="{6A35A48D-A52A-4276-8DD6-90F3363FE311}"/>
              </a:ext>
            </a:extLst>
          </p:cNvPr>
          <p:cNvSpPr/>
          <p:nvPr/>
        </p:nvSpPr>
        <p:spPr>
          <a:xfrm>
            <a:off x="254404" y="3564619"/>
            <a:ext cx="4070905" cy="3030052"/>
          </a:xfrm>
          <a:prstGeom prst="rect">
            <a:avLst/>
          </a:prstGeom>
          <a:solidFill>
            <a:schemeClr val="bg1"/>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22316DEB-0F6E-4DCC-8E82-F41FE732DB9A}"/>
              </a:ext>
            </a:extLst>
          </p:cNvPr>
          <p:cNvSpPr/>
          <p:nvPr/>
        </p:nvSpPr>
        <p:spPr>
          <a:xfrm>
            <a:off x="249399" y="6586700"/>
            <a:ext cx="2051589" cy="1562046"/>
          </a:xfrm>
          <a:prstGeom prst="rect">
            <a:avLst/>
          </a:prstGeom>
          <a:solidFill>
            <a:schemeClr val="bg1"/>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Rectangle 19">
            <a:extLst>
              <a:ext uri="{FF2B5EF4-FFF2-40B4-BE49-F238E27FC236}">
                <a16:creationId xmlns:a16="http://schemas.microsoft.com/office/drawing/2014/main" id="{D933BB9E-6BFA-4F10-B5DE-A7C87A286D7A}"/>
              </a:ext>
            </a:extLst>
          </p:cNvPr>
          <p:cNvSpPr/>
          <p:nvPr/>
        </p:nvSpPr>
        <p:spPr>
          <a:xfrm>
            <a:off x="2300988" y="6585448"/>
            <a:ext cx="2024319" cy="1563296"/>
          </a:xfrm>
          <a:prstGeom prst="rect">
            <a:avLst/>
          </a:prstGeom>
          <a:solidFill>
            <a:schemeClr val="bg1"/>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ectangle 20">
            <a:extLst>
              <a:ext uri="{FF2B5EF4-FFF2-40B4-BE49-F238E27FC236}">
                <a16:creationId xmlns:a16="http://schemas.microsoft.com/office/drawing/2014/main" id="{4FA5CBDA-3497-42AE-A357-B5771B7BC32E}"/>
              </a:ext>
            </a:extLst>
          </p:cNvPr>
          <p:cNvSpPr/>
          <p:nvPr/>
        </p:nvSpPr>
        <p:spPr>
          <a:xfrm>
            <a:off x="245526" y="8148745"/>
            <a:ext cx="2055461" cy="655095"/>
          </a:xfrm>
          <a:prstGeom prst="rect">
            <a:avLst/>
          </a:prstGeom>
          <a:solidFill>
            <a:schemeClr val="bg1"/>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ectangle 21">
            <a:extLst>
              <a:ext uri="{FF2B5EF4-FFF2-40B4-BE49-F238E27FC236}">
                <a16:creationId xmlns:a16="http://schemas.microsoft.com/office/drawing/2014/main" id="{60D3496A-9CC5-4138-89B7-D1035FA5625E}"/>
              </a:ext>
            </a:extLst>
          </p:cNvPr>
          <p:cNvSpPr/>
          <p:nvPr/>
        </p:nvSpPr>
        <p:spPr>
          <a:xfrm>
            <a:off x="2300987" y="8148744"/>
            <a:ext cx="2024320" cy="655096"/>
          </a:xfrm>
          <a:prstGeom prst="rect">
            <a:avLst/>
          </a:prstGeom>
          <a:solidFill>
            <a:schemeClr val="bg1"/>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Rectangle 22">
            <a:extLst>
              <a:ext uri="{FF2B5EF4-FFF2-40B4-BE49-F238E27FC236}">
                <a16:creationId xmlns:a16="http://schemas.microsoft.com/office/drawing/2014/main" id="{32927A1A-9E8A-48DB-8E54-2360E2BA698C}"/>
              </a:ext>
            </a:extLst>
          </p:cNvPr>
          <p:cNvSpPr/>
          <p:nvPr/>
        </p:nvSpPr>
        <p:spPr>
          <a:xfrm>
            <a:off x="4325307" y="8154475"/>
            <a:ext cx="2041208" cy="649365"/>
          </a:xfrm>
          <a:prstGeom prst="rect">
            <a:avLst/>
          </a:prstGeom>
          <a:solidFill>
            <a:schemeClr val="bg1"/>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Rectangle 29">
            <a:extLst>
              <a:ext uri="{FF2B5EF4-FFF2-40B4-BE49-F238E27FC236}">
                <a16:creationId xmlns:a16="http://schemas.microsoft.com/office/drawing/2014/main" id="{9A36D88F-3080-4589-9CCF-82866FE1DAD5}"/>
              </a:ext>
            </a:extLst>
          </p:cNvPr>
          <p:cNvSpPr/>
          <p:nvPr/>
        </p:nvSpPr>
        <p:spPr>
          <a:xfrm>
            <a:off x="6366515" y="8154475"/>
            <a:ext cx="2037955" cy="649365"/>
          </a:xfrm>
          <a:prstGeom prst="rect">
            <a:avLst/>
          </a:prstGeom>
          <a:solidFill>
            <a:schemeClr val="bg1"/>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Rectangle 30">
            <a:extLst>
              <a:ext uri="{FF2B5EF4-FFF2-40B4-BE49-F238E27FC236}">
                <a16:creationId xmlns:a16="http://schemas.microsoft.com/office/drawing/2014/main" id="{8F1DBBD5-6B2D-49A6-AEFB-F7772A6B8192}"/>
              </a:ext>
            </a:extLst>
          </p:cNvPr>
          <p:cNvSpPr/>
          <p:nvPr/>
        </p:nvSpPr>
        <p:spPr>
          <a:xfrm>
            <a:off x="8401215" y="8154475"/>
            <a:ext cx="1998366" cy="649365"/>
          </a:xfrm>
          <a:prstGeom prst="rect">
            <a:avLst/>
          </a:prstGeom>
          <a:solidFill>
            <a:schemeClr val="bg1"/>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Rectangle 31">
            <a:extLst>
              <a:ext uri="{FF2B5EF4-FFF2-40B4-BE49-F238E27FC236}">
                <a16:creationId xmlns:a16="http://schemas.microsoft.com/office/drawing/2014/main" id="{0DB10FBA-E746-406E-90F6-F95653DC21CF}"/>
              </a:ext>
            </a:extLst>
          </p:cNvPr>
          <p:cNvSpPr/>
          <p:nvPr/>
        </p:nvSpPr>
        <p:spPr>
          <a:xfrm>
            <a:off x="10403269" y="8148745"/>
            <a:ext cx="2195608" cy="655095"/>
          </a:xfrm>
          <a:prstGeom prst="rect">
            <a:avLst/>
          </a:prstGeom>
          <a:solidFill>
            <a:schemeClr val="bg1"/>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Rectangle 32">
            <a:extLst>
              <a:ext uri="{FF2B5EF4-FFF2-40B4-BE49-F238E27FC236}">
                <a16:creationId xmlns:a16="http://schemas.microsoft.com/office/drawing/2014/main" id="{DF0F16BF-20C9-4DD9-991D-EB5977E8B21D}"/>
              </a:ext>
            </a:extLst>
          </p:cNvPr>
          <p:cNvSpPr/>
          <p:nvPr/>
        </p:nvSpPr>
        <p:spPr>
          <a:xfrm>
            <a:off x="10404585" y="6046795"/>
            <a:ext cx="2195608" cy="2101949"/>
          </a:xfrm>
          <a:prstGeom prst="rect">
            <a:avLst/>
          </a:prstGeom>
          <a:solidFill>
            <a:schemeClr val="bg1"/>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Rectangle 33">
            <a:extLst>
              <a:ext uri="{FF2B5EF4-FFF2-40B4-BE49-F238E27FC236}">
                <a16:creationId xmlns:a16="http://schemas.microsoft.com/office/drawing/2014/main" id="{F9BEBDF1-EB48-49A0-846C-548ABD3EC27A}"/>
              </a:ext>
            </a:extLst>
          </p:cNvPr>
          <p:cNvSpPr/>
          <p:nvPr/>
        </p:nvSpPr>
        <p:spPr>
          <a:xfrm>
            <a:off x="10399581" y="3562313"/>
            <a:ext cx="2195608" cy="2488904"/>
          </a:xfrm>
          <a:prstGeom prst="rect">
            <a:avLst/>
          </a:prstGeom>
          <a:solidFill>
            <a:schemeClr val="bg1"/>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TextBox 34">
            <a:extLst>
              <a:ext uri="{FF2B5EF4-FFF2-40B4-BE49-F238E27FC236}">
                <a16:creationId xmlns:a16="http://schemas.microsoft.com/office/drawing/2014/main" id="{BB32B764-0854-4300-8922-B5AC968A0DC9}"/>
              </a:ext>
            </a:extLst>
          </p:cNvPr>
          <p:cNvSpPr txBox="1"/>
          <p:nvPr/>
        </p:nvSpPr>
        <p:spPr>
          <a:xfrm>
            <a:off x="218067" y="1494420"/>
            <a:ext cx="1149772" cy="285124"/>
          </a:xfrm>
          <a:prstGeom prst="rect">
            <a:avLst/>
          </a:prstGeom>
          <a:noFill/>
        </p:spPr>
        <p:txBody>
          <a:bodyPr wrap="square" rtlCol="0">
            <a:spAutoFit/>
          </a:bodyPr>
          <a:lstStyle/>
          <a:p>
            <a:r>
              <a:rPr lang="en-AU" sz="1100" b="1" dirty="0">
                <a:latin typeface="Century Gothic" panose="020B0502020202020204" pitchFamily="34" charset="0"/>
                <a:cs typeface="Calibri Light" panose="020F0302020204030204" pitchFamily="34" charset="0"/>
              </a:rPr>
              <a:t>CONCEPT</a:t>
            </a:r>
          </a:p>
        </p:txBody>
      </p:sp>
      <p:sp>
        <p:nvSpPr>
          <p:cNvPr id="36" name="TextBox 35">
            <a:extLst>
              <a:ext uri="{FF2B5EF4-FFF2-40B4-BE49-F238E27FC236}">
                <a16:creationId xmlns:a16="http://schemas.microsoft.com/office/drawing/2014/main" id="{F912ACEB-2B3B-446B-82E4-C971249AD344}"/>
              </a:ext>
            </a:extLst>
          </p:cNvPr>
          <p:cNvSpPr txBox="1"/>
          <p:nvPr/>
        </p:nvSpPr>
        <p:spPr>
          <a:xfrm>
            <a:off x="218065" y="1699103"/>
            <a:ext cx="4075908" cy="738664"/>
          </a:xfrm>
          <a:prstGeom prst="rect">
            <a:avLst/>
          </a:prstGeom>
          <a:noFill/>
        </p:spPr>
        <p:txBody>
          <a:bodyPr wrap="square" rtlCol="0">
            <a:spAutoFit/>
          </a:bodyPr>
          <a:lstStyle/>
          <a:p>
            <a:r>
              <a:rPr lang="en-US" sz="700" dirty="0">
                <a:latin typeface="Century Gothic" panose="020B0502020202020204" pitchFamily="34" charset="0"/>
                <a:cs typeface="Calibri Light" panose="020F0302020204030204" pitchFamily="34" charset="0"/>
              </a:rPr>
              <a:t>New students might prefer to buy second-hand textbooks from past students </a:t>
            </a:r>
          </a:p>
          <a:p>
            <a:r>
              <a:rPr lang="en-US" sz="700" dirty="0">
                <a:latin typeface="Century Gothic" panose="020B0502020202020204" pitchFamily="34" charset="0"/>
                <a:cs typeface="Calibri Light" panose="020F0302020204030204" pitchFamily="34" charset="0"/>
              </a:rPr>
              <a:t>for cheaper prices. Many students who want to sell their textbook might list </a:t>
            </a:r>
          </a:p>
          <a:p>
            <a:r>
              <a:rPr lang="en-US" sz="700" dirty="0">
                <a:latin typeface="Century Gothic" panose="020B0502020202020204" pitchFamily="34" charset="0"/>
                <a:cs typeface="Calibri Light" panose="020F0302020204030204" pitchFamily="34" charset="0"/>
              </a:rPr>
              <a:t>them in different platforms (such as Facebook, Gumtree or other online selling websites) However, it is hard for new students to search them in many different platforms. Therefore, this web application let students to view, buy and sell textbooks based on their courses in a University or College. </a:t>
            </a:r>
          </a:p>
        </p:txBody>
      </p:sp>
      <p:sp>
        <p:nvSpPr>
          <p:cNvPr id="37" name="TextBox 36">
            <a:extLst>
              <a:ext uri="{FF2B5EF4-FFF2-40B4-BE49-F238E27FC236}">
                <a16:creationId xmlns:a16="http://schemas.microsoft.com/office/drawing/2014/main" id="{AA481D1C-4BDE-43DC-8064-9D73EE787A33}"/>
              </a:ext>
            </a:extLst>
          </p:cNvPr>
          <p:cNvSpPr txBox="1"/>
          <p:nvPr/>
        </p:nvSpPr>
        <p:spPr>
          <a:xfrm>
            <a:off x="152463" y="723819"/>
            <a:ext cx="6245564" cy="335441"/>
          </a:xfrm>
          <a:prstGeom prst="rect">
            <a:avLst/>
          </a:prstGeom>
          <a:noFill/>
        </p:spPr>
        <p:txBody>
          <a:bodyPr wrap="square" rtlCol="0">
            <a:spAutoFit/>
          </a:bodyPr>
          <a:lstStyle/>
          <a:p>
            <a:r>
              <a:rPr lang="en-US" sz="1400" b="1" dirty="0">
                <a:latin typeface="Century Gothic" panose="020B0502020202020204" pitchFamily="34" charset="0"/>
                <a:cs typeface="Calibri Light" panose="020F0302020204030204" pitchFamily="34" charset="0"/>
              </a:rPr>
              <a:t>Textbook Resale for New Students Web Application </a:t>
            </a:r>
            <a:r>
              <a:rPr lang="en-US" sz="1050" b="1" dirty="0">
                <a:latin typeface="Century Gothic" panose="020B0502020202020204" pitchFamily="34" charset="0"/>
                <a:cs typeface="Calibri Light" panose="020F0302020204030204" pitchFamily="34" charset="0"/>
              </a:rPr>
              <a:t>(ver 1.0) </a:t>
            </a:r>
            <a:endParaRPr lang="en-US" sz="1400" b="1" dirty="0">
              <a:latin typeface="Century Gothic" panose="020B0502020202020204" pitchFamily="34" charset="0"/>
              <a:cs typeface="Calibri Light" panose="020F0302020204030204" pitchFamily="34" charset="0"/>
            </a:endParaRPr>
          </a:p>
        </p:txBody>
      </p:sp>
      <p:sp>
        <p:nvSpPr>
          <p:cNvPr id="38" name="Rectangle 37">
            <a:extLst>
              <a:ext uri="{FF2B5EF4-FFF2-40B4-BE49-F238E27FC236}">
                <a16:creationId xmlns:a16="http://schemas.microsoft.com/office/drawing/2014/main" id="{83C3F529-FAA3-43FF-A082-3F343BC53651}"/>
              </a:ext>
            </a:extLst>
          </p:cNvPr>
          <p:cNvSpPr/>
          <p:nvPr/>
        </p:nvSpPr>
        <p:spPr>
          <a:xfrm>
            <a:off x="7034781" y="685801"/>
            <a:ext cx="5560409" cy="373460"/>
          </a:xfrm>
          <a:prstGeom prst="rect">
            <a:avLst/>
          </a:prstGeom>
          <a:solidFill>
            <a:schemeClr val="bg1"/>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Rectangle 38">
            <a:extLst>
              <a:ext uri="{FF2B5EF4-FFF2-40B4-BE49-F238E27FC236}">
                <a16:creationId xmlns:a16="http://schemas.microsoft.com/office/drawing/2014/main" id="{718F3A37-E203-4068-9C4D-74A57D2B5ED8}"/>
              </a:ext>
            </a:extLst>
          </p:cNvPr>
          <p:cNvSpPr/>
          <p:nvPr/>
        </p:nvSpPr>
        <p:spPr>
          <a:xfrm>
            <a:off x="4325307" y="3561372"/>
            <a:ext cx="6076647" cy="4587370"/>
          </a:xfrm>
          <a:prstGeom prst="rect">
            <a:avLst/>
          </a:prstGeom>
          <a:solidFill>
            <a:schemeClr val="bg1"/>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0" name="TextBox 39">
            <a:extLst>
              <a:ext uri="{FF2B5EF4-FFF2-40B4-BE49-F238E27FC236}">
                <a16:creationId xmlns:a16="http://schemas.microsoft.com/office/drawing/2014/main" id="{55731020-1598-4AC3-A79E-F58BDE24E57C}"/>
              </a:ext>
            </a:extLst>
          </p:cNvPr>
          <p:cNvSpPr txBox="1"/>
          <p:nvPr/>
        </p:nvSpPr>
        <p:spPr>
          <a:xfrm>
            <a:off x="4293973" y="1494420"/>
            <a:ext cx="2529724" cy="285124"/>
          </a:xfrm>
          <a:prstGeom prst="rect">
            <a:avLst/>
          </a:prstGeom>
          <a:noFill/>
        </p:spPr>
        <p:txBody>
          <a:bodyPr wrap="square" rtlCol="0">
            <a:spAutoFit/>
          </a:bodyPr>
          <a:lstStyle/>
          <a:p>
            <a:r>
              <a:rPr lang="en-AU" sz="1100" b="1" dirty="0">
                <a:latin typeface="Century Gothic" panose="020B0502020202020204" pitchFamily="34" charset="0"/>
                <a:cs typeface="Calibri Light" panose="020F0302020204030204" pitchFamily="34" charset="0"/>
              </a:rPr>
              <a:t>OBJECTIVES &amp; PURPOSES </a:t>
            </a:r>
          </a:p>
        </p:txBody>
      </p:sp>
      <p:sp>
        <p:nvSpPr>
          <p:cNvPr id="41" name="TextBox 40">
            <a:extLst>
              <a:ext uri="{FF2B5EF4-FFF2-40B4-BE49-F238E27FC236}">
                <a16:creationId xmlns:a16="http://schemas.microsoft.com/office/drawing/2014/main" id="{38FEB7A4-1122-465F-A0CD-3E44D2BC83D9}"/>
              </a:ext>
            </a:extLst>
          </p:cNvPr>
          <p:cNvSpPr txBox="1"/>
          <p:nvPr/>
        </p:nvSpPr>
        <p:spPr>
          <a:xfrm>
            <a:off x="8370328" y="1494420"/>
            <a:ext cx="1149772" cy="285124"/>
          </a:xfrm>
          <a:prstGeom prst="rect">
            <a:avLst/>
          </a:prstGeom>
          <a:noFill/>
        </p:spPr>
        <p:txBody>
          <a:bodyPr wrap="square" rtlCol="0">
            <a:spAutoFit/>
          </a:bodyPr>
          <a:lstStyle/>
          <a:p>
            <a:r>
              <a:rPr lang="en-AU" sz="1100" b="1" dirty="0">
                <a:latin typeface="Century Gothic" panose="020B0502020202020204" pitchFamily="34" charset="0"/>
                <a:cs typeface="Calibri Light" panose="020F0302020204030204" pitchFamily="34" charset="0"/>
              </a:rPr>
              <a:t>VALUES</a:t>
            </a:r>
          </a:p>
        </p:txBody>
      </p:sp>
      <p:sp>
        <p:nvSpPr>
          <p:cNvPr id="43" name="TextBox 42">
            <a:extLst>
              <a:ext uri="{FF2B5EF4-FFF2-40B4-BE49-F238E27FC236}">
                <a16:creationId xmlns:a16="http://schemas.microsoft.com/office/drawing/2014/main" id="{8A58147D-4981-40D2-B83D-A94AD990DE1A}"/>
              </a:ext>
            </a:extLst>
          </p:cNvPr>
          <p:cNvSpPr txBox="1"/>
          <p:nvPr/>
        </p:nvSpPr>
        <p:spPr>
          <a:xfrm>
            <a:off x="218067" y="3538136"/>
            <a:ext cx="1149772" cy="285124"/>
          </a:xfrm>
          <a:prstGeom prst="rect">
            <a:avLst/>
          </a:prstGeom>
          <a:noFill/>
        </p:spPr>
        <p:txBody>
          <a:bodyPr wrap="square" rtlCol="0">
            <a:spAutoFit/>
          </a:bodyPr>
          <a:lstStyle/>
          <a:p>
            <a:r>
              <a:rPr lang="en-AU" sz="1100" b="1" dirty="0">
                <a:latin typeface="Century Gothic" panose="020B0502020202020204" pitchFamily="34" charset="0"/>
                <a:cs typeface="Calibri Light" panose="020F0302020204030204" pitchFamily="34" charset="0"/>
              </a:rPr>
              <a:t>PERSONAS</a:t>
            </a:r>
          </a:p>
        </p:txBody>
      </p:sp>
      <p:sp>
        <p:nvSpPr>
          <p:cNvPr id="44" name="TextBox 43">
            <a:extLst>
              <a:ext uri="{FF2B5EF4-FFF2-40B4-BE49-F238E27FC236}">
                <a16:creationId xmlns:a16="http://schemas.microsoft.com/office/drawing/2014/main" id="{B623D2C8-32AF-4957-BDE2-75619BA683B4}"/>
              </a:ext>
            </a:extLst>
          </p:cNvPr>
          <p:cNvSpPr txBox="1"/>
          <p:nvPr/>
        </p:nvSpPr>
        <p:spPr>
          <a:xfrm>
            <a:off x="218067" y="6597154"/>
            <a:ext cx="1397767" cy="285124"/>
          </a:xfrm>
          <a:prstGeom prst="rect">
            <a:avLst/>
          </a:prstGeom>
          <a:noFill/>
        </p:spPr>
        <p:txBody>
          <a:bodyPr wrap="square" rtlCol="0">
            <a:spAutoFit/>
          </a:bodyPr>
          <a:lstStyle/>
          <a:p>
            <a:r>
              <a:rPr lang="en-AU" sz="1100" b="1" dirty="0">
                <a:latin typeface="Century Gothic" panose="020B0502020202020204" pitchFamily="34" charset="0"/>
                <a:cs typeface="Calibri Light" panose="020F0302020204030204" pitchFamily="34" charset="0"/>
              </a:rPr>
              <a:t>STAKEHOLDERS</a:t>
            </a:r>
          </a:p>
        </p:txBody>
      </p:sp>
      <p:sp>
        <p:nvSpPr>
          <p:cNvPr id="45" name="TextBox 44">
            <a:extLst>
              <a:ext uri="{FF2B5EF4-FFF2-40B4-BE49-F238E27FC236}">
                <a16:creationId xmlns:a16="http://schemas.microsoft.com/office/drawing/2014/main" id="{A55DD845-B15C-495C-AC96-29338304ADE6}"/>
              </a:ext>
            </a:extLst>
          </p:cNvPr>
          <p:cNvSpPr txBox="1"/>
          <p:nvPr/>
        </p:nvSpPr>
        <p:spPr>
          <a:xfrm>
            <a:off x="218067" y="8148743"/>
            <a:ext cx="2030090" cy="285124"/>
          </a:xfrm>
          <a:prstGeom prst="rect">
            <a:avLst/>
          </a:prstGeom>
          <a:noFill/>
        </p:spPr>
        <p:txBody>
          <a:bodyPr wrap="square" rtlCol="0">
            <a:spAutoFit/>
          </a:bodyPr>
          <a:lstStyle/>
          <a:p>
            <a:r>
              <a:rPr lang="en-AU" sz="1100" b="1" dirty="0">
                <a:latin typeface="Century Gothic" panose="020B0502020202020204" pitchFamily="34" charset="0"/>
                <a:cs typeface="Calibri Light" panose="020F0302020204030204" pitchFamily="34" charset="0"/>
              </a:rPr>
              <a:t>WEB APP NAME</a:t>
            </a:r>
          </a:p>
        </p:txBody>
      </p:sp>
      <p:sp>
        <p:nvSpPr>
          <p:cNvPr id="46" name="TextBox 45">
            <a:extLst>
              <a:ext uri="{FF2B5EF4-FFF2-40B4-BE49-F238E27FC236}">
                <a16:creationId xmlns:a16="http://schemas.microsoft.com/office/drawing/2014/main" id="{3FE33E4D-0FA4-4540-B35B-12118E9D407A}"/>
              </a:ext>
            </a:extLst>
          </p:cNvPr>
          <p:cNvSpPr txBox="1"/>
          <p:nvPr/>
        </p:nvSpPr>
        <p:spPr>
          <a:xfrm>
            <a:off x="2269656" y="8148743"/>
            <a:ext cx="1882632" cy="285124"/>
          </a:xfrm>
          <a:prstGeom prst="rect">
            <a:avLst/>
          </a:prstGeom>
          <a:noFill/>
        </p:spPr>
        <p:txBody>
          <a:bodyPr wrap="square" rtlCol="0">
            <a:spAutoFit/>
          </a:bodyPr>
          <a:lstStyle/>
          <a:p>
            <a:r>
              <a:rPr lang="en-AU" sz="1100" b="1" dirty="0">
                <a:latin typeface="Century Gothic" panose="020B0502020202020204" pitchFamily="34" charset="0"/>
                <a:cs typeface="Calibri Light" panose="020F0302020204030204" pitchFamily="34" charset="0"/>
              </a:rPr>
              <a:t>CONTEXT OF USAGE</a:t>
            </a:r>
          </a:p>
        </p:txBody>
      </p:sp>
      <p:sp>
        <p:nvSpPr>
          <p:cNvPr id="47" name="TextBox 46">
            <a:extLst>
              <a:ext uri="{FF2B5EF4-FFF2-40B4-BE49-F238E27FC236}">
                <a16:creationId xmlns:a16="http://schemas.microsoft.com/office/drawing/2014/main" id="{9AFE62D5-1AAF-4B1A-8A43-475564DAE3BB}"/>
              </a:ext>
            </a:extLst>
          </p:cNvPr>
          <p:cNvSpPr txBox="1"/>
          <p:nvPr/>
        </p:nvSpPr>
        <p:spPr>
          <a:xfrm>
            <a:off x="2269656" y="6591422"/>
            <a:ext cx="1149772" cy="285124"/>
          </a:xfrm>
          <a:prstGeom prst="rect">
            <a:avLst/>
          </a:prstGeom>
          <a:noFill/>
        </p:spPr>
        <p:txBody>
          <a:bodyPr wrap="square" rtlCol="0">
            <a:spAutoFit/>
          </a:bodyPr>
          <a:lstStyle/>
          <a:p>
            <a:r>
              <a:rPr lang="en-AU" sz="1100" b="1" dirty="0">
                <a:latin typeface="Century Gothic" panose="020B0502020202020204" pitchFamily="34" charset="0"/>
                <a:cs typeface="Calibri Light" panose="020F0302020204030204" pitchFamily="34" charset="0"/>
              </a:rPr>
              <a:t>RISKS</a:t>
            </a:r>
          </a:p>
        </p:txBody>
      </p:sp>
      <p:sp>
        <p:nvSpPr>
          <p:cNvPr id="48" name="TextBox 47">
            <a:extLst>
              <a:ext uri="{FF2B5EF4-FFF2-40B4-BE49-F238E27FC236}">
                <a16:creationId xmlns:a16="http://schemas.microsoft.com/office/drawing/2014/main" id="{92DBC262-7DEA-44BD-B7BD-0631BD133ACF}"/>
              </a:ext>
            </a:extLst>
          </p:cNvPr>
          <p:cNvSpPr txBox="1"/>
          <p:nvPr/>
        </p:nvSpPr>
        <p:spPr>
          <a:xfrm>
            <a:off x="214904" y="2574203"/>
            <a:ext cx="1882632" cy="285124"/>
          </a:xfrm>
          <a:prstGeom prst="rect">
            <a:avLst/>
          </a:prstGeom>
          <a:noFill/>
        </p:spPr>
        <p:txBody>
          <a:bodyPr wrap="square" rtlCol="0">
            <a:spAutoFit/>
          </a:bodyPr>
          <a:lstStyle/>
          <a:p>
            <a:r>
              <a:rPr lang="en-AU" sz="1100" b="1" dirty="0">
                <a:latin typeface="Century Gothic" panose="020B0502020202020204" pitchFamily="34" charset="0"/>
                <a:cs typeface="Calibri Light" panose="020F0302020204030204" pitchFamily="34" charset="0"/>
              </a:rPr>
              <a:t>PROBLEMS TO SOLVE</a:t>
            </a:r>
          </a:p>
        </p:txBody>
      </p:sp>
      <p:sp>
        <p:nvSpPr>
          <p:cNvPr id="50" name="TextBox 49">
            <a:extLst>
              <a:ext uri="{FF2B5EF4-FFF2-40B4-BE49-F238E27FC236}">
                <a16:creationId xmlns:a16="http://schemas.microsoft.com/office/drawing/2014/main" id="{3B45D6B7-DB86-4DFA-BCC0-95DAEC1BEF34}"/>
              </a:ext>
            </a:extLst>
          </p:cNvPr>
          <p:cNvSpPr txBox="1"/>
          <p:nvPr/>
        </p:nvSpPr>
        <p:spPr>
          <a:xfrm>
            <a:off x="4293973" y="2556878"/>
            <a:ext cx="1775363" cy="285124"/>
          </a:xfrm>
          <a:prstGeom prst="rect">
            <a:avLst/>
          </a:prstGeom>
          <a:noFill/>
        </p:spPr>
        <p:txBody>
          <a:bodyPr wrap="square" rtlCol="0">
            <a:spAutoFit/>
          </a:bodyPr>
          <a:lstStyle/>
          <a:p>
            <a:r>
              <a:rPr lang="en-AU" sz="1100" b="1" dirty="0">
                <a:latin typeface="Century Gothic" panose="020B0502020202020204" pitchFamily="34" charset="0"/>
                <a:cs typeface="Calibri Light" panose="020F0302020204030204" pitchFamily="34" charset="0"/>
              </a:rPr>
              <a:t>COMPONENTS</a:t>
            </a:r>
          </a:p>
        </p:txBody>
      </p:sp>
      <p:sp>
        <p:nvSpPr>
          <p:cNvPr id="52" name="TextBox 51">
            <a:extLst>
              <a:ext uri="{FF2B5EF4-FFF2-40B4-BE49-F238E27FC236}">
                <a16:creationId xmlns:a16="http://schemas.microsoft.com/office/drawing/2014/main" id="{773E4631-13B3-4ED3-888A-F574E20FD002}"/>
              </a:ext>
            </a:extLst>
          </p:cNvPr>
          <p:cNvSpPr txBox="1"/>
          <p:nvPr/>
        </p:nvSpPr>
        <p:spPr>
          <a:xfrm>
            <a:off x="4305562" y="3543085"/>
            <a:ext cx="1149772" cy="285124"/>
          </a:xfrm>
          <a:prstGeom prst="rect">
            <a:avLst/>
          </a:prstGeom>
          <a:noFill/>
        </p:spPr>
        <p:txBody>
          <a:bodyPr wrap="square" rtlCol="0">
            <a:spAutoFit/>
          </a:bodyPr>
          <a:lstStyle/>
          <a:p>
            <a:r>
              <a:rPr lang="en-AU" sz="1100" b="1" dirty="0">
                <a:latin typeface="Century Gothic" panose="020B0502020202020204" pitchFamily="34" charset="0"/>
                <a:cs typeface="Calibri Light" panose="020F0302020204030204" pitchFamily="34" charset="0"/>
              </a:rPr>
              <a:t>FEATURES</a:t>
            </a:r>
          </a:p>
        </p:txBody>
      </p:sp>
      <p:sp>
        <p:nvSpPr>
          <p:cNvPr id="53" name="TextBox 52">
            <a:extLst>
              <a:ext uri="{FF2B5EF4-FFF2-40B4-BE49-F238E27FC236}">
                <a16:creationId xmlns:a16="http://schemas.microsoft.com/office/drawing/2014/main" id="{39110074-3552-466D-BBF3-8CED3D1CCCBC}"/>
              </a:ext>
            </a:extLst>
          </p:cNvPr>
          <p:cNvSpPr txBox="1"/>
          <p:nvPr/>
        </p:nvSpPr>
        <p:spPr>
          <a:xfrm>
            <a:off x="4293973" y="8144400"/>
            <a:ext cx="1386674" cy="285124"/>
          </a:xfrm>
          <a:prstGeom prst="rect">
            <a:avLst/>
          </a:prstGeom>
          <a:noFill/>
        </p:spPr>
        <p:txBody>
          <a:bodyPr wrap="square" rtlCol="0">
            <a:spAutoFit/>
          </a:bodyPr>
          <a:lstStyle/>
          <a:p>
            <a:r>
              <a:rPr lang="en-AU" sz="1100" b="1" dirty="0">
                <a:latin typeface="Century Gothic" panose="020B0502020202020204" pitchFamily="34" charset="0"/>
                <a:cs typeface="Calibri Light" panose="020F0302020204030204" pitchFamily="34" charset="0"/>
              </a:rPr>
              <a:t>TECHNOLOGY</a:t>
            </a:r>
          </a:p>
        </p:txBody>
      </p:sp>
      <p:sp>
        <p:nvSpPr>
          <p:cNvPr id="54" name="TextBox 53">
            <a:extLst>
              <a:ext uri="{FF2B5EF4-FFF2-40B4-BE49-F238E27FC236}">
                <a16:creationId xmlns:a16="http://schemas.microsoft.com/office/drawing/2014/main" id="{56AE0B1E-275C-4D39-814A-4DD077AA22DC}"/>
              </a:ext>
            </a:extLst>
          </p:cNvPr>
          <p:cNvSpPr txBox="1"/>
          <p:nvPr/>
        </p:nvSpPr>
        <p:spPr>
          <a:xfrm>
            <a:off x="6347594" y="8144400"/>
            <a:ext cx="1673876" cy="285124"/>
          </a:xfrm>
          <a:prstGeom prst="rect">
            <a:avLst/>
          </a:prstGeom>
          <a:noFill/>
        </p:spPr>
        <p:txBody>
          <a:bodyPr wrap="square" rtlCol="0">
            <a:spAutoFit/>
          </a:bodyPr>
          <a:lstStyle/>
          <a:p>
            <a:r>
              <a:rPr lang="en-AU" sz="1100" b="1" dirty="0">
                <a:latin typeface="Century Gothic" panose="020B0502020202020204" pitchFamily="34" charset="0"/>
                <a:cs typeface="Calibri Light" panose="020F0302020204030204" pitchFamily="34" charset="0"/>
              </a:rPr>
              <a:t>PLATFORM, OS..</a:t>
            </a:r>
          </a:p>
        </p:txBody>
      </p:sp>
      <p:sp>
        <p:nvSpPr>
          <p:cNvPr id="55" name="TextBox 54">
            <a:extLst>
              <a:ext uri="{FF2B5EF4-FFF2-40B4-BE49-F238E27FC236}">
                <a16:creationId xmlns:a16="http://schemas.microsoft.com/office/drawing/2014/main" id="{78DD81FA-650F-4BEB-9652-7F408A45790C}"/>
              </a:ext>
            </a:extLst>
          </p:cNvPr>
          <p:cNvSpPr txBox="1"/>
          <p:nvPr/>
        </p:nvSpPr>
        <p:spPr>
          <a:xfrm>
            <a:off x="8383681" y="8144400"/>
            <a:ext cx="1364435" cy="285124"/>
          </a:xfrm>
          <a:prstGeom prst="rect">
            <a:avLst/>
          </a:prstGeom>
          <a:noFill/>
        </p:spPr>
        <p:txBody>
          <a:bodyPr wrap="square" rtlCol="0">
            <a:spAutoFit/>
          </a:bodyPr>
          <a:lstStyle/>
          <a:p>
            <a:r>
              <a:rPr lang="en-AU" sz="1100" b="1" dirty="0">
                <a:latin typeface="Century Gothic" panose="020B0502020202020204" pitchFamily="34" charset="0"/>
                <a:cs typeface="Calibri Light" panose="020F0302020204030204" pitchFamily="34" charset="0"/>
              </a:rPr>
              <a:t>ORIENTATION</a:t>
            </a:r>
          </a:p>
        </p:txBody>
      </p:sp>
      <p:sp>
        <p:nvSpPr>
          <p:cNvPr id="56" name="TextBox 55">
            <a:extLst>
              <a:ext uri="{FF2B5EF4-FFF2-40B4-BE49-F238E27FC236}">
                <a16:creationId xmlns:a16="http://schemas.microsoft.com/office/drawing/2014/main" id="{87AA3A7C-456C-4EBD-8F52-6638CF991689}"/>
              </a:ext>
            </a:extLst>
          </p:cNvPr>
          <p:cNvSpPr txBox="1"/>
          <p:nvPr/>
        </p:nvSpPr>
        <p:spPr>
          <a:xfrm>
            <a:off x="10399581" y="8144400"/>
            <a:ext cx="1149772" cy="285124"/>
          </a:xfrm>
          <a:prstGeom prst="rect">
            <a:avLst/>
          </a:prstGeom>
          <a:noFill/>
        </p:spPr>
        <p:txBody>
          <a:bodyPr wrap="square" rtlCol="0">
            <a:spAutoFit/>
          </a:bodyPr>
          <a:lstStyle/>
          <a:p>
            <a:r>
              <a:rPr lang="en-AU" sz="1100" b="1" dirty="0">
                <a:latin typeface="Century Gothic" panose="020B0502020202020204" pitchFamily="34" charset="0"/>
                <a:cs typeface="Calibri Light" panose="020F0302020204030204" pitchFamily="34" charset="0"/>
              </a:rPr>
              <a:t>RELEASE</a:t>
            </a:r>
          </a:p>
        </p:txBody>
      </p:sp>
      <p:sp>
        <p:nvSpPr>
          <p:cNvPr id="57" name="TextBox 56">
            <a:extLst>
              <a:ext uri="{FF2B5EF4-FFF2-40B4-BE49-F238E27FC236}">
                <a16:creationId xmlns:a16="http://schemas.microsoft.com/office/drawing/2014/main" id="{131D7614-0B82-4A9F-A275-25950C85CA07}"/>
              </a:ext>
            </a:extLst>
          </p:cNvPr>
          <p:cNvSpPr txBox="1"/>
          <p:nvPr/>
        </p:nvSpPr>
        <p:spPr>
          <a:xfrm>
            <a:off x="10399581" y="6047946"/>
            <a:ext cx="1285943" cy="285124"/>
          </a:xfrm>
          <a:prstGeom prst="rect">
            <a:avLst/>
          </a:prstGeom>
          <a:noFill/>
        </p:spPr>
        <p:txBody>
          <a:bodyPr wrap="square" rtlCol="0">
            <a:spAutoFit/>
          </a:bodyPr>
          <a:lstStyle/>
          <a:p>
            <a:r>
              <a:rPr lang="en-AU" sz="1100" b="1" dirty="0">
                <a:latin typeface="Century Gothic" panose="020B0502020202020204" pitchFamily="34" charset="0"/>
                <a:cs typeface="Calibri Light" panose="020F0302020204030204" pitchFamily="34" charset="0"/>
              </a:rPr>
              <a:t>DELIVERABLES</a:t>
            </a:r>
          </a:p>
        </p:txBody>
      </p:sp>
      <p:sp>
        <p:nvSpPr>
          <p:cNvPr id="58" name="TextBox 57">
            <a:extLst>
              <a:ext uri="{FF2B5EF4-FFF2-40B4-BE49-F238E27FC236}">
                <a16:creationId xmlns:a16="http://schemas.microsoft.com/office/drawing/2014/main" id="{EB68FE1C-D3A5-4D83-A53F-C526576C745D}"/>
              </a:ext>
            </a:extLst>
          </p:cNvPr>
          <p:cNvSpPr txBox="1"/>
          <p:nvPr/>
        </p:nvSpPr>
        <p:spPr>
          <a:xfrm>
            <a:off x="10399581" y="3556611"/>
            <a:ext cx="1149772" cy="285124"/>
          </a:xfrm>
          <a:prstGeom prst="rect">
            <a:avLst/>
          </a:prstGeom>
          <a:noFill/>
        </p:spPr>
        <p:txBody>
          <a:bodyPr wrap="square" rtlCol="0">
            <a:spAutoFit/>
          </a:bodyPr>
          <a:lstStyle/>
          <a:p>
            <a:r>
              <a:rPr lang="en-AU" sz="1100" b="1" dirty="0">
                <a:latin typeface="Century Gothic" panose="020B0502020202020204" pitchFamily="34" charset="0"/>
                <a:cs typeface="Calibri Light" panose="020F0302020204030204" pitchFamily="34" charset="0"/>
              </a:rPr>
              <a:t>MILESTONES</a:t>
            </a:r>
          </a:p>
        </p:txBody>
      </p:sp>
      <p:sp>
        <p:nvSpPr>
          <p:cNvPr id="59" name="TextBox 58">
            <a:extLst>
              <a:ext uri="{FF2B5EF4-FFF2-40B4-BE49-F238E27FC236}">
                <a16:creationId xmlns:a16="http://schemas.microsoft.com/office/drawing/2014/main" id="{10E2FD9D-BB89-40DE-BD69-68ADE997D0E6}"/>
              </a:ext>
            </a:extLst>
          </p:cNvPr>
          <p:cNvSpPr txBox="1"/>
          <p:nvPr/>
        </p:nvSpPr>
        <p:spPr>
          <a:xfrm>
            <a:off x="4311466" y="1699103"/>
            <a:ext cx="4075908" cy="630942"/>
          </a:xfrm>
          <a:prstGeom prst="rect">
            <a:avLst/>
          </a:prstGeom>
          <a:noFill/>
        </p:spPr>
        <p:txBody>
          <a:bodyPr wrap="square" rtlCol="0">
            <a:spAutoFit/>
          </a:bodyPr>
          <a:lstStyle/>
          <a:p>
            <a:r>
              <a:rPr lang="en-US" sz="700" dirty="0">
                <a:latin typeface="Century Gothic" panose="020B0502020202020204" pitchFamily="34" charset="0"/>
                <a:cs typeface="Calibri Light" panose="020F0302020204030204" pitchFamily="34" charset="0"/>
              </a:rPr>
              <a:t>- Make it easier for students to find textbooks</a:t>
            </a:r>
          </a:p>
          <a:p>
            <a:r>
              <a:rPr lang="en-US" sz="700" dirty="0">
                <a:latin typeface="Century Gothic" panose="020B0502020202020204" pitchFamily="34" charset="0"/>
                <a:cs typeface="Calibri Light" panose="020F0302020204030204" pitchFamily="34" charset="0"/>
              </a:rPr>
              <a:t>- Buy textbooks for cheaper prices</a:t>
            </a:r>
          </a:p>
          <a:p>
            <a:r>
              <a:rPr lang="en-US" sz="700" dirty="0">
                <a:latin typeface="Century Gothic" panose="020B0502020202020204" pitchFamily="34" charset="0"/>
                <a:cs typeface="Calibri Light" panose="020F0302020204030204" pitchFamily="34" charset="0"/>
              </a:rPr>
              <a:t>- Create a platform to contact textbook holders</a:t>
            </a:r>
          </a:p>
          <a:p>
            <a:r>
              <a:rPr lang="en-US" sz="700" dirty="0">
                <a:latin typeface="Century Gothic" panose="020B0502020202020204" pitchFamily="34" charset="0"/>
                <a:cs typeface="Calibri Light" panose="020F0302020204030204" pitchFamily="34" charset="0"/>
              </a:rPr>
              <a:t>- Receive textbooks rapidly</a:t>
            </a:r>
          </a:p>
          <a:p>
            <a:r>
              <a:rPr lang="en-US" sz="700" dirty="0">
                <a:latin typeface="Century Gothic" panose="020B0502020202020204" pitchFamily="34" charset="0"/>
                <a:cs typeface="Calibri Light" panose="020F0302020204030204" pitchFamily="34" charset="0"/>
              </a:rPr>
              <a:t>- Engage students  </a:t>
            </a:r>
          </a:p>
        </p:txBody>
      </p:sp>
      <p:sp>
        <p:nvSpPr>
          <p:cNvPr id="60" name="TextBox 59">
            <a:extLst>
              <a:ext uri="{FF2B5EF4-FFF2-40B4-BE49-F238E27FC236}">
                <a16:creationId xmlns:a16="http://schemas.microsoft.com/office/drawing/2014/main" id="{B9CD9498-D225-4537-879B-C97B2E4F1A8E}"/>
              </a:ext>
            </a:extLst>
          </p:cNvPr>
          <p:cNvSpPr txBox="1"/>
          <p:nvPr/>
        </p:nvSpPr>
        <p:spPr>
          <a:xfrm>
            <a:off x="229704" y="2796995"/>
            <a:ext cx="4070904" cy="523220"/>
          </a:xfrm>
          <a:prstGeom prst="rect">
            <a:avLst/>
          </a:prstGeom>
          <a:noFill/>
        </p:spPr>
        <p:txBody>
          <a:bodyPr wrap="square" rtlCol="0">
            <a:spAutoFit/>
          </a:bodyPr>
          <a:lstStyle/>
          <a:p>
            <a:r>
              <a:rPr lang="en-US" sz="700" dirty="0">
                <a:latin typeface="Century Gothic" panose="020B0502020202020204" pitchFamily="34" charset="0"/>
                <a:cs typeface="Calibri Light" panose="020F0302020204030204" pitchFamily="34" charset="0"/>
              </a:rPr>
              <a:t>- Hard to find used textbooks via internet</a:t>
            </a:r>
          </a:p>
          <a:p>
            <a:r>
              <a:rPr lang="en-US" sz="700" dirty="0">
                <a:latin typeface="Century Gothic" panose="020B0502020202020204" pitchFamily="34" charset="0"/>
                <a:cs typeface="Calibri Light" panose="020F0302020204030204" pitchFamily="34" charset="0"/>
              </a:rPr>
              <a:t>- Brand new textbooks are expensive </a:t>
            </a:r>
          </a:p>
          <a:p>
            <a:r>
              <a:rPr lang="en-US" sz="700" dirty="0">
                <a:latin typeface="Century Gothic" panose="020B0502020202020204" pitchFamily="34" charset="0"/>
                <a:cs typeface="Calibri Light" panose="020F0302020204030204" pitchFamily="34" charset="0"/>
              </a:rPr>
              <a:t>- There are many fake textbooks available online</a:t>
            </a:r>
          </a:p>
          <a:p>
            <a:r>
              <a:rPr lang="en-US" sz="700" dirty="0">
                <a:latin typeface="Century Gothic" panose="020B0502020202020204" pitchFamily="34" charset="0"/>
                <a:cs typeface="Calibri Light" panose="020F0302020204030204" pitchFamily="34" charset="0"/>
              </a:rPr>
              <a:t>- Students have to wait longer time if the location of the seller is too far</a:t>
            </a:r>
          </a:p>
        </p:txBody>
      </p:sp>
      <p:pic>
        <p:nvPicPr>
          <p:cNvPr id="62" name="Picture 61">
            <a:extLst>
              <a:ext uri="{FF2B5EF4-FFF2-40B4-BE49-F238E27FC236}">
                <a16:creationId xmlns:a16="http://schemas.microsoft.com/office/drawing/2014/main" id="{8534C889-02C1-459F-A108-7955B095F8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0918" y="1494211"/>
            <a:ext cx="424896" cy="424896"/>
          </a:xfrm>
          <a:prstGeom prst="rect">
            <a:avLst/>
          </a:prstGeom>
        </p:spPr>
      </p:pic>
      <p:pic>
        <p:nvPicPr>
          <p:cNvPr id="66" name="Picture 65">
            <a:extLst>
              <a:ext uri="{FF2B5EF4-FFF2-40B4-BE49-F238E27FC236}">
                <a16:creationId xmlns:a16="http://schemas.microsoft.com/office/drawing/2014/main" id="{BD86504A-A982-4425-927E-50730624F1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71752" y="1536020"/>
            <a:ext cx="408433" cy="408433"/>
          </a:xfrm>
          <a:prstGeom prst="rect">
            <a:avLst/>
          </a:prstGeom>
        </p:spPr>
      </p:pic>
      <p:pic>
        <p:nvPicPr>
          <p:cNvPr id="68" name="Picture 67">
            <a:extLst>
              <a:ext uri="{FF2B5EF4-FFF2-40B4-BE49-F238E27FC236}">
                <a16:creationId xmlns:a16="http://schemas.microsoft.com/office/drawing/2014/main" id="{2D2A32F6-9F12-42AE-AB17-5360A60848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0090" y="2636190"/>
            <a:ext cx="390303" cy="390303"/>
          </a:xfrm>
          <a:prstGeom prst="rect">
            <a:avLst/>
          </a:prstGeom>
        </p:spPr>
      </p:pic>
      <p:pic>
        <p:nvPicPr>
          <p:cNvPr id="70" name="Picture 69">
            <a:extLst>
              <a:ext uri="{FF2B5EF4-FFF2-40B4-BE49-F238E27FC236}">
                <a16:creationId xmlns:a16="http://schemas.microsoft.com/office/drawing/2014/main" id="{361695AD-CE18-4C49-8A7D-ACE03C1B44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3607" y="3553094"/>
            <a:ext cx="401541" cy="401541"/>
          </a:xfrm>
          <a:prstGeom prst="rect">
            <a:avLst/>
          </a:prstGeom>
        </p:spPr>
      </p:pic>
      <p:pic>
        <p:nvPicPr>
          <p:cNvPr id="72" name="Picture 71">
            <a:extLst>
              <a:ext uri="{FF2B5EF4-FFF2-40B4-BE49-F238E27FC236}">
                <a16:creationId xmlns:a16="http://schemas.microsoft.com/office/drawing/2014/main" id="{E875A597-BAB9-41D3-A000-0071D1C064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7961" y="6618539"/>
            <a:ext cx="357822" cy="357822"/>
          </a:xfrm>
          <a:prstGeom prst="rect">
            <a:avLst/>
          </a:prstGeom>
        </p:spPr>
      </p:pic>
      <p:pic>
        <p:nvPicPr>
          <p:cNvPr id="74" name="Picture 73">
            <a:extLst>
              <a:ext uri="{FF2B5EF4-FFF2-40B4-BE49-F238E27FC236}">
                <a16:creationId xmlns:a16="http://schemas.microsoft.com/office/drawing/2014/main" id="{2DAD0237-45D1-413A-8D46-799746875D6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146329" y="2636190"/>
            <a:ext cx="325015" cy="325015"/>
          </a:xfrm>
          <a:prstGeom prst="rect">
            <a:avLst/>
          </a:prstGeom>
        </p:spPr>
      </p:pic>
      <p:pic>
        <p:nvPicPr>
          <p:cNvPr id="76" name="Picture 75">
            <a:extLst>
              <a:ext uri="{FF2B5EF4-FFF2-40B4-BE49-F238E27FC236}">
                <a16:creationId xmlns:a16="http://schemas.microsoft.com/office/drawing/2014/main" id="{77393BA6-1698-4A35-9CD6-84D33055F9B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99885" y="3634649"/>
            <a:ext cx="364441" cy="364441"/>
          </a:xfrm>
          <a:prstGeom prst="rect">
            <a:avLst/>
          </a:prstGeom>
        </p:spPr>
      </p:pic>
      <p:pic>
        <p:nvPicPr>
          <p:cNvPr id="77" name="Picture 76">
            <a:extLst>
              <a:ext uri="{FF2B5EF4-FFF2-40B4-BE49-F238E27FC236}">
                <a16:creationId xmlns:a16="http://schemas.microsoft.com/office/drawing/2014/main" id="{A07735AC-3BCF-4B2F-B134-67F8F9B5C2D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140006" y="3579660"/>
            <a:ext cx="440179" cy="423495"/>
          </a:xfrm>
          <a:prstGeom prst="rect">
            <a:avLst/>
          </a:prstGeom>
        </p:spPr>
      </p:pic>
      <p:pic>
        <p:nvPicPr>
          <p:cNvPr id="79" name="Picture 78">
            <a:extLst>
              <a:ext uri="{FF2B5EF4-FFF2-40B4-BE49-F238E27FC236}">
                <a16:creationId xmlns:a16="http://schemas.microsoft.com/office/drawing/2014/main" id="{D40FDC8D-256F-42C7-81FA-9D9167423C1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36969" y="1540075"/>
            <a:ext cx="396536" cy="396536"/>
          </a:xfrm>
          <a:prstGeom prst="rect">
            <a:avLst/>
          </a:prstGeom>
        </p:spPr>
      </p:pic>
      <p:pic>
        <p:nvPicPr>
          <p:cNvPr id="81" name="Picture 80">
            <a:extLst>
              <a:ext uri="{FF2B5EF4-FFF2-40B4-BE49-F238E27FC236}">
                <a16:creationId xmlns:a16="http://schemas.microsoft.com/office/drawing/2014/main" id="{654F695D-56C6-4888-8274-31E3424A6CA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199150" y="6120953"/>
            <a:ext cx="381035" cy="381035"/>
          </a:xfrm>
          <a:prstGeom prst="rect">
            <a:avLst/>
          </a:prstGeom>
        </p:spPr>
      </p:pic>
      <p:pic>
        <p:nvPicPr>
          <p:cNvPr id="83" name="Picture 82">
            <a:extLst>
              <a:ext uri="{FF2B5EF4-FFF2-40B4-BE49-F238E27FC236}">
                <a16:creationId xmlns:a16="http://schemas.microsoft.com/office/drawing/2014/main" id="{30BBCC98-8E69-4139-AA19-4D82555588F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20995" y="6588694"/>
            <a:ext cx="364491" cy="364491"/>
          </a:xfrm>
          <a:prstGeom prst="rect">
            <a:avLst/>
          </a:prstGeom>
        </p:spPr>
      </p:pic>
      <p:sp>
        <p:nvSpPr>
          <p:cNvPr id="84" name="TextBox 83">
            <a:extLst>
              <a:ext uri="{FF2B5EF4-FFF2-40B4-BE49-F238E27FC236}">
                <a16:creationId xmlns:a16="http://schemas.microsoft.com/office/drawing/2014/main" id="{A510B081-5579-40BC-9557-C6DCBD6605B0}"/>
              </a:ext>
            </a:extLst>
          </p:cNvPr>
          <p:cNvSpPr txBox="1"/>
          <p:nvPr/>
        </p:nvSpPr>
        <p:spPr>
          <a:xfrm>
            <a:off x="4311466" y="3797596"/>
            <a:ext cx="4075908" cy="1384995"/>
          </a:xfrm>
          <a:prstGeom prst="rect">
            <a:avLst/>
          </a:prstGeom>
          <a:noFill/>
        </p:spPr>
        <p:txBody>
          <a:bodyPr wrap="square" rtlCol="0">
            <a:spAutoFit/>
          </a:bodyPr>
          <a:lstStyle/>
          <a:p>
            <a:r>
              <a:rPr lang="en-US" sz="700" dirty="0">
                <a:latin typeface="Century Gothic" panose="020B0502020202020204" pitchFamily="34" charset="0"/>
                <a:cs typeface="Calibri Light" panose="020F0302020204030204" pitchFamily="34" charset="0"/>
              </a:rPr>
              <a:t>- Students can register to the system</a:t>
            </a:r>
          </a:p>
          <a:p>
            <a:r>
              <a:rPr lang="en-US" sz="700" dirty="0">
                <a:latin typeface="Century Gothic" panose="020B0502020202020204" pitchFamily="34" charset="0"/>
                <a:cs typeface="Calibri Light" panose="020F0302020204030204" pitchFamily="34" charset="0"/>
              </a:rPr>
              <a:t>- Students can add textbooks for resale</a:t>
            </a:r>
          </a:p>
          <a:p>
            <a:r>
              <a:rPr lang="en-US" sz="700" dirty="0">
                <a:latin typeface="Century Gothic" panose="020B0502020202020204" pitchFamily="34" charset="0"/>
                <a:cs typeface="Calibri Light" panose="020F0302020204030204" pitchFamily="34" charset="0"/>
              </a:rPr>
              <a:t>- Students can edit or delete textbook information</a:t>
            </a:r>
          </a:p>
          <a:p>
            <a:r>
              <a:rPr lang="en-US" sz="700" dirty="0">
                <a:latin typeface="Century Gothic" panose="020B0502020202020204" pitchFamily="34" charset="0"/>
                <a:cs typeface="Calibri Light" panose="020F0302020204030204" pitchFamily="34" charset="0"/>
              </a:rPr>
              <a:t>- Students can update the status of the textbook depending on availability </a:t>
            </a:r>
          </a:p>
          <a:p>
            <a:r>
              <a:rPr lang="en-US" sz="700" dirty="0">
                <a:latin typeface="Century Gothic" panose="020B0502020202020204" pitchFamily="34" charset="0"/>
                <a:cs typeface="Calibri Light" panose="020F0302020204030204" pitchFamily="34" charset="0"/>
              </a:rPr>
              <a:t>- Students can view textbooks</a:t>
            </a:r>
          </a:p>
          <a:p>
            <a:r>
              <a:rPr lang="en-US" sz="700" dirty="0">
                <a:latin typeface="Century Gothic" panose="020B0502020202020204" pitchFamily="34" charset="0"/>
                <a:cs typeface="Calibri Light" panose="020F0302020204030204" pitchFamily="34" charset="0"/>
              </a:rPr>
              <a:t>- Students can contact other students who are reselling textbooks</a:t>
            </a:r>
          </a:p>
          <a:p>
            <a:r>
              <a:rPr lang="en-US" sz="700" dirty="0">
                <a:latin typeface="Century Gothic" panose="020B0502020202020204" pitchFamily="34" charset="0"/>
                <a:cs typeface="Calibri Light" panose="020F0302020204030204" pitchFamily="34" charset="0"/>
              </a:rPr>
              <a:t>- Admin can add/edit/delete universities or colleges to the system</a:t>
            </a:r>
          </a:p>
          <a:p>
            <a:r>
              <a:rPr lang="en-US" sz="700" dirty="0">
                <a:latin typeface="Century Gothic" panose="020B0502020202020204" pitchFamily="34" charset="0"/>
                <a:cs typeface="Calibri Light" panose="020F0302020204030204" pitchFamily="34" charset="0"/>
              </a:rPr>
              <a:t>- Admin can add/edit/delete units to the system</a:t>
            </a:r>
          </a:p>
          <a:p>
            <a:r>
              <a:rPr lang="en-US" sz="700" dirty="0">
                <a:latin typeface="Century Gothic" panose="020B0502020202020204" pitchFamily="34" charset="0"/>
                <a:cs typeface="Calibri Light" panose="020F0302020204030204" pitchFamily="34" charset="0"/>
              </a:rPr>
              <a:t>- Admin receives notifications when students add books</a:t>
            </a:r>
          </a:p>
          <a:p>
            <a:r>
              <a:rPr lang="en-US" sz="700" dirty="0">
                <a:latin typeface="Century Gothic" panose="020B0502020202020204" pitchFamily="34" charset="0"/>
                <a:cs typeface="Calibri Light" panose="020F0302020204030204" pitchFamily="34" charset="0"/>
              </a:rPr>
              <a:t>- Admin can add/edit/delete students </a:t>
            </a:r>
          </a:p>
          <a:p>
            <a:r>
              <a:rPr lang="en-US" sz="700" dirty="0">
                <a:latin typeface="Century Gothic" panose="020B0502020202020204" pitchFamily="34" charset="0"/>
                <a:cs typeface="Calibri Light" panose="020F0302020204030204" pitchFamily="34" charset="0"/>
              </a:rPr>
              <a:t>- Admin has to approve textbooks which are not listed under specified units</a:t>
            </a:r>
          </a:p>
          <a:p>
            <a:r>
              <a:rPr lang="en-US" sz="700" dirty="0">
                <a:latin typeface="Century Gothic" panose="020B0502020202020204" pitchFamily="34" charset="0"/>
                <a:cs typeface="Calibri Light" panose="020F0302020204030204" pitchFamily="34" charset="0"/>
              </a:rPr>
              <a:t>- Generate reports based on different students and different units</a:t>
            </a:r>
          </a:p>
        </p:txBody>
      </p:sp>
      <p:sp>
        <p:nvSpPr>
          <p:cNvPr id="85" name="TextBox 84">
            <a:extLst>
              <a:ext uri="{FF2B5EF4-FFF2-40B4-BE49-F238E27FC236}">
                <a16:creationId xmlns:a16="http://schemas.microsoft.com/office/drawing/2014/main" id="{CF55A9A1-9104-415B-BACC-5D41AF459638}"/>
              </a:ext>
            </a:extLst>
          </p:cNvPr>
          <p:cNvSpPr txBox="1"/>
          <p:nvPr/>
        </p:nvSpPr>
        <p:spPr>
          <a:xfrm>
            <a:off x="2289477" y="6879792"/>
            <a:ext cx="2039705" cy="630942"/>
          </a:xfrm>
          <a:prstGeom prst="rect">
            <a:avLst/>
          </a:prstGeom>
          <a:noFill/>
        </p:spPr>
        <p:txBody>
          <a:bodyPr wrap="square" rtlCol="0">
            <a:spAutoFit/>
          </a:bodyPr>
          <a:lstStyle/>
          <a:p>
            <a:r>
              <a:rPr lang="en-US" sz="700" dirty="0">
                <a:latin typeface="Century Gothic" panose="020B0502020202020204" pitchFamily="34" charset="0"/>
                <a:cs typeface="Calibri Light" panose="020F0302020204030204" pitchFamily="34" charset="0"/>
              </a:rPr>
              <a:t>- Students might list unrelated items </a:t>
            </a:r>
          </a:p>
          <a:p>
            <a:r>
              <a:rPr lang="en-US" sz="700" dirty="0">
                <a:latin typeface="Century Gothic" panose="020B0502020202020204" pitchFamily="34" charset="0"/>
                <a:cs typeface="Calibri Light" panose="020F0302020204030204" pitchFamily="34" charset="0"/>
              </a:rPr>
              <a:t>- Textbook prices can be vary</a:t>
            </a:r>
          </a:p>
          <a:p>
            <a:r>
              <a:rPr lang="en-US" sz="700" dirty="0">
                <a:latin typeface="Century Gothic" panose="020B0502020202020204" pitchFamily="34" charset="0"/>
                <a:cs typeface="Calibri Light" panose="020F0302020204030204" pitchFamily="34" charset="0"/>
              </a:rPr>
              <a:t>- Students might sell damaged textbooks</a:t>
            </a:r>
          </a:p>
          <a:p>
            <a:r>
              <a:rPr lang="en-US" sz="700" dirty="0">
                <a:latin typeface="Century Gothic" panose="020B0502020202020204" pitchFamily="34" charset="0"/>
                <a:cs typeface="Calibri Light" panose="020F0302020204030204" pitchFamily="34" charset="0"/>
              </a:rPr>
              <a:t>- Competition for University or college bookstore </a:t>
            </a:r>
          </a:p>
        </p:txBody>
      </p:sp>
      <p:sp>
        <p:nvSpPr>
          <p:cNvPr id="86" name="TextBox 85">
            <a:extLst>
              <a:ext uri="{FF2B5EF4-FFF2-40B4-BE49-F238E27FC236}">
                <a16:creationId xmlns:a16="http://schemas.microsoft.com/office/drawing/2014/main" id="{66113274-E777-447C-BA2A-487BE083592E}"/>
              </a:ext>
            </a:extLst>
          </p:cNvPr>
          <p:cNvSpPr txBox="1"/>
          <p:nvPr/>
        </p:nvSpPr>
        <p:spPr>
          <a:xfrm>
            <a:off x="216314" y="6879792"/>
            <a:ext cx="2039705" cy="687652"/>
          </a:xfrm>
          <a:prstGeom prst="rect">
            <a:avLst/>
          </a:prstGeom>
          <a:noFill/>
        </p:spPr>
        <p:txBody>
          <a:bodyPr wrap="square" rtlCol="0">
            <a:spAutoFit/>
          </a:bodyPr>
          <a:lstStyle/>
          <a:p>
            <a:r>
              <a:rPr lang="en-US" sz="700" dirty="0">
                <a:latin typeface="Century Gothic" panose="020B0502020202020204" pitchFamily="34" charset="0"/>
                <a:cs typeface="Calibri Light" panose="020F0302020204030204" pitchFamily="34" charset="0"/>
              </a:rPr>
              <a:t>- Students (sell or buy books) </a:t>
            </a:r>
          </a:p>
          <a:p>
            <a:r>
              <a:rPr lang="en-US" sz="700" dirty="0">
                <a:latin typeface="Century Gothic" panose="020B0502020202020204" pitchFamily="34" charset="0"/>
                <a:cs typeface="Calibri Light" panose="020F0302020204030204" pitchFamily="34" charset="0"/>
              </a:rPr>
              <a:t>- Admin (manage the online store) </a:t>
            </a:r>
          </a:p>
          <a:p>
            <a:r>
              <a:rPr lang="en-US" sz="700" dirty="0">
                <a:latin typeface="Century Gothic" panose="020B0502020202020204" pitchFamily="34" charset="0"/>
                <a:cs typeface="Calibri Light" panose="020F0302020204030204" pitchFamily="34" charset="0"/>
              </a:rPr>
              <a:t>- University or college coordinators (provide unit information and textbooks recommended)</a:t>
            </a:r>
          </a:p>
        </p:txBody>
      </p:sp>
      <p:sp>
        <p:nvSpPr>
          <p:cNvPr id="87" name="TextBox 86">
            <a:extLst>
              <a:ext uri="{FF2B5EF4-FFF2-40B4-BE49-F238E27FC236}">
                <a16:creationId xmlns:a16="http://schemas.microsoft.com/office/drawing/2014/main" id="{82EE25EE-9495-41B1-87AC-6DE1053BC820}"/>
              </a:ext>
            </a:extLst>
          </p:cNvPr>
          <p:cNvSpPr txBox="1"/>
          <p:nvPr/>
        </p:nvSpPr>
        <p:spPr>
          <a:xfrm>
            <a:off x="2289477" y="8355718"/>
            <a:ext cx="2081927" cy="452844"/>
          </a:xfrm>
          <a:prstGeom prst="rect">
            <a:avLst/>
          </a:prstGeom>
          <a:noFill/>
        </p:spPr>
        <p:txBody>
          <a:bodyPr wrap="square" rtlCol="0">
            <a:spAutoFit/>
          </a:bodyPr>
          <a:lstStyle/>
          <a:p>
            <a:r>
              <a:rPr lang="en-US" sz="700" dirty="0">
                <a:latin typeface="Century Gothic" panose="020B0502020202020204" pitchFamily="34" charset="0"/>
                <a:cs typeface="Calibri Light" panose="020F0302020204030204" pitchFamily="34" charset="0"/>
              </a:rPr>
              <a:t>Can access using any internet connection over WIFI or Mobile broadband</a:t>
            </a:r>
          </a:p>
        </p:txBody>
      </p:sp>
      <p:sp>
        <p:nvSpPr>
          <p:cNvPr id="88" name="TextBox 87">
            <a:extLst>
              <a:ext uri="{FF2B5EF4-FFF2-40B4-BE49-F238E27FC236}">
                <a16:creationId xmlns:a16="http://schemas.microsoft.com/office/drawing/2014/main" id="{0769011A-CC4D-40A8-B47D-AF214BA01C50}"/>
              </a:ext>
            </a:extLst>
          </p:cNvPr>
          <p:cNvSpPr txBox="1"/>
          <p:nvPr/>
        </p:nvSpPr>
        <p:spPr>
          <a:xfrm>
            <a:off x="4304383" y="8367306"/>
            <a:ext cx="2081927" cy="415498"/>
          </a:xfrm>
          <a:prstGeom prst="rect">
            <a:avLst/>
          </a:prstGeom>
          <a:noFill/>
        </p:spPr>
        <p:txBody>
          <a:bodyPr wrap="square" rtlCol="0">
            <a:spAutoFit/>
          </a:bodyPr>
          <a:lstStyle/>
          <a:p>
            <a:r>
              <a:rPr lang="en-US" sz="700" dirty="0">
                <a:latin typeface="Century Gothic" panose="020B0502020202020204" pitchFamily="34" charset="0"/>
                <a:cs typeface="Calibri Light" panose="020F0302020204030204" pitchFamily="34" charset="0"/>
              </a:rPr>
              <a:t>ASP.NET Core 2.2 (MVC framework) </a:t>
            </a:r>
          </a:p>
          <a:p>
            <a:r>
              <a:rPr lang="en-US" sz="700" dirty="0">
                <a:latin typeface="Century Gothic" panose="020B0502020202020204" pitchFamily="34" charset="0"/>
                <a:cs typeface="Calibri Light" panose="020F0302020204030204" pitchFamily="34" charset="0"/>
              </a:rPr>
              <a:t>C#, Microsoft SQL, HTML5, CSS3, JavaScript libraries </a:t>
            </a:r>
          </a:p>
        </p:txBody>
      </p:sp>
      <p:sp>
        <p:nvSpPr>
          <p:cNvPr id="89" name="TextBox 88">
            <a:extLst>
              <a:ext uri="{FF2B5EF4-FFF2-40B4-BE49-F238E27FC236}">
                <a16:creationId xmlns:a16="http://schemas.microsoft.com/office/drawing/2014/main" id="{8F9FBE89-6214-4E5E-98A9-846C5E8F3DC5}"/>
              </a:ext>
            </a:extLst>
          </p:cNvPr>
          <p:cNvSpPr txBox="1"/>
          <p:nvPr/>
        </p:nvSpPr>
        <p:spPr>
          <a:xfrm>
            <a:off x="6344529" y="8367306"/>
            <a:ext cx="2081927" cy="452844"/>
          </a:xfrm>
          <a:prstGeom prst="rect">
            <a:avLst/>
          </a:prstGeom>
          <a:noFill/>
        </p:spPr>
        <p:txBody>
          <a:bodyPr wrap="square" rtlCol="0">
            <a:spAutoFit/>
          </a:bodyPr>
          <a:lstStyle/>
          <a:p>
            <a:r>
              <a:rPr lang="en-US" sz="700" dirty="0">
                <a:latin typeface="Century Gothic" panose="020B0502020202020204" pitchFamily="34" charset="0"/>
                <a:cs typeface="Calibri Light" panose="020F0302020204030204" pitchFamily="34" charset="0"/>
              </a:rPr>
              <a:t>Cross-platform web application</a:t>
            </a:r>
          </a:p>
          <a:p>
            <a:r>
              <a:rPr lang="en-US" sz="700" dirty="0">
                <a:latin typeface="Century Gothic" panose="020B0502020202020204" pitchFamily="34" charset="0"/>
                <a:cs typeface="Calibri Light" panose="020F0302020204030204" pitchFamily="34" charset="0"/>
              </a:rPr>
              <a:t>(can be accessed via URL in any device or OS) </a:t>
            </a:r>
          </a:p>
        </p:txBody>
      </p:sp>
      <p:sp>
        <p:nvSpPr>
          <p:cNvPr id="90" name="TextBox 89">
            <a:extLst>
              <a:ext uri="{FF2B5EF4-FFF2-40B4-BE49-F238E27FC236}">
                <a16:creationId xmlns:a16="http://schemas.microsoft.com/office/drawing/2014/main" id="{8A5D6AD2-8141-4608-923F-F1EA17284913}"/>
              </a:ext>
            </a:extLst>
          </p:cNvPr>
          <p:cNvSpPr txBox="1"/>
          <p:nvPr/>
        </p:nvSpPr>
        <p:spPr>
          <a:xfrm>
            <a:off x="8396569" y="8367306"/>
            <a:ext cx="2081927" cy="335441"/>
          </a:xfrm>
          <a:prstGeom prst="rect">
            <a:avLst/>
          </a:prstGeom>
          <a:noFill/>
        </p:spPr>
        <p:txBody>
          <a:bodyPr wrap="square" rtlCol="0">
            <a:spAutoFit/>
          </a:bodyPr>
          <a:lstStyle/>
          <a:p>
            <a:r>
              <a:rPr lang="en-US" sz="700" dirty="0">
                <a:latin typeface="Century Gothic" panose="020B0502020202020204" pitchFamily="34" charset="0"/>
                <a:cs typeface="Calibri Light" panose="020F0302020204030204" pitchFamily="34" charset="0"/>
              </a:rPr>
              <a:t>Works in any orientation mode (support mobile responsive features) </a:t>
            </a:r>
          </a:p>
        </p:txBody>
      </p:sp>
      <p:sp>
        <p:nvSpPr>
          <p:cNvPr id="92" name="TextBox 91">
            <a:extLst>
              <a:ext uri="{FF2B5EF4-FFF2-40B4-BE49-F238E27FC236}">
                <a16:creationId xmlns:a16="http://schemas.microsoft.com/office/drawing/2014/main" id="{22BEA7AC-F582-41E4-BF52-6090A5828F47}"/>
              </a:ext>
            </a:extLst>
          </p:cNvPr>
          <p:cNvSpPr txBox="1"/>
          <p:nvPr/>
        </p:nvSpPr>
        <p:spPr>
          <a:xfrm>
            <a:off x="4311465" y="2784991"/>
            <a:ext cx="7237887" cy="630942"/>
          </a:xfrm>
          <a:prstGeom prst="rect">
            <a:avLst/>
          </a:prstGeom>
          <a:noFill/>
        </p:spPr>
        <p:txBody>
          <a:bodyPr wrap="square" rtlCol="0">
            <a:spAutoFit/>
          </a:bodyPr>
          <a:lstStyle/>
          <a:p>
            <a:r>
              <a:rPr lang="en-US" sz="700" dirty="0">
                <a:latin typeface="Century Gothic" panose="020B0502020202020204" pitchFamily="34" charset="0"/>
                <a:cs typeface="Calibri Light" panose="020F0302020204030204" pitchFamily="34" charset="0"/>
              </a:rPr>
              <a:t>- User registration (students can register and log into the system to browse, sell or buy textbooks</a:t>
            </a:r>
          </a:p>
          <a:p>
            <a:r>
              <a:rPr lang="en-US" sz="700" dirty="0">
                <a:latin typeface="Century Gothic" panose="020B0502020202020204" pitchFamily="34" charset="0"/>
                <a:cs typeface="Calibri Light" panose="020F0302020204030204" pitchFamily="34" charset="0"/>
              </a:rPr>
              <a:t>- Textbook management (students who want to sell their old textbooks can list their books in the system and manage their listings until sell)</a:t>
            </a:r>
          </a:p>
          <a:p>
            <a:r>
              <a:rPr lang="en-US" sz="700" dirty="0">
                <a:latin typeface="Century Gothic" panose="020B0502020202020204" pitchFamily="34" charset="0"/>
                <a:cs typeface="Calibri Light" panose="020F0302020204030204" pitchFamily="34" charset="0"/>
              </a:rPr>
              <a:t>- Browse textbooks (student can filter books by university or college based on unit numbers or unit name)</a:t>
            </a:r>
          </a:p>
          <a:p>
            <a:r>
              <a:rPr lang="en-US" sz="700" dirty="0">
                <a:latin typeface="Century Gothic" panose="020B0502020202020204" pitchFamily="34" charset="0"/>
                <a:cs typeface="Calibri Light" panose="020F0302020204030204" pitchFamily="34" charset="0"/>
              </a:rPr>
              <a:t>- Contact sellers (student can provide their email address or mobile numbers to sellers and get textbooks)</a:t>
            </a:r>
          </a:p>
          <a:p>
            <a:r>
              <a:rPr lang="en-US" sz="700" dirty="0">
                <a:latin typeface="Century Gothic" panose="020B0502020202020204" pitchFamily="34" charset="0"/>
                <a:cs typeface="Calibri Light" panose="020F0302020204030204" pitchFamily="34" charset="0"/>
              </a:rPr>
              <a:t>- Admin operations (admin can manage users, listings and content of the web application) </a:t>
            </a:r>
          </a:p>
        </p:txBody>
      </p:sp>
      <p:sp>
        <p:nvSpPr>
          <p:cNvPr id="93" name="TextBox 92">
            <a:extLst>
              <a:ext uri="{FF2B5EF4-FFF2-40B4-BE49-F238E27FC236}">
                <a16:creationId xmlns:a16="http://schemas.microsoft.com/office/drawing/2014/main" id="{D5F45C50-B536-4D5B-A0C4-3A2E8F69AB2B}"/>
              </a:ext>
            </a:extLst>
          </p:cNvPr>
          <p:cNvSpPr txBox="1"/>
          <p:nvPr/>
        </p:nvSpPr>
        <p:spPr>
          <a:xfrm>
            <a:off x="8379760" y="1699103"/>
            <a:ext cx="4075908" cy="523220"/>
          </a:xfrm>
          <a:prstGeom prst="rect">
            <a:avLst/>
          </a:prstGeom>
          <a:noFill/>
        </p:spPr>
        <p:txBody>
          <a:bodyPr wrap="square" rtlCol="0">
            <a:spAutoFit/>
          </a:bodyPr>
          <a:lstStyle/>
          <a:p>
            <a:r>
              <a:rPr lang="en-US" sz="700" dirty="0">
                <a:latin typeface="Century Gothic" panose="020B0502020202020204" pitchFamily="34" charset="0"/>
                <a:cs typeface="Calibri Light" panose="020F0302020204030204" pitchFamily="34" charset="0"/>
              </a:rPr>
              <a:t>- Easy findability (no need to spend time searching old textbooks,  </a:t>
            </a:r>
          </a:p>
          <a:p>
            <a:r>
              <a:rPr lang="en-US" sz="700" dirty="0">
                <a:latin typeface="Century Gothic" panose="020B0502020202020204" pitchFamily="34" charset="0"/>
                <a:cs typeface="Calibri Light" panose="020F0302020204030204" pitchFamily="34" charset="0"/>
              </a:rPr>
              <a:t>- Trust (there are no irrelevant books, students can find exact textbooks for their units)</a:t>
            </a:r>
          </a:p>
          <a:p>
            <a:r>
              <a:rPr lang="en-US" sz="700" dirty="0">
                <a:latin typeface="Century Gothic" panose="020B0502020202020204" pitchFamily="34" charset="0"/>
                <a:cs typeface="Calibri Light" panose="020F0302020204030204" pitchFamily="34" charset="0"/>
              </a:rPr>
              <a:t>- Swift (95% percent of students who are selling books will be in the same University or college and users can get books quickly)</a:t>
            </a:r>
          </a:p>
        </p:txBody>
      </p:sp>
      <p:sp>
        <p:nvSpPr>
          <p:cNvPr id="95" name="Rectangle 94">
            <a:extLst>
              <a:ext uri="{FF2B5EF4-FFF2-40B4-BE49-F238E27FC236}">
                <a16:creationId xmlns:a16="http://schemas.microsoft.com/office/drawing/2014/main" id="{D6D108E8-9876-4E6C-8A79-9CB37E34643B}"/>
              </a:ext>
            </a:extLst>
          </p:cNvPr>
          <p:cNvSpPr/>
          <p:nvPr/>
        </p:nvSpPr>
        <p:spPr>
          <a:xfrm>
            <a:off x="400050" y="3954634"/>
            <a:ext cx="1848107" cy="23941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cxnSp>
        <p:nvCxnSpPr>
          <p:cNvPr id="97" name="Straight Connector 96">
            <a:extLst>
              <a:ext uri="{FF2B5EF4-FFF2-40B4-BE49-F238E27FC236}">
                <a16:creationId xmlns:a16="http://schemas.microsoft.com/office/drawing/2014/main" id="{FCADDB93-3C0C-4CB4-8CB8-ACA9344CE24F}"/>
              </a:ext>
            </a:extLst>
          </p:cNvPr>
          <p:cNvCxnSpPr>
            <a:cxnSpLocks/>
          </p:cNvCxnSpPr>
          <p:nvPr/>
        </p:nvCxnSpPr>
        <p:spPr>
          <a:xfrm>
            <a:off x="1313011" y="4084688"/>
            <a:ext cx="0" cy="21152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CE1D43C-CDF1-4C68-A341-D184ADBDC648}"/>
              </a:ext>
            </a:extLst>
          </p:cNvPr>
          <p:cNvCxnSpPr>
            <a:cxnSpLocks/>
          </p:cNvCxnSpPr>
          <p:nvPr/>
        </p:nvCxnSpPr>
        <p:spPr>
          <a:xfrm flipH="1">
            <a:off x="431854" y="5008535"/>
            <a:ext cx="17623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1697837E-4C9A-4B3A-AA79-985E0209C1E0}"/>
              </a:ext>
            </a:extLst>
          </p:cNvPr>
          <p:cNvSpPr txBox="1"/>
          <p:nvPr/>
        </p:nvSpPr>
        <p:spPr>
          <a:xfrm>
            <a:off x="542519" y="3969272"/>
            <a:ext cx="808547" cy="253916"/>
          </a:xfrm>
          <a:prstGeom prst="rect">
            <a:avLst/>
          </a:prstGeom>
          <a:noFill/>
        </p:spPr>
        <p:txBody>
          <a:bodyPr wrap="square" rtlCol="0">
            <a:spAutoFit/>
          </a:bodyPr>
          <a:lstStyle/>
          <a:p>
            <a:r>
              <a:rPr lang="en-AU" sz="1050" b="1" dirty="0">
                <a:latin typeface="Century Gothic" panose="020B0502020202020204" pitchFamily="34" charset="0"/>
                <a:cs typeface="Calibri Light" panose="020F0302020204030204" pitchFamily="34" charset="0"/>
              </a:rPr>
              <a:t>Corey</a:t>
            </a:r>
            <a:endParaRPr lang="en-AU" sz="1100" b="1" dirty="0">
              <a:latin typeface="Century Gothic" panose="020B0502020202020204" pitchFamily="34" charset="0"/>
              <a:cs typeface="Calibri Light" panose="020F0302020204030204" pitchFamily="34" charset="0"/>
            </a:endParaRPr>
          </a:p>
        </p:txBody>
      </p:sp>
      <p:sp>
        <p:nvSpPr>
          <p:cNvPr id="103" name="TextBox 102">
            <a:extLst>
              <a:ext uri="{FF2B5EF4-FFF2-40B4-BE49-F238E27FC236}">
                <a16:creationId xmlns:a16="http://schemas.microsoft.com/office/drawing/2014/main" id="{52DA01E8-C4FD-4CCD-9E63-050EC72F7BA5}"/>
              </a:ext>
            </a:extLst>
          </p:cNvPr>
          <p:cNvSpPr txBox="1"/>
          <p:nvPr/>
        </p:nvSpPr>
        <p:spPr>
          <a:xfrm>
            <a:off x="339389" y="4988986"/>
            <a:ext cx="1067991" cy="230832"/>
          </a:xfrm>
          <a:prstGeom prst="rect">
            <a:avLst/>
          </a:prstGeom>
          <a:noFill/>
        </p:spPr>
        <p:txBody>
          <a:bodyPr wrap="square" rtlCol="0">
            <a:spAutoFit/>
          </a:bodyPr>
          <a:lstStyle/>
          <a:p>
            <a:r>
              <a:rPr lang="en-AU" sz="900" b="1" dirty="0">
                <a:latin typeface="Century Gothic" panose="020B0502020202020204" pitchFamily="34" charset="0"/>
                <a:cs typeface="Calibri Light" panose="020F0302020204030204" pitchFamily="34" charset="0"/>
              </a:rPr>
              <a:t>Demographics</a:t>
            </a:r>
          </a:p>
        </p:txBody>
      </p:sp>
      <p:sp>
        <p:nvSpPr>
          <p:cNvPr id="104" name="TextBox 103">
            <a:extLst>
              <a:ext uri="{FF2B5EF4-FFF2-40B4-BE49-F238E27FC236}">
                <a16:creationId xmlns:a16="http://schemas.microsoft.com/office/drawing/2014/main" id="{C7E5B6E4-30AC-4D8C-AF60-76FBE86CDFD9}"/>
              </a:ext>
            </a:extLst>
          </p:cNvPr>
          <p:cNvSpPr txBox="1"/>
          <p:nvPr/>
        </p:nvSpPr>
        <p:spPr>
          <a:xfrm>
            <a:off x="1293773" y="4988986"/>
            <a:ext cx="1067991" cy="230832"/>
          </a:xfrm>
          <a:prstGeom prst="rect">
            <a:avLst/>
          </a:prstGeom>
          <a:noFill/>
        </p:spPr>
        <p:txBody>
          <a:bodyPr wrap="square" rtlCol="0">
            <a:spAutoFit/>
          </a:bodyPr>
          <a:lstStyle/>
          <a:p>
            <a:r>
              <a:rPr lang="en-AU" sz="900" b="1" dirty="0">
                <a:latin typeface="Century Gothic" panose="020B0502020202020204" pitchFamily="34" charset="0"/>
                <a:cs typeface="Calibri Light" panose="020F0302020204030204" pitchFamily="34" charset="0"/>
              </a:rPr>
              <a:t>Needs/Goals</a:t>
            </a:r>
          </a:p>
        </p:txBody>
      </p:sp>
      <p:sp>
        <p:nvSpPr>
          <p:cNvPr id="105" name="TextBox 104">
            <a:extLst>
              <a:ext uri="{FF2B5EF4-FFF2-40B4-BE49-F238E27FC236}">
                <a16:creationId xmlns:a16="http://schemas.microsoft.com/office/drawing/2014/main" id="{FF73C4C9-DF1A-4F0D-9207-7FAAC034D65C}"/>
              </a:ext>
            </a:extLst>
          </p:cNvPr>
          <p:cNvSpPr txBox="1"/>
          <p:nvPr/>
        </p:nvSpPr>
        <p:spPr>
          <a:xfrm>
            <a:off x="1317278" y="3971653"/>
            <a:ext cx="1067991" cy="230832"/>
          </a:xfrm>
          <a:prstGeom prst="rect">
            <a:avLst/>
          </a:prstGeom>
          <a:noFill/>
        </p:spPr>
        <p:txBody>
          <a:bodyPr wrap="square" rtlCol="0">
            <a:spAutoFit/>
          </a:bodyPr>
          <a:lstStyle/>
          <a:p>
            <a:r>
              <a:rPr lang="en-AU" sz="900" b="1" dirty="0">
                <a:latin typeface="Century Gothic" panose="020B0502020202020204" pitchFamily="34" charset="0"/>
                <a:cs typeface="Calibri Light" panose="020F0302020204030204" pitchFamily="34" charset="0"/>
              </a:rPr>
              <a:t>Behaviours</a:t>
            </a:r>
          </a:p>
        </p:txBody>
      </p:sp>
      <p:sp>
        <p:nvSpPr>
          <p:cNvPr id="107" name="TextBox 106">
            <a:extLst>
              <a:ext uri="{FF2B5EF4-FFF2-40B4-BE49-F238E27FC236}">
                <a16:creationId xmlns:a16="http://schemas.microsoft.com/office/drawing/2014/main" id="{A3395A92-9D5A-4E55-B53C-7DC04EE3FE29}"/>
              </a:ext>
            </a:extLst>
          </p:cNvPr>
          <p:cNvSpPr txBox="1"/>
          <p:nvPr/>
        </p:nvSpPr>
        <p:spPr>
          <a:xfrm>
            <a:off x="339389" y="5180342"/>
            <a:ext cx="1028450" cy="523220"/>
          </a:xfrm>
          <a:prstGeom prst="rect">
            <a:avLst/>
          </a:prstGeom>
          <a:noFill/>
        </p:spPr>
        <p:txBody>
          <a:bodyPr wrap="square" rtlCol="0">
            <a:spAutoFit/>
          </a:bodyPr>
          <a:lstStyle/>
          <a:p>
            <a:r>
              <a:rPr lang="en-US" sz="700" dirty="0">
                <a:latin typeface="Century Gothic" panose="020B0502020202020204" pitchFamily="34" charset="0"/>
                <a:cs typeface="Calibri Light" panose="020F0302020204030204" pitchFamily="34" charset="0"/>
              </a:rPr>
              <a:t>- 18 to 32 years old</a:t>
            </a:r>
          </a:p>
          <a:p>
            <a:r>
              <a:rPr lang="en-US" sz="700" dirty="0">
                <a:latin typeface="Century Gothic" panose="020B0502020202020204" pitchFamily="34" charset="0"/>
                <a:cs typeface="Calibri Light" panose="020F0302020204030204" pitchFamily="34" charset="0"/>
              </a:rPr>
              <a:t>- Male/Female</a:t>
            </a:r>
          </a:p>
          <a:p>
            <a:r>
              <a:rPr lang="en-US" sz="700" dirty="0">
                <a:latin typeface="Century Gothic" panose="020B0502020202020204" pitchFamily="34" charset="0"/>
                <a:cs typeface="Calibri Light" panose="020F0302020204030204" pitchFamily="34" charset="0"/>
              </a:rPr>
              <a:t>- Student</a:t>
            </a:r>
          </a:p>
          <a:p>
            <a:endParaRPr lang="en-US" sz="700" dirty="0">
              <a:latin typeface="Century Gothic" panose="020B0502020202020204" pitchFamily="34" charset="0"/>
              <a:cs typeface="Calibri Light" panose="020F0302020204030204" pitchFamily="34" charset="0"/>
            </a:endParaRPr>
          </a:p>
        </p:txBody>
      </p:sp>
      <p:sp>
        <p:nvSpPr>
          <p:cNvPr id="108" name="TextBox 107">
            <a:extLst>
              <a:ext uri="{FF2B5EF4-FFF2-40B4-BE49-F238E27FC236}">
                <a16:creationId xmlns:a16="http://schemas.microsoft.com/office/drawing/2014/main" id="{363FB6BF-F21C-4090-AF41-761C03A14AC9}"/>
              </a:ext>
            </a:extLst>
          </p:cNvPr>
          <p:cNvSpPr txBox="1"/>
          <p:nvPr/>
        </p:nvSpPr>
        <p:spPr>
          <a:xfrm>
            <a:off x="1260655" y="5171648"/>
            <a:ext cx="1028450" cy="1277273"/>
          </a:xfrm>
          <a:prstGeom prst="rect">
            <a:avLst/>
          </a:prstGeom>
          <a:noFill/>
        </p:spPr>
        <p:txBody>
          <a:bodyPr wrap="square" rtlCol="0">
            <a:spAutoFit/>
          </a:bodyPr>
          <a:lstStyle/>
          <a:p>
            <a:r>
              <a:rPr lang="en-US" sz="700" dirty="0">
                <a:latin typeface="Century Gothic" panose="020B0502020202020204" pitchFamily="34" charset="0"/>
                <a:cs typeface="Calibri Light" panose="020F0302020204030204" pitchFamily="34" charset="0"/>
              </a:rPr>
              <a:t>- Eagerly searching textbooks for the new semester</a:t>
            </a:r>
          </a:p>
          <a:p>
            <a:r>
              <a:rPr lang="en-US" sz="700" dirty="0">
                <a:latin typeface="Century Gothic" panose="020B0502020202020204" pitchFamily="34" charset="0"/>
                <a:cs typeface="Calibri Light" panose="020F0302020204030204" pitchFamily="34" charset="0"/>
              </a:rPr>
              <a:t>- Interest in buying textbook for cheaper price</a:t>
            </a:r>
          </a:p>
          <a:p>
            <a:r>
              <a:rPr lang="en-US" sz="700" dirty="0">
                <a:latin typeface="Century Gothic" panose="020B0502020202020204" pitchFamily="34" charset="0"/>
                <a:cs typeface="Calibri Light" panose="020F0302020204030204" pitchFamily="34" charset="0"/>
              </a:rPr>
              <a:t>- Looking for place to publish textbooks for sale </a:t>
            </a:r>
          </a:p>
          <a:p>
            <a:endParaRPr lang="en-US" sz="700" dirty="0">
              <a:latin typeface="Century Gothic" panose="020B0502020202020204" pitchFamily="34" charset="0"/>
              <a:cs typeface="Calibri Light" panose="020F0302020204030204" pitchFamily="34" charset="0"/>
            </a:endParaRPr>
          </a:p>
          <a:p>
            <a:endParaRPr lang="en-US" sz="700" dirty="0">
              <a:latin typeface="Century Gothic" panose="020B0502020202020204" pitchFamily="34" charset="0"/>
              <a:cs typeface="Calibri Light" panose="020F0302020204030204" pitchFamily="34" charset="0"/>
            </a:endParaRPr>
          </a:p>
        </p:txBody>
      </p:sp>
      <p:sp>
        <p:nvSpPr>
          <p:cNvPr id="109" name="TextBox 108">
            <a:extLst>
              <a:ext uri="{FF2B5EF4-FFF2-40B4-BE49-F238E27FC236}">
                <a16:creationId xmlns:a16="http://schemas.microsoft.com/office/drawing/2014/main" id="{51E63F0C-4F68-4E46-BCB4-8EC1AAE6D082}"/>
              </a:ext>
            </a:extLst>
          </p:cNvPr>
          <p:cNvSpPr txBox="1"/>
          <p:nvPr/>
        </p:nvSpPr>
        <p:spPr>
          <a:xfrm>
            <a:off x="1261406" y="4138892"/>
            <a:ext cx="1028450" cy="954107"/>
          </a:xfrm>
          <a:prstGeom prst="rect">
            <a:avLst/>
          </a:prstGeom>
          <a:noFill/>
        </p:spPr>
        <p:txBody>
          <a:bodyPr wrap="square" rtlCol="0">
            <a:spAutoFit/>
          </a:bodyPr>
          <a:lstStyle/>
          <a:p>
            <a:r>
              <a:rPr lang="en-US" sz="700" dirty="0">
                <a:latin typeface="Century Gothic" panose="020B0502020202020204" pitchFamily="34" charset="0"/>
                <a:cs typeface="Calibri Light" panose="020F0302020204030204" pitchFamily="34" charset="0"/>
              </a:rPr>
              <a:t>- Don’t like to spend time searching</a:t>
            </a:r>
          </a:p>
          <a:p>
            <a:r>
              <a:rPr lang="en-US" sz="700" dirty="0">
                <a:latin typeface="Century Gothic" panose="020B0502020202020204" pitchFamily="34" charset="0"/>
                <a:cs typeface="Calibri Light" panose="020F0302020204030204" pitchFamily="34" charset="0"/>
              </a:rPr>
              <a:t>- Prefer one-stop shop</a:t>
            </a:r>
          </a:p>
          <a:p>
            <a:r>
              <a:rPr lang="en-US" sz="700" dirty="0">
                <a:latin typeface="Century Gothic" panose="020B0502020202020204" pitchFamily="34" charset="0"/>
                <a:cs typeface="Calibri Light" panose="020F0302020204030204" pitchFamily="34" charset="0"/>
              </a:rPr>
              <a:t>- Explore new things</a:t>
            </a:r>
          </a:p>
          <a:p>
            <a:endParaRPr lang="en-US" sz="700" dirty="0">
              <a:latin typeface="Century Gothic" panose="020B0502020202020204" pitchFamily="34" charset="0"/>
              <a:cs typeface="Calibri Light" panose="020F0302020204030204" pitchFamily="34" charset="0"/>
            </a:endParaRPr>
          </a:p>
        </p:txBody>
      </p:sp>
      <p:sp>
        <p:nvSpPr>
          <p:cNvPr id="110" name="Rectangle 109">
            <a:extLst>
              <a:ext uri="{FF2B5EF4-FFF2-40B4-BE49-F238E27FC236}">
                <a16:creationId xmlns:a16="http://schemas.microsoft.com/office/drawing/2014/main" id="{722E3F77-0DD8-414D-AE6A-8D60E3FB52C4}"/>
              </a:ext>
            </a:extLst>
          </p:cNvPr>
          <p:cNvSpPr/>
          <p:nvPr/>
        </p:nvSpPr>
        <p:spPr>
          <a:xfrm>
            <a:off x="2402383" y="3948879"/>
            <a:ext cx="1848107" cy="23941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cxnSp>
        <p:nvCxnSpPr>
          <p:cNvPr id="111" name="Straight Connector 110">
            <a:extLst>
              <a:ext uri="{FF2B5EF4-FFF2-40B4-BE49-F238E27FC236}">
                <a16:creationId xmlns:a16="http://schemas.microsoft.com/office/drawing/2014/main" id="{E1B559DB-6118-4595-9E04-EF7A2B49D5C1}"/>
              </a:ext>
            </a:extLst>
          </p:cNvPr>
          <p:cNvCxnSpPr>
            <a:cxnSpLocks/>
          </p:cNvCxnSpPr>
          <p:nvPr/>
        </p:nvCxnSpPr>
        <p:spPr>
          <a:xfrm>
            <a:off x="3315344" y="4078932"/>
            <a:ext cx="0" cy="2120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B66FEC3-DCD2-4EDE-954C-DA9CA93A8B19}"/>
              </a:ext>
            </a:extLst>
          </p:cNvPr>
          <p:cNvCxnSpPr>
            <a:cxnSpLocks/>
          </p:cNvCxnSpPr>
          <p:nvPr/>
        </p:nvCxnSpPr>
        <p:spPr>
          <a:xfrm flipH="1">
            <a:off x="2434187" y="4978926"/>
            <a:ext cx="17623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9445A9BC-ED2D-4BA6-ADBE-7397843A3B83}"/>
              </a:ext>
            </a:extLst>
          </p:cNvPr>
          <p:cNvSpPr txBox="1"/>
          <p:nvPr/>
        </p:nvSpPr>
        <p:spPr>
          <a:xfrm>
            <a:off x="2662398" y="3956264"/>
            <a:ext cx="808547" cy="261610"/>
          </a:xfrm>
          <a:prstGeom prst="rect">
            <a:avLst/>
          </a:prstGeom>
          <a:noFill/>
        </p:spPr>
        <p:txBody>
          <a:bodyPr wrap="square" rtlCol="0">
            <a:spAutoFit/>
          </a:bodyPr>
          <a:lstStyle/>
          <a:p>
            <a:r>
              <a:rPr lang="en-AU" sz="1050" b="1" dirty="0">
                <a:latin typeface="Century Gothic" panose="020B0502020202020204" pitchFamily="34" charset="0"/>
                <a:cs typeface="Calibri Light" panose="020F0302020204030204" pitchFamily="34" charset="0"/>
              </a:rPr>
              <a:t>Joe</a:t>
            </a:r>
          </a:p>
        </p:txBody>
      </p:sp>
      <p:sp>
        <p:nvSpPr>
          <p:cNvPr id="114" name="TextBox 113">
            <a:extLst>
              <a:ext uri="{FF2B5EF4-FFF2-40B4-BE49-F238E27FC236}">
                <a16:creationId xmlns:a16="http://schemas.microsoft.com/office/drawing/2014/main" id="{42C562AE-DEAF-4218-95E1-69DB7FCBCABE}"/>
              </a:ext>
            </a:extLst>
          </p:cNvPr>
          <p:cNvSpPr txBox="1"/>
          <p:nvPr/>
        </p:nvSpPr>
        <p:spPr>
          <a:xfrm>
            <a:off x="2341722" y="4983230"/>
            <a:ext cx="1067991" cy="230832"/>
          </a:xfrm>
          <a:prstGeom prst="rect">
            <a:avLst/>
          </a:prstGeom>
          <a:noFill/>
        </p:spPr>
        <p:txBody>
          <a:bodyPr wrap="square" rtlCol="0">
            <a:spAutoFit/>
          </a:bodyPr>
          <a:lstStyle/>
          <a:p>
            <a:r>
              <a:rPr lang="en-AU" sz="900" b="1" dirty="0">
                <a:latin typeface="Century Gothic" panose="020B0502020202020204" pitchFamily="34" charset="0"/>
                <a:cs typeface="Calibri Light" panose="020F0302020204030204" pitchFamily="34" charset="0"/>
              </a:rPr>
              <a:t>Demographics</a:t>
            </a:r>
          </a:p>
        </p:txBody>
      </p:sp>
      <p:sp>
        <p:nvSpPr>
          <p:cNvPr id="115" name="TextBox 114">
            <a:extLst>
              <a:ext uri="{FF2B5EF4-FFF2-40B4-BE49-F238E27FC236}">
                <a16:creationId xmlns:a16="http://schemas.microsoft.com/office/drawing/2014/main" id="{594DA429-D4BD-4879-8A0A-A4D978276692}"/>
              </a:ext>
            </a:extLst>
          </p:cNvPr>
          <p:cNvSpPr txBox="1"/>
          <p:nvPr/>
        </p:nvSpPr>
        <p:spPr>
          <a:xfrm>
            <a:off x="3296106" y="4983230"/>
            <a:ext cx="1067991" cy="230832"/>
          </a:xfrm>
          <a:prstGeom prst="rect">
            <a:avLst/>
          </a:prstGeom>
          <a:noFill/>
        </p:spPr>
        <p:txBody>
          <a:bodyPr wrap="square" rtlCol="0">
            <a:spAutoFit/>
          </a:bodyPr>
          <a:lstStyle/>
          <a:p>
            <a:r>
              <a:rPr lang="en-AU" sz="900" b="1" dirty="0">
                <a:latin typeface="Century Gothic" panose="020B0502020202020204" pitchFamily="34" charset="0"/>
                <a:cs typeface="Calibri Light" panose="020F0302020204030204" pitchFamily="34" charset="0"/>
              </a:rPr>
              <a:t>Needs/Goals</a:t>
            </a:r>
          </a:p>
        </p:txBody>
      </p:sp>
      <p:sp>
        <p:nvSpPr>
          <p:cNvPr id="116" name="TextBox 115">
            <a:extLst>
              <a:ext uri="{FF2B5EF4-FFF2-40B4-BE49-F238E27FC236}">
                <a16:creationId xmlns:a16="http://schemas.microsoft.com/office/drawing/2014/main" id="{97C6250A-9255-47E3-AF80-DF17418C69D0}"/>
              </a:ext>
            </a:extLst>
          </p:cNvPr>
          <p:cNvSpPr txBox="1"/>
          <p:nvPr/>
        </p:nvSpPr>
        <p:spPr>
          <a:xfrm>
            <a:off x="3319611" y="3965897"/>
            <a:ext cx="1067991" cy="230832"/>
          </a:xfrm>
          <a:prstGeom prst="rect">
            <a:avLst/>
          </a:prstGeom>
          <a:noFill/>
        </p:spPr>
        <p:txBody>
          <a:bodyPr wrap="square" rtlCol="0">
            <a:spAutoFit/>
          </a:bodyPr>
          <a:lstStyle/>
          <a:p>
            <a:r>
              <a:rPr lang="en-AU" sz="900" b="1" dirty="0">
                <a:latin typeface="Century Gothic" panose="020B0502020202020204" pitchFamily="34" charset="0"/>
                <a:cs typeface="Calibri Light" panose="020F0302020204030204" pitchFamily="34" charset="0"/>
              </a:rPr>
              <a:t>Behaviours</a:t>
            </a:r>
          </a:p>
        </p:txBody>
      </p:sp>
      <p:sp>
        <p:nvSpPr>
          <p:cNvPr id="117" name="TextBox 116">
            <a:extLst>
              <a:ext uri="{FF2B5EF4-FFF2-40B4-BE49-F238E27FC236}">
                <a16:creationId xmlns:a16="http://schemas.microsoft.com/office/drawing/2014/main" id="{9EE091C4-E5CC-48C9-9C1C-56609343C92B}"/>
              </a:ext>
            </a:extLst>
          </p:cNvPr>
          <p:cNvSpPr txBox="1"/>
          <p:nvPr/>
        </p:nvSpPr>
        <p:spPr>
          <a:xfrm>
            <a:off x="2341722" y="5150731"/>
            <a:ext cx="1028450" cy="954107"/>
          </a:xfrm>
          <a:prstGeom prst="rect">
            <a:avLst/>
          </a:prstGeom>
          <a:noFill/>
        </p:spPr>
        <p:txBody>
          <a:bodyPr wrap="square" rtlCol="0">
            <a:spAutoFit/>
          </a:bodyPr>
          <a:lstStyle/>
          <a:p>
            <a:r>
              <a:rPr lang="en-US" sz="700" dirty="0">
                <a:latin typeface="Century Gothic" panose="020B0502020202020204" pitchFamily="34" charset="0"/>
                <a:cs typeface="Calibri Light" panose="020F0302020204030204" pitchFamily="34" charset="0"/>
              </a:rPr>
              <a:t>- 29 years old</a:t>
            </a:r>
          </a:p>
          <a:p>
            <a:r>
              <a:rPr lang="en-US" sz="700" dirty="0">
                <a:latin typeface="Century Gothic" panose="020B0502020202020204" pitchFamily="34" charset="0"/>
                <a:cs typeface="Calibri Light" panose="020F0302020204030204" pitchFamily="34" charset="0"/>
              </a:rPr>
              <a:t>- Male/Female</a:t>
            </a:r>
          </a:p>
          <a:p>
            <a:r>
              <a:rPr lang="en-US" sz="700" dirty="0">
                <a:latin typeface="Century Gothic" panose="020B0502020202020204" pitchFamily="34" charset="0"/>
                <a:cs typeface="Calibri Light" panose="020F0302020204030204" pitchFamily="34" charset="0"/>
              </a:rPr>
              <a:t>- Administrator</a:t>
            </a:r>
          </a:p>
          <a:p>
            <a:r>
              <a:rPr lang="en-US" sz="700" dirty="0">
                <a:latin typeface="Century Gothic" panose="020B0502020202020204" pitchFamily="34" charset="0"/>
                <a:cs typeface="Calibri Light" panose="020F0302020204030204" pitchFamily="34" charset="0"/>
              </a:rPr>
              <a:t>- Has a bachelor’s degree</a:t>
            </a:r>
          </a:p>
          <a:p>
            <a:r>
              <a:rPr lang="en-US" sz="700" dirty="0">
                <a:latin typeface="Century Gothic" panose="020B0502020202020204" pitchFamily="34" charset="0"/>
                <a:cs typeface="Calibri Light" panose="020F0302020204030204" pitchFamily="34" charset="0"/>
              </a:rPr>
              <a:t>- Technical savvy</a:t>
            </a:r>
          </a:p>
          <a:p>
            <a:endParaRPr lang="en-US" sz="700" dirty="0">
              <a:latin typeface="Century Gothic" panose="020B0502020202020204" pitchFamily="34" charset="0"/>
              <a:cs typeface="Calibri Light" panose="020F0302020204030204" pitchFamily="34" charset="0"/>
            </a:endParaRPr>
          </a:p>
          <a:p>
            <a:endParaRPr lang="en-US" sz="700" dirty="0">
              <a:latin typeface="Century Gothic" panose="020B0502020202020204" pitchFamily="34" charset="0"/>
              <a:cs typeface="Calibri Light" panose="020F0302020204030204" pitchFamily="34" charset="0"/>
            </a:endParaRPr>
          </a:p>
        </p:txBody>
      </p:sp>
      <p:sp>
        <p:nvSpPr>
          <p:cNvPr id="118" name="TextBox 117">
            <a:extLst>
              <a:ext uri="{FF2B5EF4-FFF2-40B4-BE49-F238E27FC236}">
                <a16:creationId xmlns:a16="http://schemas.microsoft.com/office/drawing/2014/main" id="{B8319252-8618-4E68-9F2D-D3D8AAEDB166}"/>
              </a:ext>
            </a:extLst>
          </p:cNvPr>
          <p:cNvSpPr txBox="1"/>
          <p:nvPr/>
        </p:nvSpPr>
        <p:spPr>
          <a:xfrm>
            <a:off x="3263739" y="5158682"/>
            <a:ext cx="1028450" cy="1169551"/>
          </a:xfrm>
          <a:prstGeom prst="rect">
            <a:avLst/>
          </a:prstGeom>
          <a:noFill/>
        </p:spPr>
        <p:txBody>
          <a:bodyPr wrap="square" rtlCol="0">
            <a:spAutoFit/>
          </a:bodyPr>
          <a:lstStyle/>
          <a:p>
            <a:r>
              <a:rPr lang="en-US" sz="700" dirty="0">
                <a:latin typeface="Century Gothic" panose="020B0502020202020204" pitchFamily="34" charset="0"/>
                <a:cs typeface="Calibri Light" panose="020F0302020204030204" pitchFamily="34" charset="0"/>
              </a:rPr>
              <a:t>- </a:t>
            </a:r>
            <a:r>
              <a:rPr lang="en-AU" sz="700" dirty="0">
                <a:latin typeface="Century Gothic" panose="020B0502020202020204" pitchFamily="34" charset="0"/>
                <a:cs typeface="Calibri Light" panose="020F0302020204030204" pitchFamily="34" charset="0"/>
              </a:rPr>
              <a:t>Organise</a:t>
            </a:r>
            <a:r>
              <a:rPr lang="en-US" sz="700" dirty="0">
                <a:latin typeface="Century Gothic" panose="020B0502020202020204" pitchFamily="34" charset="0"/>
                <a:cs typeface="Calibri Light" panose="020F0302020204030204" pitchFamily="34" charset="0"/>
              </a:rPr>
              <a:t> content for web application</a:t>
            </a:r>
          </a:p>
          <a:p>
            <a:r>
              <a:rPr lang="en-US" sz="700" dirty="0">
                <a:latin typeface="Century Gothic" panose="020B0502020202020204" pitchFamily="34" charset="0"/>
                <a:cs typeface="Calibri Light" panose="020F0302020204030204" pitchFamily="34" charset="0"/>
              </a:rPr>
              <a:t>- Make sure the quality of listed textbooks</a:t>
            </a:r>
          </a:p>
          <a:p>
            <a:r>
              <a:rPr lang="en-US" sz="700" dirty="0">
                <a:latin typeface="Century Gothic" panose="020B0502020202020204" pitchFamily="34" charset="0"/>
                <a:cs typeface="Calibri Light" panose="020F0302020204030204" pitchFamily="34" charset="0"/>
              </a:rPr>
              <a:t>- Improve user engagement for the system</a:t>
            </a:r>
          </a:p>
          <a:p>
            <a:endParaRPr lang="en-US" sz="700" dirty="0">
              <a:latin typeface="Century Gothic" panose="020B0502020202020204" pitchFamily="34" charset="0"/>
              <a:cs typeface="Calibri Light" panose="020F0302020204030204" pitchFamily="34" charset="0"/>
            </a:endParaRPr>
          </a:p>
        </p:txBody>
      </p:sp>
      <p:sp>
        <p:nvSpPr>
          <p:cNvPr id="119" name="TextBox 118">
            <a:extLst>
              <a:ext uri="{FF2B5EF4-FFF2-40B4-BE49-F238E27FC236}">
                <a16:creationId xmlns:a16="http://schemas.microsoft.com/office/drawing/2014/main" id="{A55793C4-9FDD-481E-9FA2-E6CF427F75DD}"/>
              </a:ext>
            </a:extLst>
          </p:cNvPr>
          <p:cNvSpPr txBox="1"/>
          <p:nvPr/>
        </p:nvSpPr>
        <p:spPr>
          <a:xfrm>
            <a:off x="3263739" y="4133136"/>
            <a:ext cx="1028450" cy="738664"/>
          </a:xfrm>
          <a:prstGeom prst="rect">
            <a:avLst/>
          </a:prstGeom>
          <a:noFill/>
        </p:spPr>
        <p:txBody>
          <a:bodyPr wrap="square" rtlCol="0">
            <a:spAutoFit/>
          </a:bodyPr>
          <a:lstStyle/>
          <a:p>
            <a:r>
              <a:rPr lang="en-US" sz="700" dirty="0">
                <a:latin typeface="Century Gothic" panose="020B0502020202020204" pitchFamily="34" charset="0"/>
                <a:cs typeface="Calibri Light" panose="020F0302020204030204" pitchFamily="34" charset="0"/>
              </a:rPr>
              <a:t>-  Prefer to interact with systems</a:t>
            </a:r>
          </a:p>
          <a:p>
            <a:r>
              <a:rPr lang="en-US" sz="700" dirty="0">
                <a:latin typeface="Century Gothic" panose="020B0502020202020204" pitchFamily="34" charset="0"/>
                <a:cs typeface="Calibri Light" panose="020F0302020204030204" pitchFamily="34" charset="0"/>
              </a:rPr>
              <a:t>- Communicate with people</a:t>
            </a:r>
          </a:p>
          <a:p>
            <a:r>
              <a:rPr lang="en-AU" sz="700" dirty="0">
                <a:latin typeface="Century Gothic" panose="020B0502020202020204" pitchFamily="34" charset="0"/>
                <a:cs typeface="Calibri Light" panose="020F0302020204030204" pitchFamily="34" charset="0"/>
              </a:rPr>
              <a:t>Organise</a:t>
            </a:r>
            <a:r>
              <a:rPr lang="en-US" sz="700" dirty="0">
                <a:latin typeface="Century Gothic" panose="020B0502020202020204" pitchFamily="34" charset="0"/>
                <a:cs typeface="Calibri Light" panose="020F0302020204030204" pitchFamily="34" charset="0"/>
              </a:rPr>
              <a:t> website contents </a:t>
            </a:r>
          </a:p>
        </p:txBody>
      </p:sp>
      <p:pic>
        <p:nvPicPr>
          <p:cNvPr id="127" name="Picture 126">
            <a:extLst>
              <a:ext uri="{FF2B5EF4-FFF2-40B4-BE49-F238E27FC236}">
                <a16:creationId xmlns:a16="http://schemas.microsoft.com/office/drawing/2014/main" id="{BC7509C8-E061-4D7E-A22E-26B559F70CF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84194" y="4161533"/>
            <a:ext cx="503093" cy="503093"/>
          </a:xfrm>
          <a:prstGeom prst="rect">
            <a:avLst/>
          </a:prstGeom>
        </p:spPr>
      </p:pic>
      <p:pic>
        <p:nvPicPr>
          <p:cNvPr id="131" name="Picture 130">
            <a:extLst>
              <a:ext uri="{FF2B5EF4-FFF2-40B4-BE49-F238E27FC236}">
                <a16:creationId xmlns:a16="http://schemas.microsoft.com/office/drawing/2014/main" id="{42D24DC4-3F14-41A6-BC0B-F01177BF431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62398" y="4387275"/>
            <a:ext cx="609233" cy="494393"/>
          </a:xfrm>
          <a:prstGeom prst="rect">
            <a:avLst/>
          </a:prstGeom>
        </p:spPr>
      </p:pic>
      <p:pic>
        <p:nvPicPr>
          <p:cNvPr id="133" name="Picture 132">
            <a:extLst>
              <a:ext uri="{FF2B5EF4-FFF2-40B4-BE49-F238E27FC236}">
                <a16:creationId xmlns:a16="http://schemas.microsoft.com/office/drawing/2014/main" id="{9C349616-231B-40F8-AD3C-D82E66ADC699}"/>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66390" y="4234450"/>
            <a:ext cx="423482" cy="423482"/>
          </a:xfrm>
          <a:prstGeom prst="rect">
            <a:avLst/>
          </a:prstGeom>
        </p:spPr>
      </p:pic>
      <p:pic>
        <p:nvPicPr>
          <p:cNvPr id="125" name="Picture 124">
            <a:extLst>
              <a:ext uri="{FF2B5EF4-FFF2-40B4-BE49-F238E27FC236}">
                <a16:creationId xmlns:a16="http://schemas.microsoft.com/office/drawing/2014/main" id="{B91E39A6-BF32-4C3B-A3A0-07922B30EC0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15868" y="4389545"/>
            <a:ext cx="470722" cy="553125"/>
          </a:xfrm>
          <a:prstGeom prst="rect">
            <a:avLst/>
          </a:prstGeom>
        </p:spPr>
      </p:pic>
      <p:sp>
        <p:nvSpPr>
          <p:cNvPr id="134" name="TextBox 133">
            <a:extLst>
              <a:ext uri="{FF2B5EF4-FFF2-40B4-BE49-F238E27FC236}">
                <a16:creationId xmlns:a16="http://schemas.microsoft.com/office/drawing/2014/main" id="{54B701D0-D2E8-4093-8399-237024307EE9}"/>
              </a:ext>
            </a:extLst>
          </p:cNvPr>
          <p:cNvSpPr txBox="1"/>
          <p:nvPr/>
        </p:nvSpPr>
        <p:spPr>
          <a:xfrm>
            <a:off x="10407590" y="8367306"/>
            <a:ext cx="2081927" cy="200055"/>
          </a:xfrm>
          <a:prstGeom prst="rect">
            <a:avLst/>
          </a:prstGeom>
          <a:noFill/>
        </p:spPr>
        <p:txBody>
          <a:bodyPr wrap="square" rtlCol="0">
            <a:spAutoFit/>
          </a:bodyPr>
          <a:lstStyle/>
          <a:p>
            <a:r>
              <a:rPr lang="en-US" sz="700" dirty="0">
                <a:latin typeface="Century Gothic" panose="020B0502020202020204" pitchFamily="34" charset="0"/>
                <a:cs typeface="Calibri Light" panose="020F0302020204030204" pitchFamily="34" charset="0"/>
              </a:rPr>
              <a:t>Internal release for study purpose</a:t>
            </a:r>
          </a:p>
        </p:txBody>
      </p:sp>
      <p:sp>
        <p:nvSpPr>
          <p:cNvPr id="135" name="TextBox 134">
            <a:extLst>
              <a:ext uri="{FF2B5EF4-FFF2-40B4-BE49-F238E27FC236}">
                <a16:creationId xmlns:a16="http://schemas.microsoft.com/office/drawing/2014/main" id="{EC55ED15-17C7-4487-B076-D0C28FBF7E4D}"/>
              </a:ext>
            </a:extLst>
          </p:cNvPr>
          <p:cNvSpPr txBox="1"/>
          <p:nvPr/>
        </p:nvSpPr>
        <p:spPr>
          <a:xfrm>
            <a:off x="10383411" y="3749170"/>
            <a:ext cx="1957466" cy="1384995"/>
          </a:xfrm>
          <a:prstGeom prst="rect">
            <a:avLst/>
          </a:prstGeom>
          <a:noFill/>
        </p:spPr>
        <p:txBody>
          <a:bodyPr wrap="square" rtlCol="0">
            <a:spAutoFit/>
          </a:bodyPr>
          <a:lstStyle/>
          <a:p>
            <a:r>
              <a:rPr lang="en-US" sz="700" dirty="0">
                <a:latin typeface="Century Gothic" panose="020B0502020202020204" pitchFamily="34" charset="0"/>
                <a:cs typeface="Calibri Light" panose="020F0302020204030204" pitchFamily="34" charset="0"/>
              </a:rPr>
              <a:t>- Research existing online book stores (find out how actual book stores run today)</a:t>
            </a:r>
          </a:p>
          <a:p>
            <a:r>
              <a:rPr lang="en-US" sz="700" dirty="0">
                <a:latin typeface="Century Gothic" panose="020B0502020202020204" pitchFamily="34" charset="0"/>
                <a:cs typeface="Calibri Light" panose="020F0302020204030204" pitchFamily="34" charset="0"/>
              </a:rPr>
              <a:t>- Sprint planning</a:t>
            </a:r>
          </a:p>
          <a:p>
            <a:r>
              <a:rPr lang="en-US" sz="700" dirty="0">
                <a:latin typeface="Century Gothic" panose="020B0502020202020204" pitchFamily="34" charset="0"/>
                <a:cs typeface="Calibri Light" panose="020F0302020204030204" pitchFamily="34" charset="0"/>
              </a:rPr>
              <a:t>- Design (plan the user interfaces and wireframes and style guide)</a:t>
            </a:r>
          </a:p>
          <a:p>
            <a:r>
              <a:rPr lang="en-US" sz="700" dirty="0">
                <a:latin typeface="Century Gothic" panose="020B0502020202020204" pitchFamily="34" charset="0"/>
                <a:cs typeface="Calibri Light" panose="020F0302020204030204" pitchFamily="34" charset="0"/>
              </a:rPr>
              <a:t>- Development (database design, create modules, programming, business logic manipulations)</a:t>
            </a:r>
          </a:p>
          <a:p>
            <a:r>
              <a:rPr lang="en-US" sz="700" dirty="0">
                <a:latin typeface="Century Gothic" panose="020B0502020202020204" pitchFamily="34" charset="0"/>
                <a:cs typeface="Calibri Light" panose="020F0302020204030204" pitchFamily="34" charset="0"/>
              </a:rPr>
              <a:t>- Testing (user testing by manipulating different scenarios)</a:t>
            </a:r>
          </a:p>
          <a:p>
            <a:r>
              <a:rPr lang="en-US" sz="700" dirty="0">
                <a:latin typeface="Century Gothic" panose="020B0502020202020204" pitchFamily="34" charset="0"/>
                <a:cs typeface="Calibri Light" panose="020F0302020204030204" pitchFamily="34" charset="0"/>
              </a:rPr>
              <a:t>- Launch (Live Demo with presentation)</a:t>
            </a:r>
          </a:p>
        </p:txBody>
      </p:sp>
      <p:sp>
        <p:nvSpPr>
          <p:cNvPr id="136" name="TextBox 135">
            <a:extLst>
              <a:ext uri="{FF2B5EF4-FFF2-40B4-BE49-F238E27FC236}">
                <a16:creationId xmlns:a16="http://schemas.microsoft.com/office/drawing/2014/main" id="{E3303FAC-541E-4194-9F74-B58EE05C51BF}"/>
              </a:ext>
            </a:extLst>
          </p:cNvPr>
          <p:cNvSpPr txBox="1"/>
          <p:nvPr/>
        </p:nvSpPr>
        <p:spPr>
          <a:xfrm>
            <a:off x="10383411" y="6253616"/>
            <a:ext cx="1957466" cy="1277273"/>
          </a:xfrm>
          <a:prstGeom prst="rect">
            <a:avLst/>
          </a:prstGeom>
          <a:noFill/>
        </p:spPr>
        <p:txBody>
          <a:bodyPr wrap="square" rtlCol="0">
            <a:spAutoFit/>
          </a:bodyPr>
          <a:lstStyle/>
          <a:p>
            <a:r>
              <a:rPr lang="en-US" sz="700" dirty="0">
                <a:latin typeface="Century Gothic" panose="020B0502020202020204" pitchFamily="34" charset="0"/>
                <a:cs typeface="Calibri Light" panose="020F0302020204030204" pitchFamily="34" charset="0"/>
              </a:rPr>
              <a:t>- Phase 1 (User login, add, edit, delete textbooks, Status update) </a:t>
            </a:r>
          </a:p>
          <a:p>
            <a:r>
              <a:rPr lang="en-US" sz="700" dirty="0">
                <a:latin typeface="Century Gothic" panose="020B0502020202020204" pitchFamily="34" charset="0"/>
                <a:cs typeface="Calibri Light" panose="020F0302020204030204" pitchFamily="34" charset="0"/>
              </a:rPr>
              <a:t>- Phase 2 (View textbooks, advanced search, contact forms)</a:t>
            </a:r>
          </a:p>
          <a:p>
            <a:r>
              <a:rPr lang="en-US" sz="700" dirty="0">
                <a:latin typeface="Century Gothic" panose="020B0502020202020204" pitchFamily="34" charset="0"/>
                <a:cs typeface="Calibri Light" panose="020F0302020204030204" pitchFamily="34" charset="0"/>
              </a:rPr>
              <a:t>- Phase 3 (Admin operations)</a:t>
            </a:r>
          </a:p>
          <a:p>
            <a:r>
              <a:rPr lang="en-US" sz="700" dirty="0">
                <a:latin typeface="Century Gothic" panose="020B0502020202020204" pitchFamily="34" charset="0"/>
                <a:cs typeface="Calibri Light" panose="020F0302020204030204" pitchFamily="34" charset="0"/>
              </a:rPr>
              <a:t>- Phase 4 (Module integrations)</a:t>
            </a:r>
          </a:p>
          <a:p>
            <a:r>
              <a:rPr lang="en-US" sz="700" dirty="0">
                <a:latin typeface="Century Gothic" panose="020B0502020202020204" pitchFamily="34" charset="0"/>
                <a:cs typeface="Calibri Light" panose="020F0302020204030204" pitchFamily="34" charset="0"/>
              </a:rPr>
              <a:t>- Phase 5 (Testing)</a:t>
            </a:r>
          </a:p>
          <a:p>
            <a:r>
              <a:rPr lang="en-US" sz="700" dirty="0">
                <a:latin typeface="Century Gothic" panose="020B0502020202020204" pitchFamily="34" charset="0"/>
                <a:cs typeface="Calibri Light" panose="020F0302020204030204" pitchFamily="34" charset="0"/>
              </a:rPr>
              <a:t>- Phase 6 (Bug fixing)</a:t>
            </a:r>
          </a:p>
          <a:p>
            <a:r>
              <a:rPr lang="en-US" sz="700" dirty="0">
                <a:latin typeface="Century Gothic" panose="020B0502020202020204" pitchFamily="34" charset="0"/>
                <a:cs typeface="Calibri Light" panose="020F0302020204030204" pitchFamily="34" charset="0"/>
              </a:rPr>
              <a:t>- Phase 7 (Release testing)</a:t>
            </a:r>
          </a:p>
          <a:p>
            <a:r>
              <a:rPr lang="en-US" sz="700" dirty="0">
                <a:latin typeface="Century Gothic" panose="020B0502020202020204" pitchFamily="34" charset="0"/>
                <a:cs typeface="Calibri Light" panose="020F0302020204030204" pitchFamily="34" charset="0"/>
              </a:rPr>
              <a:t>- Phase 8 (Get ready the environment for live demo)</a:t>
            </a:r>
          </a:p>
        </p:txBody>
      </p:sp>
      <p:sp>
        <p:nvSpPr>
          <p:cNvPr id="137" name="TextBox 136">
            <a:extLst>
              <a:ext uri="{FF2B5EF4-FFF2-40B4-BE49-F238E27FC236}">
                <a16:creationId xmlns:a16="http://schemas.microsoft.com/office/drawing/2014/main" id="{0723B210-5FB0-4ADE-A6B8-49D97CED9A12}"/>
              </a:ext>
            </a:extLst>
          </p:cNvPr>
          <p:cNvSpPr txBox="1"/>
          <p:nvPr/>
        </p:nvSpPr>
        <p:spPr>
          <a:xfrm>
            <a:off x="7033456" y="736975"/>
            <a:ext cx="5156345" cy="261610"/>
          </a:xfrm>
          <a:prstGeom prst="rect">
            <a:avLst/>
          </a:prstGeom>
          <a:noFill/>
        </p:spPr>
        <p:txBody>
          <a:bodyPr wrap="square" rtlCol="0">
            <a:spAutoFit/>
          </a:bodyPr>
          <a:lstStyle/>
          <a:p>
            <a:r>
              <a:rPr lang="en-US" sz="1050" b="1" i="1" dirty="0">
                <a:latin typeface="Century Gothic" panose="020B0502020202020204" pitchFamily="34" charset="0"/>
                <a:cs typeface="Calibri Light" panose="020F0302020204030204" pitchFamily="34" charset="0"/>
              </a:rPr>
              <a:t>Resale textbooks web-based application project</a:t>
            </a:r>
          </a:p>
        </p:txBody>
      </p:sp>
      <p:sp>
        <p:nvSpPr>
          <p:cNvPr id="138" name="TextBox 137">
            <a:extLst>
              <a:ext uri="{FF2B5EF4-FFF2-40B4-BE49-F238E27FC236}">
                <a16:creationId xmlns:a16="http://schemas.microsoft.com/office/drawing/2014/main" id="{FCA38BA6-83CE-40D0-83DA-8EEBA65D3682}"/>
              </a:ext>
            </a:extLst>
          </p:cNvPr>
          <p:cNvSpPr txBox="1"/>
          <p:nvPr/>
        </p:nvSpPr>
        <p:spPr>
          <a:xfrm>
            <a:off x="222125" y="8355718"/>
            <a:ext cx="2262069" cy="230832"/>
          </a:xfrm>
          <a:prstGeom prst="rect">
            <a:avLst/>
          </a:prstGeom>
          <a:noFill/>
        </p:spPr>
        <p:txBody>
          <a:bodyPr wrap="square" rtlCol="0">
            <a:spAutoFit/>
          </a:bodyPr>
          <a:lstStyle/>
          <a:p>
            <a:r>
              <a:rPr lang="en-US" sz="900" b="1" i="1" dirty="0">
                <a:latin typeface="Century Gothic" panose="020B0502020202020204" pitchFamily="34" charset="0"/>
                <a:cs typeface="Calibri Light" panose="020F0302020204030204" pitchFamily="34" charset="0"/>
              </a:rPr>
              <a:t>BOOKLOUD</a:t>
            </a:r>
          </a:p>
        </p:txBody>
      </p:sp>
    </p:spTree>
    <p:extLst>
      <p:ext uri="{BB962C8B-B14F-4D97-AF65-F5344CB8AC3E}">
        <p14:creationId xmlns:p14="http://schemas.microsoft.com/office/powerpoint/2010/main" val="24520571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575</TotalTime>
  <Words>841</Words>
  <Application>Microsoft Office PowerPoint</Application>
  <PresentationFormat>A3 Paper (297x420 mm)</PresentationFormat>
  <Paragraphs>108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Century Gothic</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Chrishan_Peiris_Project_plan(Canvas)</dc:title>
  <dc:creator>Chrishan Dhanushka Peiris</dc:creator>
  <cp:lastModifiedBy>Chrishan Dhanushka Peiris</cp:lastModifiedBy>
  <cp:revision>54</cp:revision>
  <dcterms:created xsi:type="dcterms:W3CDTF">2019-08-11T04:25:18Z</dcterms:created>
  <dcterms:modified xsi:type="dcterms:W3CDTF">2019-08-11T14:00:25Z</dcterms:modified>
</cp:coreProperties>
</file>