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21" r:id="rId2"/>
    <p:sldId id="384" r:id="rId3"/>
    <p:sldId id="386" r:id="rId4"/>
    <p:sldId id="390" r:id="rId5"/>
    <p:sldId id="392" r:id="rId6"/>
    <p:sldId id="393" r:id="rId7"/>
    <p:sldId id="385" r:id="rId8"/>
    <p:sldId id="396" r:id="rId9"/>
    <p:sldId id="397" r:id="rId10"/>
    <p:sldId id="398" r:id="rId11"/>
    <p:sldId id="400" r:id="rId12"/>
    <p:sldId id="412" r:id="rId13"/>
    <p:sldId id="401" r:id="rId14"/>
    <p:sldId id="409" r:id="rId15"/>
    <p:sldId id="399" r:id="rId16"/>
    <p:sldId id="402" r:id="rId17"/>
    <p:sldId id="403" r:id="rId18"/>
    <p:sldId id="404" r:id="rId19"/>
    <p:sldId id="405" r:id="rId20"/>
    <p:sldId id="413" r:id="rId21"/>
    <p:sldId id="411" r:id="rId22"/>
    <p:sldId id="417" r:id="rId23"/>
    <p:sldId id="418" r:id="rId24"/>
    <p:sldId id="4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1" autoAdjust="0"/>
    <p:restoredTop sz="75886" autoAdjust="0"/>
  </p:normalViewPr>
  <p:slideViewPr>
    <p:cSldViewPr snapToGrid="0">
      <p:cViewPr varScale="1">
        <p:scale>
          <a:sx n="51" d="100"/>
          <a:sy n="51" d="100"/>
        </p:scale>
        <p:origin x="13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31C5E-989C-45EE-AD60-C49C4A6B0A3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9C3D-9D69-4747-9307-06180EF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9C3D-9D69-4747-9307-06180EF381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8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http://www.myreadingroom.co.in/notes-and-studymaterial/65-dbms/534-concurrency-control-with-locking.html</a:t>
            </a:r>
          </a:p>
        </p:txBody>
      </p:sp>
    </p:spTree>
    <p:extLst>
      <p:ext uri="{BB962C8B-B14F-4D97-AF65-F5344CB8AC3E}">
        <p14:creationId xmlns:p14="http://schemas.microsoft.com/office/powerpoint/2010/main" val="74283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http://www.myreadingroom.co.in/notes-and-studymaterial/65-dbms/534-concurrency-control-with-locking.html</a:t>
            </a:r>
          </a:p>
        </p:txBody>
      </p:sp>
    </p:spTree>
    <p:extLst>
      <p:ext uri="{BB962C8B-B14F-4D97-AF65-F5344CB8AC3E}">
        <p14:creationId xmlns:p14="http://schemas.microsoft.com/office/powerpoint/2010/main" val="1631814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http://www.myreadingroom.co.in/notes-and-studymaterial/65-dbms/534-concurrency-control-with-locking.html</a:t>
            </a:r>
          </a:p>
        </p:txBody>
      </p:sp>
    </p:spTree>
    <p:extLst>
      <p:ext uri="{BB962C8B-B14F-4D97-AF65-F5344CB8AC3E}">
        <p14:creationId xmlns:p14="http://schemas.microsoft.com/office/powerpoint/2010/main" val="170295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http://www.myreadingroom.co.in/notes-and-studymaterial/65-dbms/534-concurrency-control-with-locking.html</a:t>
            </a:r>
          </a:p>
        </p:txBody>
      </p:sp>
    </p:spTree>
    <p:extLst>
      <p:ext uri="{BB962C8B-B14F-4D97-AF65-F5344CB8AC3E}">
        <p14:creationId xmlns:p14="http://schemas.microsoft.com/office/powerpoint/2010/main" val="145227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http://www.myreadingroom.co.in/notes-and-studymaterial/65-dbms/534-concurrency-control-with-locking.html</a:t>
            </a:r>
          </a:p>
        </p:txBody>
      </p:sp>
    </p:spTree>
    <p:extLst>
      <p:ext uri="{BB962C8B-B14F-4D97-AF65-F5344CB8AC3E}">
        <p14:creationId xmlns:p14="http://schemas.microsoft.com/office/powerpoint/2010/main" val="3713493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43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2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9C3D-9D69-4747-9307-06180EF381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6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19C3D-9D69-4747-9307-06180EF381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3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19C3D-9D69-4747-9307-06180EF381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2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7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5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3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1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0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7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6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6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409B-F864-4AC8-B065-DA014053216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BB5A-10DB-4383-AFF8-371CDAA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891DF6-9670-4438-823F-4836E6AC3E07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2590514"/>
            <a:ext cx="7963448" cy="1752600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Transactions </a:t>
            </a:r>
          </a:p>
          <a:p>
            <a:pPr marL="0" indent="0" algn="ctr">
              <a:buNone/>
              <a:defRPr/>
            </a:pPr>
            <a:r>
              <a:rPr lang="en-US" sz="32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Concurrency Control </a:t>
            </a:r>
            <a:endParaRPr lang="en-US" altLang="en-US" sz="3200" b="1" i="1" dirty="0">
              <a:solidFill>
                <a:schemeClr val="accent5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1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44557" y="213898"/>
            <a:ext cx="11662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+mn-lt"/>
              </a:rPr>
              <a:t>Example: The use of record locks </a:t>
            </a:r>
            <a:r>
              <a:rPr lang="en-US" altLang="en-US" sz="2400" dirty="0">
                <a:solidFill>
                  <a:srgbClr val="C00000"/>
                </a:solidFill>
                <a:latin typeface="+mn-lt"/>
                <a:cs typeface="Tahoma" panose="020B0604030504040204" pitchFamily="34" charset="0"/>
              </a:rPr>
              <a:t>to enforce serialization</a:t>
            </a:r>
            <a:r>
              <a:rPr lang="en-US" altLang="en-US" sz="2400" dirty="0">
                <a:solidFill>
                  <a:srgbClr val="C00000"/>
                </a:solidFill>
                <a:latin typeface="+mn-lt"/>
              </a:rPr>
              <a:t> and  avoid the lost update problem</a:t>
            </a:r>
            <a:endParaRPr lang="en-US" altLang="en-US" sz="2400" dirty="0">
              <a:solidFill>
                <a:srgbClr val="C00000"/>
              </a:solidFill>
              <a:latin typeface="+mn-lt"/>
              <a:cs typeface="Tahoma" panose="020B0604030504040204" pitchFamily="34" charset="0"/>
            </a:endParaRPr>
          </a:p>
        </p:txBody>
      </p:sp>
      <p:sp>
        <p:nvSpPr>
          <p:cNvPr id="43017" name="Text Box 3"/>
          <p:cNvSpPr txBox="1">
            <a:spLocks noChangeArrowheads="1"/>
          </p:cNvSpPr>
          <p:nvPr/>
        </p:nvSpPr>
        <p:spPr bwMode="auto">
          <a:xfrm>
            <a:off x="7704750" y="1630018"/>
            <a:ext cx="4038600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en-US" sz="2400" dirty="0"/>
              <a:t> John’s transaction will update the record</a:t>
            </a:r>
          </a:p>
          <a:p>
            <a:r>
              <a:rPr lang="en-US" altLang="en-US" sz="2400" dirty="0"/>
              <a:t> The DBMS locks the record before reading it into main memory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solidFill>
                <a:srgbClr val="99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solidFill>
                <a:srgbClr val="99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46605"/>
              </p:ext>
            </p:extLst>
          </p:nvPr>
        </p:nvGraphicFramePr>
        <p:xfrm>
          <a:off x="344558" y="958850"/>
          <a:ext cx="6705358" cy="576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8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Marsha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BEGIN TRANSACTION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65">
                <a:tc>
                  <a:txBody>
                    <a:bodyPr/>
                    <a:lstStyle/>
                    <a:p>
                      <a:r>
                        <a:rPr lang="en-US" dirty="0"/>
                        <a:t>Request to Read BAL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Lock Account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to Read BAL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823">
                <a:tc>
                  <a:txBody>
                    <a:bodyPr/>
                    <a:lstStyle/>
                    <a:p>
                      <a:r>
                        <a:rPr lang="en-US" dirty="0"/>
                        <a:t>Read BAL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(reads 1000)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26">
                <a:tc>
                  <a:txBody>
                    <a:bodyPr/>
                    <a:lstStyle/>
                    <a:p>
                      <a:r>
                        <a:rPr lang="en-US" dirty="0"/>
                        <a:t>BAL = BAL – 200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WRITE BAL= 800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58">
                <a:tc>
                  <a:txBody>
                    <a:bodyPr/>
                    <a:lstStyle/>
                    <a:p>
                      <a:r>
                        <a:rPr lang="en-US" dirty="0"/>
                        <a:t>COMMIT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Unlock Account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Lock Account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t9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BAL </a:t>
                      </a:r>
                    </a:p>
                    <a:p>
                      <a:r>
                        <a:rPr lang="en-US" dirty="0"/>
                        <a:t>(reads 800)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BAL = BAL - 300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 BAL= 500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3183525" y="1311965"/>
            <a:ext cx="874643" cy="5467246"/>
          </a:xfrm>
          <a:prstGeom prst="downArrow">
            <a:avLst/>
          </a:prstGeom>
          <a:solidFill>
            <a:schemeClr val="accent6">
              <a:lumMod val="50000"/>
              <a:alpha val="3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4557" y="958850"/>
            <a:ext cx="6705359" cy="58203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62179" y="6296258"/>
            <a:ext cx="359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Final BAL =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1914" y="3166955"/>
            <a:ext cx="1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WAIT 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4425726" y="3579432"/>
            <a:ext cx="1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. . .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4425726" y="2753208"/>
            <a:ext cx="1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5234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235225" y="1295400"/>
            <a:ext cx="10936357" cy="4876800"/>
          </a:xfrm>
        </p:spPr>
        <p:txBody>
          <a:bodyPr/>
          <a:lstStyle/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Types of locks: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Shared lock–Read but no update permitted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Used when a transaction is just reading a record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Aims to prevent another user from updating the record and placing an exclusive lock on it</a:t>
            </a:r>
          </a:p>
          <a:p>
            <a:pPr lvl="2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A shared lock on a record prevents from placing an exclusive lock but not from placing another shared lock on that record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Exclusive lock–No access permitted </a:t>
            </a:r>
          </a:p>
          <a:p>
            <a:pPr lvl="2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Prevents both reading and updating a record </a:t>
            </a:r>
          </a:p>
          <a:p>
            <a:pPr lvl="2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It is placed when the transaction is preparing to update</a:t>
            </a:r>
          </a:p>
          <a:p>
            <a:pPr lvl="2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An exclusive lock on a record prevents from placing any other lock on that record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5896" y="221974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Locking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21570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743053" y="1037639"/>
          <a:ext cx="4155243" cy="5430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8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BEGIN TRANSACTION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Request to Read BAL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823">
                <a:tc>
                  <a:txBody>
                    <a:bodyPr/>
                    <a:lstStyle/>
                    <a:p>
                      <a:r>
                        <a:rPr lang="en-US" dirty="0"/>
                        <a:t>Place Shared Lock on Account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26">
                <a:tc>
                  <a:txBody>
                    <a:bodyPr/>
                    <a:lstStyle/>
                    <a:p>
                      <a:r>
                        <a:rPr lang="en-US" dirty="0"/>
                        <a:t>Read BAL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(reads 1000)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to Update BAL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Place X-Lock on Account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BAL = BAL + 200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t9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WRITE BAL= 800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t10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COMMIT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Unlock Account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7000151" y="1390754"/>
            <a:ext cx="874643" cy="5467246"/>
          </a:xfrm>
          <a:prstGeom prst="downArrow">
            <a:avLst/>
          </a:prstGeom>
          <a:solidFill>
            <a:schemeClr val="accent6">
              <a:lumMod val="50000"/>
              <a:alpha val="3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3053" y="1037639"/>
            <a:ext cx="4155243" cy="58203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5896" y="221974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Locking Mechanisms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992" y="2521171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Shared Lock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8993" y="4261946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Exclusive Lock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28422" y="2613504"/>
            <a:ext cx="987973" cy="184666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633526" y="4354279"/>
            <a:ext cx="987973" cy="184666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6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13" y="2667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u="sng" dirty="0">
                <a:solidFill>
                  <a:schemeClr val="accent6">
                    <a:lumMod val="50000"/>
                  </a:schemeClr>
                </a:solidFill>
              </a:rPr>
              <a:t>Deadlock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20147" y="921578"/>
            <a:ext cx="11358740" cy="17717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</a:rPr>
              <a:t>An impasse that results when two or more transactions have locked common resources, and each waits for the other to unlock their resources</a:t>
            </a:r>
          </a:p>
          <a:p>
            <a:pPr eaLnBrk="1" hangingPunct="1"/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</a:rPr>
              <a:t>It happens because it is not always possible to specify in advance all the records that a transaction requires. Therefore we place the lock requests during the execution of the transaction as the need for records appear</a:t>
            </a: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1098274" y="3463326"/>
            <a:ext cx="3429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The problem of Deadlock: </a:t>
            </a:r>
          </a:p>
          <a:p>
            <a:pPr eaLnBrk="1" hangingPunct="1">
              <a:defRPr/>
            </a:pPr>
            <a:endParaRPr lang="en-US" sz="2000" i="1" dirty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sz="2000" i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John and Marsha will wait forever for each other to release their locked resources!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561771" y="2587350"/>
          <a:ext cx="619257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5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72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John Transfer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Marsha Transfer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 Shared Lock on 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BAL_A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Shared Lock on 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BAL_B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X-Lock on B (Try to transfer to B) 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X-Lock on 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(Try to transfer to A)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8074960" y="2958202"/>
            <a:ext cx="874643" cy="3863032"/>
          </a:xfrm>
          <a:prstGeom prst="downArrow">
            <a:avLst/>
          </a:prstGeom>
          <a:solidFill>
            <a:schemeClr val="accent6">
              <a:lumMod val="50000"/>
              <a:alpha val="3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9074" y="2602970"/>
            <a:ext cx="6043326" cy="420264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83434" y="5723614"/>
            <a:ext cx="1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WAIT 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6222995" y="5472108"/>
            <a:ext cx="1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. . .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6222995" y="6005711"/>
            <a:ext cx="1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. .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80907" y="6172281"/>
            <a:ext cx="1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WAIT 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9320468" y="5920775"/>
            <a:ext cx="1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. . .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9320468" y="6454378"/>
            <a:ext cx="1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05305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1143000"/>
            <a:ext cx="108585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Two ways to handle deadlocks: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Deadlock prevention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chemeClr val="accent5">
                    <a:lumMod val="50000"/>
                  </a:schemeClr>
                </a:solidFill>
              </a:rPr>
              <a:t>Lock all records required at the beginning of a transaction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chemeClr val="accent5">
                    <a:lumMod val="50000"/>
                  </a:schemeClr>
                </a:solidFill>
              </a:rPr>
              <a:t>May be difficult to determine all needed resources in advance</a:t>
            </a:r>
          </a:p>
          <a:p>
            <a:pPr lvl="1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Deadlock Resolution</a:t>
            </a:r>
          </a:p>
          <a:p>
            <a:pPr lvl="2"/>
            <a:r>
              <a:rPr lang="en-US" altLang="en-US" sz="2300" dirty="0">
                <a:solidFill>
                  <a:schemeClr val="accent5">
                    <a:lumMod val="50000"/>
                  </a:schemeClr>
                </a:solidFill>
              </a:rPr>
              <a:t>Allow deadlocks to occur</a:t>
            </a:r>
          </a:p>
          <a:p>
            <a:pPr lvl="2"/>
            <a:r>
              <a:rPr lang="en-US" altLang="en-US" sz="2300" dirty="0">
                <a:solidFill>
                  <a:schemeClr val="accent5">
                    <a:lumMod val="50000"/>
                  </a:schemeClr>
                </a:solidFill>
              </a:rPr>
              <a:t>Mechanisms for detecting and breaking them</a:t>
            </a:r>
          </a:p>
          <a:p>
            <a:pPr lvl="3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Resource usage matrix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keeps records of all locks and finds deadlocks as they occur </a:t>
            </a:r>
          </a:p>
          <a:p>
            <a:pPr lvl="3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Then the DBMS resolves the deadlocks by “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backing out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” one of the deadlocked transactions</a:t>
            </a:r>
          </a:p>
          <a:p>
            <a:pPr lvl="3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Any changes made by that transaction up to the time of deadlock are rolled-back, and the transaction is restarted when the required resources become available</a:t>
            </a:r>
          </a:p>
          <a:p>
            <a:pPr lvl="1"/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u="sng" dirty="0">
                <a:solidFill>
                  <a:schemeClr val="accent6">
                    <a:lumMod val="50000"/>
                  </a:schemeClr>
                </a:solidFill>
              </a:rPr>
              <a:t>Managing Deadlock</a:t>
            </a:r>
          </a:p>
        </p:txBody>
      </p:sp>
    </p:spTree>
    <p:extLst>
      <p:ext uri="{BB962C8B-B14F-4D97-AF65-F5344CB8AC3E}">
        <p14:creationId xmlns:p14="http://schemas.microsoft.com/office/powerpoint/2010/main" val="323116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96" y="221974"/>
            <a:ext cx="7772400" cy="838200"/>
          </a:xfrm>
        </p:spPr>
        <p:txBody>
          <a:bodyPr/>
          <a:lstStyle/>
          <a:p>
            <a:pPr>
              <a:defRPr/>
            </a:pPr>
            <a:r>
              <a:rPr u="sng" dirty="0">
                <a:solidFill>
                  <a:schemeClr val="accent6">
                    <a:lumMod val="50000"/>
                  </a:schemeClr>
                </a:solidFill>
              </a:rPr>
              <a:t>Locking Mechanisms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235226" y="1188002"/>
            <a:ext cx="10565296" cy="48768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Locking level-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is the extent of the database that is locked: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Database: used during database updates but impractical in general </a:t>
            </a:r>
          </a:p>
        </p:txBody>
      </p:sp>
      <p:pic>
        <p:nvPicPr>
          <p:cNvPr id="6146" name="Picture 2" descr="concurrency control with locking metho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61" y="2495549"/>
            <a:ext cx="591502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8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96" y="221974"/>
            <a:ext cx="7772400" cy="838200"/>
          </a:xfrm>
        </p:spPr>
        <p:txBody>
          <a:bodyPr/>
          <a:lstStyle/>
          <a:p>
            <a:pPr>
              <a:defRPr/>
            </a:pPr>
            <a:r>
              <a:rPr u="sng" dirty="0">
                <a:solidFill>
                  <a:schemeClr val="accent6">
                    <a:lumMod val="50000"/>
                  </a:schemeClr>
                </a:solidFill>
              </a:rPr>
              <a:t>Locking Mechanisms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235225" y="1188002"/>
            <a:ext cx="10863699" cy="48768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Locking level-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is the extent of the database that is locked:</a:t>
            </a: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Database: used during database updates but impractical in general </a:t>
            </a: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Table: used for bulk updates but not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suitable for multiuser DBMSs, where multiple transactions may wait to access the table </a:t>
            </a: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41942" y="4099201"/>
            <a:ext cx="5981700" cy="2590800"/>
            <a:chOff x="4515540" y="3979932"/>
            <a:chExt cx="5981700" cy="2590800"/>
          </a:xfrm>
        </p:grpSpPr>
        <p:pic>
          <p:nvPicPr>
            <p:cNvPr id="18434" name="Picture 2" descr="Image result for locking level in concurrent access contr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540" y="3979932"/>
              <a:ext cx="5981700" cy="25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r="4616" b="69868"/>
            <a:stretch/>
          </p:blipFill>
          <p:spPr>
            <a:xfrm>
              <a:off x="8649321" y="5129557"/>
              <a:ext cx="547688" cy="38334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t="56131"/>
            <a:stretch/>
          </p:blipFill>
          <p:spPr>
            <a:xfrm>
              <a:off x="8649321" y="5361677"/>
              <a:ext cx="574192" cy="55810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7009" y="5154541"/>
              <a:ext cx="1113182" cy="92640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/>
            <a:srcRect b="87526"/>
            <a:stretch/>
          </p:blipFill>
          <p:spPr>
            <a:xfrm>
              <a:off x="8936417" y="5935935"/>
              <a:ext cx="1207813" cy="1998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t="74804"/>
            <a:stretch/>
          </p:blipFill>
          <p:spPr>
            <a:xfrm>
              <a:off x="8936417" y="6135758"/>
              <a:ext cx="1207813" cy="4036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7382" y="4433381"/>
              <a:ext cx="1670354" cy="15544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2797" y="5524657"/>
              <a:ext cx="1113182" cy="134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55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96" y="221974"/>
            <a:ext cx="7772400" cy="838200"/>
          </a:xfrm>
        </p:spPr>
        <p:txBody>
          <a:bodyPr/>
          <a:lstStyle/>
          <a:p>
            <a:pPr>
              <a:defRPr/>
            </a:pPr>
            <a:r>
              <a:rPr u="sng" dirty="0">
                <a:solidFill>
                  <a:schemeClr val="accent6">
                    <a:lumMod val="50000"/>
                  </a:schemeClr>
                </a:solidFill>
              </a:rPr>
              <a:t>Locking Mechanisms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235226" y="1188002"/>
            <a:ext cx="10406270" cy="48768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Locking level-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is the extent of the database that is locked:</a:t>
            </a: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Database: used during database updates but impractical in general </a:t>
            </a: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Table: used for bulk updates but not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suitable for multiuser DBMSs, where multiple transactions may wait to access the table </a:t>
            </a: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The physical storage block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disk page)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- very commonly used</a:t>
            </a:r>
          </a:p>
        </p:txBody>
      </p:sp>
      <p:pic>
        <p:nvPicPr>
          <p:cNvPr id="16386" name="Picture 2" descr="concurrency control with locking methods_Page Lev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97" y="3786746"/>
            <a:ext cx="5701886" cy="29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4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96" y="221974"/>
            <a:ext cx="7772400" cy="838200"/>
          </a:xfrm>
        </p:spPr>
        <p:txBody>
          <a:bodyPr/>
          <a:lstStyle/>
          <a:p>
            <a:pPr>
              <a:defRPr/>
            </a:pPr>
            <a:r>
              <a:rPr u="sng" dirty="0">
                <a:solidFill>
                  <a:schemeClr val="accent6">
                    <a:lumMod val="50000"/>
                  </a:schemeClr>
                </a:solidFill>
              </a:rPr>
              <a:t>Locking Mechanisms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235226" y="1188002"/>
            <a:ext cx="10711070" cy="48768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Locking level-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is the extent of the database that is locked:</a:t>
            </a: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Database: used during database updates but impractical in general </a:t>
            </a: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Table: used for bulk updates but not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suitable for multiuser DBMSs, where multiple transactions may wait to access the table </a:t>
            </a: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The physical storage block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disk page)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- very commonly used</a:t>
            </a: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Record: only requested row; fairly commonly used as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 requires high overhead</a:t>
            </a: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338" name="Picture 2" descr="concurrency control with locking methods_row le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549" y="4165462"/>
            <a:ext cx="59817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9605" y="4793912"/>
            <a:ext cx="5810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herit"/>
              </a:rPr>
              <a:t>Disadvantages of row-level locking: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herit"/>
              </a:rPr>
              <a:t>Takes more memory than page-level or table-level locks.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herit"/>
              </a:rPr>
              <a:t>Is slower than page-level or table-level locks when used on a large part of the table because you must acquire many more locks (examples: GROUP BY or full table scan).</a:t>
            </a:r>
            <a:endParaRPr lang="en-US" sz="1600" b="0" i="0" dirty="0">
              <a:solidFill>
                <a:schemeClr val="accent6">
                  <a:lumMod val="50000"/>
                </a:schemeClr>
              </a:solidFill>
              <a:effectLst/>
              <a:latin typeface="inheri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F41C6E-B48B-47B4-B7D5-6AEF8410969C}"/>
              </a:ext>
            </a:extLst>
          </p:cNvPr>
          <p:cNvSpPr/>
          <p:nvPr/>
        </p:nvSpPr>
        <p:spPr>
          <a:xfrm>
            <a:off x="399605" y="396291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herit"/>
              </a:rPr>
              <a:t>Advantages of row-level locking: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herit"/>
              </a:rPr>
              <a:t>Fewer lock conflicts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herit"/>
              </a:rPr>
              <a:t>Makes it possible to lock a single row a long time.</a:t>
            </a:r>
          </a:p>
        </p:txBody>
      </p:sp>
    </p:spTree>
    <p:extLst>
      <p:ext uri="{BB962C8B-B14F-4D97-AF65-F5344CB8AC3E}">
        <p14:creationId xmlns:p14="http://schemas.microsoft.com/office/powerpoint/2010/main" val="20372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96" y="221974"/>
            <a:ext cx="7772400" cy="838200"/>
          </a:xfrm>
        </p:spPr>
        <p:txBody>
          <a:bodyPr/>
          <a:lstStyle/>
          <a:p>
            <a:pPr>
              <a:defRPr/>
            </a:pPr>
            <a:r>
              <a:rPr u="sng" dirty="0">
                <a:solidFill>
                  <a:schemeClr val="accent6">
                    <a:lumMod val="50000"/>
                  </a:schemeClr>
                </a:solidFill>
              </a:rPr>
              <a:t>Locking Mechanisms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235226" y="1188002"/>
            <a:ext cx="10883348" cy="48768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Locking level-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is the extent of the database that is locked:</a:t>
            </a: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Database: used during database updates but impractical in general </a:t>
            </a: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Table: used for bulk updates but not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suitable for multiuser DBMSs, where multiple transactions may wait to access the table </a:t>
            </a: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The physical storage block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disk page)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- very commonly used</a:t>
            </a:r>
          </a:p>
          <a:p>
            <a:pPr lvl="1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Record: only requested row; fairly commonly used as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 requires high overhead</a:t>
            </a: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Field: requires significant overhead; impractical</a:t>
            </a:r>
          </a:p>
          <a:p>
            <a:pPr lvl="2"/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</a:rPr>
              <a:t>Example usage: quantity-on hand in inventory control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01643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298" y="260350"/>
            <a:ext cx="8534400" cy="698500"/>
          </a:xfrm>
        </p:spPr>
        <p:txBody>
          <a:bodyPr vert="horz" lIns="90488" tIns="44450" rIns="90488" bIns="44450" rtlCol="0" anchor="t">
            <a:noAutofit/>
          </a:bodyPr>
          <a:lstStyle/>
          <a:p>
            <a:pPr>
              <a:defRPr/>
            </a:pPr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Need For Concurrency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98" y="1315214"/>
            <a:ext cx="107660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Databases contain information shared by many users 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There is no interference problem 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If all transaction execute serially, and each transaction commits before the next one starts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If all users are reading data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If all users access different parts of the database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However this is not the general case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 common applications two users may try to update the same records simultaneously or one of the users is updating records while the second user is reading them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3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6172200"/>
            <a:ext cx="7239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95400"/>
            <a:ext cx="8994913" cy="4876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 solution is Versioning</a:t>
            </a:r>
          </a:p>
          <a:p>
            <a:r>
              <a:rPr lang="en-US" altLang="en-US" sz="2400" dirty="0">
                <a:solidFill>
                  <a:srgbClr val="49433B"/>
                </a:solidFill>
              </a:rPr>
              <a:t>Instead of locking</a:t>
            </a:r>
          </a:p>
          <a:p>
            <a:r>
              <a:rPr lang="en-US" altLang="en-US" sz="2400" dirty="0">
                <a:solidFill>
                  <a:srgbClr val="49433B"/>
                </a:solidFill>
              </a:rPr>
              <a:t>Optimistic approach to concurrency control</a:t>
            </a:r>
          </a:p>
          <a:p>
            <a:r>
              <a:rPr lang="en-US" altLang="en-US" sz="2400" dirty="0">
                <a:solidFill>
                  <a:srgbClr val="49433B"/>
                </a:solidFill>
              </a:rPr>
              <a:t>Assumption is that simultaneous updates will be infrequent</a:t>
            </a:r>
          </a:p>
          <a:p>
            <a:endParaRPr lang="en-US" altLang="en-US" sz="2400" dirty="0">
              <a:solidFill>
                <a:srgbClr val="49433B"/>
              </a:solidFill>
            </a:endParaRPr>
          </a:p>
          <a:p>
            <a:r>
              <a:rPr lang="en-US" altLang="en-US" sz="2400" dirty="0">
                <a:solidFill>
                  <a:srgbClr val="49433B"/>
                </a:solidFill>
              </a:rPr>
              <a:t>Each transaction is restricted to a view of the database as of the time that transaction started</a:t>
            </a:r>
          </a:p>
          <a:p>
            <a:r>
              <a:rPr lang="en-US" altLang="en-US" sz="2400" dirty="0">
                <a:solidFill>
                  <a:srgbClr val="49433B"/>
                </a:solidFill>
              </a:rPr>
              <a:t>When a transaction modifies a record, the DBMS creates a new record version instead of overwriting the old record</a:t>
            </a:r>
          </a:p>
          <a:p>
            <a:endParaRPr lang="en-US" altLang="en-US" sz="2400" dirty="0">
              <a:solidFill>
                <a:srgbClr val="49433B"/>
              </a:solidFill>
            </a:endParaRPr>
          </a:p>
          <a:p>
            <a:r>
              <a:rPr lang="en-US" altLang="en-US" sz="2400" dirty="0">
                <a:solidFill>
                  <a:srgbClr val="49433B"/>
                </a:solidFill>
              </a:rPr>
              <a:t>Each transaction can attempt an update as it wishes</a:t>
            </a:r>
          </a:p>
          <a:p>
            <a:r>
              <a:rPr lang="en-US" altLang="en-US" sz="2400" dirty="0">
                <a:solidFill>
                  <a:srgbClr val="49433B"/>
                </a:solidFill>
              </a:rPr>
              <a:t>The system will reject an update when it senses a conflict</a:t>
            </a:r>
          </a:p>
          <a:p>
            <a:endParaRPr lang="en-US" alt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38298" y="260350"/>
            <a:ext cx="8534400" cy="698500"/>
          </a:xfrm>
          <a:prstGeom prst="rect">
            <a:avLst/>
          </a:prstGeom>
        </p:spPr>
        <p:txBody>
          <a:bodyPr vert="horz" lIns="90488" tIns="44450" rIns="90488" bIns="4445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Controlling Concurrent Access</a:t>
            </a:r>
          </a:p>
        </p:txBody>
      </p:sp>
    </p:spTree>
    <p:extLst>
      <p:ext uri="{BB962C8B-B14F-4D97-AF65-F5344CB8AC3E}">
        <p14:creationId xmlns:p14="http://schemas.microsoft.com/office/powerpoint/2010/main" val="51730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xfrm>
            <a:off x="399393" y="1189037"/>
            <a:ext cx="11193517" cy="5349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49433B"/>
                </a:solidFill>
              </a:rPr>
              <a:t>Versioning is like an archive room: </a:t>
            </a:r>
          </a:p>
          <a:p>
            <a:pPr lvl="1"/>
            <a:r>
              <a:rPr lang="en-US" altLang="en-US" sz="2000" dirty="0">
                <a:solidFill>
                  <a:srgbClr val="49433B"/>
                </a:solidFill>
              </a:rPr>
              <a:t>The records room has a service window</a:t>
            </a:r>
          </a:p>
          <a:p>
            <a:pPr lvl="1"/>
            <a:r>
              <a:rPr lang="en-US" altLang="en-US" sz="2000" dirty="0">
                <a:solidFill>
                  <a:srgbClr val="49433B"/>
                </a:solidFill>
              </a:rPr>
              <a:t>Users (corresponding to transactions) arrive at the window and request documents (corresponding to database records)</a:t>
            </a:r>
          </a:p>
          <a:p>
            <a:pPr lvl="1"/>
            <a:r>
              <a:rPr lang="en-US" altLang="en-US" sz="2000" dirty="0">
                <a:solidFill>
                  <a:srgbClr val="49433B"/>
                </a:solidFill>
              </a:rPr>
              <a:t>However, the original documents never leave the records room</a:t>
            </a:r>
          </a:p>
          <a:p>
            <a:pPr lvl="1"/>
            <a:r>
              <a:rPr lang="en-US" altLang="en-US" sz="2000" dirty="0">
                <a:solidFill>
                  <a:srgbClr val="49433B"/>
                </a:solidFill>
              </a:rPr>
              <a:t>Instead, the clerk (corresponding to the DBMS) makes copies of the requested documents and </a:t>
            </a:r>
            <a:r>
              <a:rPr lang="en-US" altLang="en-US" sz="2000" b="1" dirty="0">
                <a:solidFill>
                  <a:srgbClr val="49433B"/>
                </a:solidFill>
              </a:rPr>
              <a:t>time stamps </a:t>
            </a:r>
            <a:r>
              <a:rPr lang="en-US" altLang="en-US" sz="2000" dirty="0">
                <a:solidFill>
                  <a:srgbClr val="49433B"/>
                </a:solidFill>
              </a:rPr>
              <a:t>them</a:t>
            </a:r>
          </a:p>
          <a:p>
            <a:pPr lvl="1"/>
            <a:r>
              <a:rPr lang="en-US" altLang="en-US" sz="2000" dirty="0">
                <a:solidFill>
                  <a:srgbClr val="49433B"/>
                </a:solidFill>
              </a:rPr>
              <a:t>Users take their private copies (or versions) of the documents to their own workplace and read them and/or make changes</a:t>
            </a:r>
          </a:p>
          <a:p>
            <a:pPr lvl="1"/>
            <a:r>
              <a:rPr lang="en-US" altLang="en-US" sz="2000" dirty="0">
                <a:solidFill>
                  <a:srgbClr val="49433B"/>
                </a:solidFill>
              </a:rPr>
              <a:t>When finished, they return their marked-up copies to the clerk. </a:t>
            </a:r>
          </a:p>
          <a:p>
            <a:pPr lvl="1"/>
            <a:r>
              <a:rPr lang="en-US" altLang="en-US" sz="2000" dirty="0">
                <a:solidFill>
                  <a:srgbClr val="49433B"/>
                </a:solidFill>
              </a:rPr>
              <a:t>The clerk merges the changes from marked-up copies into the central database if there is no conflict </a:t>
            </a:r>
          </a:p>
          <a:p>
            <a:pPr lvl="1"/>
            <a:r>
              <a:rPr lang="en-US" altLang="en-US" sz="2000" dirty="0">
                <a:solidFill>
                  <a:srgbClr val="49433B"/>
                </a:solidFill>
              </a:rPr>
              <a:t>When there is conflict the documents with earlier timestamp are prioritized and committed. The other user must check out another copy of the data records and repeat the previous work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38298" y="260350"/>
            <a:ext cx="8534400" cy="698500"/>
          </a:xfrm>
          <a:prstGeom prst="rect">
            <a:avLst/>
          </a:prstGeom>
        </p:spPr>
        <p:txBody>
          <a:bodyPr vert="horz" lIns="90488" tIns="44450" rIns="90488" bIns="4445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Versioning </a:t>
            </a:r>
          </a:p>
        </p:txBody>
      </p:sp>
    </p:spTree>
    <p:extLst>
      <p:ext uri="{BB962C8B-B14F-4D97-AF65-F5344CB8AC3E}">
        <p14:creationId xmlns:p14="http://schemas.microsoft.com/office/powerpoint/2010/main" val="271863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89" y="1051034"/>
            <a:ext cx="7422931" cy="72838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Assume the following two transactions: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3416" y="2123089"/>
            <a:ext cx="1460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Read(a)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 = a+10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Write(a)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Read(b)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b=b*5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Write(b)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2589" y="2123089"/>
            <a:ext cx="1460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Read(a)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 = a*2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Write(a)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4061" y="4261945"/>
            <a:ext cx="10171387" cy="728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If the initial values are a=5 and b =20, write a concurrent access schedule to illustrate the lost update problem.</a:t>
            </a:r>
          </a:p>
        </p:txBody>
      </p:sp>
    </p:spTree>
    <p:extLst>
      <p:ext uri="{BB962C8B-B14F-4D97-AF65-F5344CB8AC3E}">
        <p14:creationId xmlns:p14="http://schemas.microsoft.com/office/powerpoint/2010/main" val="2012459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89" y="1051034"/>
            <a:ext cx="7422931" cy="72838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Assume the following two transactions: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3416" y="2123089"/>
            <a:ext cx="1460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Read(a)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 = a+10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Write(a)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Read(b)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b=b*5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Write(b)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2589" y="2123089"/>
            <a:ext cx="1460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Read(a)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 = a*2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Write(a)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4061" y="4261945"/>
            <a:ext cx="10171387" cy="182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 the initial values are a=5 and b =20, write a concurrent access schedule to illustrate the lost update problem.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Apply the locking protocol to the schedule.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Does deadlock occur? </a:t>
            </a:r>
          </a:p>
        </p:txBody>
      </p:sp>
    </p:spTree>
    <p:extLst>
      <p:ext uri="{BB962C8B-B14F-4D97-AF65-F5344CB8AC3E}">
        <p14:creationId xmlns:p14="http://schemas.microsoft.com/office/powerpoint/2010/main" val="38534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89" y="1051034"/>
            <a:ext cx="7422931" cy="72838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Assume the following two transactions: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3416" y="2123089"/>
            <a:ext cx="1460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Read(a)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 = a+10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Write(a)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Read(b)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b=b*5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Write(b)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2589" y="2123089"/>
            <a:ext cx="1460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Read(a)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 = a*2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Write(a)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4061" y="4261945"/>
            <a:ext cx="10171387" cy="2454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 the initial values are a=10 and b =20, write a concurrent access schedule to illustrate the lost update problem.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Apply the locking protocol to the schedule. </a:t>
            </a:r>
          </a:p>
          <a:p>
            <a:pPr lvl="1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Does deadlock occur?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Apply the versioning protocol to the schedule. Will the schedule be executed? Are there any rollbacks?  	</a:t>
            </a:r>
          </a:p>
        </p:txBody>
      </p:sp>
    </p:spTree>
    <p:extLst>
      <p:ext uri="{BB962C8B-B14F-4D97-AF65-F5344CB8AC3E}">
        <p14:creationId xmlns:p14="http://schemas.microsoft.com/office/powerpoint/2010/main" val="133836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298" y="260350"/>
            <a:ext cx="8534400" cy="698500"/>
          </a:xfrm>
        </p:spPr>
        <p:txBody>
          <a:bodyPr vert="horz" lIns="90488" tIns="44450" rIns="90488" bIns="44450" rtlCol="0" anchor="t">
            <a:noAutofit/>
          </a:bodyPr>
          <a:lstStyle/>
          <a:p>
            <a:pPr>
              <a:defRPr/>
            </a:pPr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Need For Concurrency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98" y="1315214"/>
            <a:ext cx="107660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Common examples of problems that may occur</a:t>
            </a:r>
          </a:p>
          <a:p>
            <a:pPr lvl="1"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1. The lost update problem</a:t>
            </a:r>
          </a:p>
          <a:p>
            <a:pPr lvl="1"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2. The uncommitted update problem </a:t>
            </a:r>
          </a:p>
          <a:p>
            <a:pPr lvl="1"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3. The problem of inconsistent analysis </a:t>
            </a:r>
          </a:p>
          <a:p>
            <a:pPr lvl="1"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4. The non-repeatable read problem </a:t>
            </a:r>
          </a:p>
          <a:p>
            <a:pPr lvl="1"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5. The Phantom data problem 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6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298" y="260350"/>
            <a:ext cx="8534400" cy="698500"/>
          </a:xfrm>
        </p:spPr>
        <p:txBody>
          <a:bodyPr vert="horz" lIns="90488" tIns="44450" rIns="90488" bIns="44450" rtlCol="0" anchor="t">
            <a:noAutofit/>
          </a:bodyPr>
          <a:lstStyle/>
          <a:p>
            <a:pPr>
              <a:defRPr/>
            </a:pPr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 The Lost Update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98" y="1315214"/>
            <a:ext cx="10766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John and Marsha have a common bank account with 1000$ Balance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They go to different ATMs but at the same time 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91758"/>
              </p:ext>
            </p:extLst>
          </p:nvPr>
        </p:nvGraphicFramePr>
        <p:xfrm>
          <a:off x="1453931" y="2515543"/>
          <a:ext cx="676515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7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Marsha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BAL </a:t>
                      </a:r>
                    </a:p>
                    <a:p>
                      <a:r>
                        <a:rPr lang="en-US" dirty="0"/>
                        <a:t>(reads 1000)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BEGIN TRANSACTION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BAL </a:t>
                      </a:r>
                    </a:p>
                    <a:p>
                      <a:r>
                        <a:rPr lang="en-US" dirty="0"/>
                        <a:t>(reads 1000)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 = BAL – 200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BAL= 800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BAL = BAL - 300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 BAL= 700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72698" y="2871907"/>
            <a:ext cx="2511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John has made a valid update that was lost because of the second transaction</a:t>
            </a:r>
          </a:p>
        </p:txBody>
      </p:sp>
      <p:sp>
        <p:nvSpPr>
          <p:cNvPr id="6" name="Down Arrow 5"/>
          <p:cNvSpPr/>
          <p:nvPr/>
        </p:nvSpPr>
        <p:spPr>
          <a:xfrm>
            <a:off x="3961867" y="2871907"/>
            <a:ext cx="874643" cy="3846945"/>
          </a:xfrm>
          <a:prstGeom prst="downArrow">
            <a:avLst/>
          </a:prstGeom>
          <a:solidFill>
            <a:schemeClr val="accent6">
              <a:lumMod val="50000"/>
              <a:alpha val="3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2696" y="2385391"/>
            <a:ext cx="6480313" cy="43334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5274" y="6155670"/>
            <a:ext cx="359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Final BAL = 700</a:t>
            </a:r>
          </a:p>
        </p:txBody>
      </p:sp>
    </p:spTree>
    <p:extLst>
      <p:ext uri="{BB962C8B-B14F-4D97-AF65-F5344CB8AC3E}">
        <p14:creationId xmlns:p14="http://schemas.microsoft.com/office/powerpoint/2010/main" val="267743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298" y="260350"/>
            <a:ext cx="8534400" cy="698500"/>
          </a:xfrm>
        </p:spPr>
        <p:txBody>
          <a:bodyPr vert="horz" lIns="90488" tIns="44450" rIns="90488" bIns="44450" rtlCol="0" anchor="t">
            <a:noAutofit/>
          </a:bodyPr>
          <a:lstStyle/>
          <a:p>
            <a:pPr>
              <a:defRPr/>
            </a:pPr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2. The Uncommitted Update Problem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26900"/>
              </p:ext>
            </p:extLst>
          </p:nvPr>
        </p:nvGraphicFramePr>
        <p:xfrm>
          <a:off x="1453931" y="2369771"/>
          <a:ext cx="6765159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7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John’s Deposit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Marsha’s Deposit 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BAL </a:t>
                      </a:r>
                    </a:p>
                    <a:p>
                      <a:r>
                        <a:rPr lang="en-US" dirty="0"/>
                        <a:t>(read 1000)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</a:t>
                      </a:r>
                      <a:r>
                        <a:rPr lang="en-US" baseline="0" dirty="0"/>
                        <a:t> = BAL + 1000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BAL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(writes 2000)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BAL </a:t>
                      </a:r>
                    </a:p>
                    <a:p>
                      <a:r>
                        <a:rPr lang="en-US" dirty="0"/>
                        <a:t>(read 2000)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ROLLBACK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 = BAL + 200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BAL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(writes 2200)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72698" y="2871907"/>
            <a:ext cx="25119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The first transaction is permitted to modify a value which is then read by the second transaction and the first transactions rolls back the update. </a:t>
            </a:r>
          </a:p>
        </p:txBody>
      </p:sp>
      <p:sp>
        <p:nvSpPr>
          <p:cNvPr id="6" name="Down Arrow 5"/>
          <p:cNvSpPr/>
          <p:nvPr/>
        </p:nvSpPr>
        <p:spPr>
          <a:xfrm>
            <a:off x="3961867" y="2712883"/>
            <a:ext cx="874643" cy="4066328"/>
          </a:xfrm>
          <a:prstGeom prst="downArrow">
            <a:avLst/>
          </a:prstGeom>
          <a:solidFill>
            <a:schemeClr val="accent6">
              <a:lumMod val="50000"/>
              <a:alpha val="3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2696" y="2385391"/>
            <a:ext cx="6480313" cy="439382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5274" y="6155670"/>
            <a:ext cx="359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Final BAL = 2200</a:t>
            </a:r>
          </a:p>
        </p:txBody>
      </p:sp>
      <p:sp>
        <p:nvSpPr>
          <p:cNvPr id="9" name="Rectangle 8"/>
          <p:cNvSpPr/>
          <p:nvPr/>
        </p:nvSpPr>
        <p:spPr>
          <a:xfrm>
            <a:off x="238298" y="1071415"/>
            <a:ext cx="107660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This is also called the dirty read problem 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Imagine an account with balance 1000$ and two transactions, one made by John trying to deposit 1000$ and one made by Marsha depositing 200$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298" y="260350"/>
            <a:ext cx="8534400" cy="698500"/>
          </a:xfrm>
        </p:spPr>
        <p:txBody>
          <a:bodyPr vert="horz" lIns="90488" tIns="44450" rIns="90488" bIns="44450" rtlCol="0" anchor="t">
            <a:noAutofit/>
          </a:bodyPr>
          <a:lstStyle/>
          <a:p>
            <a:pPr>
              <a:defRPr/>
            </a:pPr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 Inconsistent Analysis Problem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39424"/>
              </p:ext>
            </p:extLst>
          </p:nvPr>
        </p:nvGraphicFramePr>
        <p:xfrm>
          <a:off x="344558" y="958850"/>
          <a:ext cx="6705358" cy="552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8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Bank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Calculates Summary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Marsha Transferring Amounts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BEGIN TRANSACTION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65">
                <a:tc>
                  <a:txBody>
                    <a:bodyPr/>
                    <a:lstStyle/>
                    <a:p>
                      <a:r>
                        <a:rPr lang="en-US" dirty="0"/>
                        <a:t>SUM =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BAL_A</a:t>
                      </a:r>
                      <a:r>
                        <a:rPr lang="en-US" baseline="0" dirty="0"/>
                        <a:t> (5000)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823">
                <a:tc>
                  <a:txBody>
                    <a:bodyPr/>
                    <a:lstStyle/>
                    <a:p>
                      <a:r>
                        <a:rPr lang="en-US" dirty="0"/>
                        <a:t>Read BAL_A</a:t>
                      </a:r>
                      <a:r>
                        <a:rPr lang="en-US" baseline="0" dirty="0"/>
                        <a:t> (5000)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BAL_A</a:t>
                      </a:r>
                      <a:r>
                        <a:rPr lang="en-US" baseline="0" dirty="0"/>
                        <a:t> = </a:t>
                      </a:r>
                      <a:r>
                        <a:rPr lang="en-US" dirty="0"/>
                        <a:t>BAL_A</a:t>
                      </a:r>
                      <a:r>
                        <a:rPr lang="en-US" baseline="0" dirty="0"/>
                        <a:t>  - 1000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26">
                <a:tc>
                  <a:txBody>
                    <a:bodyPr/>
                    <a:lstStyle/>
                    <a:p>
                      <a:r>
                        <a:rPr lang="en-US" dirty="0"/>
                        <a:t>SUM = SUM + BAL_A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BAL_A (4000)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BAL_C</a:t>
                      </a:r>
                      <a:r>
                        <a:rPr lang="en-US" baseline="0" dirty="0"/>
                        <a:t> (5000)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BAL_B</a:t>
                      </a:r>
                      <a:r>
                        <a:rPr lang="en-US" baseline="0" dirty="0"/>
                        <a:t> (5000)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BAL_C</a:t>
                      </a:r>
                      <a:r>
                        <a:rPr lang="en-US" baseline="0" dirty="0"/>
                        <a:t> = </a:t>
                      </a:r>
                      <a:r>
                        <a:rPr lang="en-US" dirty="0"/>
                        <a:t>BAL_C</a:t>
                      </a:r>
                      <a:r>
                        <a:rPr lang="en-US" baseline="0" dirty="0"/>
                        <a:t>  + 1000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= SUM + BAL_B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BAL_C (6000)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t9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BAL_C</a:t>
                      </a:r>
                      <a:r>
                        <a:rPr lang="en-US" baseline="0" dirty="0"/>
                        <a:t> (6000)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= SUM + BAL_C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Write SUM (16000)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01934" y="4686330"/>
            <a:ext cx="31542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The first transaction reads several values but the second transaction updates some of the values during the execution of the first 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83525" y="1311965"/>
            <a:ext cx="874643" cy="5467246"/>
          </a:xfrm>
          <a:prstGeom prst="downArrow">
            <a:avLst/>
          </a:prstGeom>
          <a:solidFill>
            <a:schemeClr val="accent6">
              <a:lumMod val="50000"/>
              <a:alpha val="3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557" y="958850"/>
            <a:ext cx="6705359" cy="58203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01934" y="6317546"/>
            <a:ext cx="359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Final SUM= 16000$</a:t>
            </a:r>
          </a:p>
        </p:txBody>
      </p:sp>
      <p:sp>
        <p:nvSpPr>
          <p:cNvPr id="9" name="Rectangle 8"/>
          <p:cNvSpPr/>
          <p:nvPr/>
        </p:nvSpPr>
        <p:spPr>
          <a:xfrm>
            <a:off x="7504733" y="861342"/>
            <a:ext cx="425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Marsha has 3 accounts each with 5000$ 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She decides to transfer money between the accounts while the bank executes a transaction to calculate the sum of money in each client’s accounts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6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11436"/>
              </p:ext>
            </p:extLst>
          </p:nvPr>
        </p:nvGraphicFramePr>
        <p:xfrm>
          <a:off x="460020" y="2316763"/>
          <a:ext cx="6156027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72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John Deposits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Marsha reading Balance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BAL(1000)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BAL (1000)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 = BAL + 100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 BAL 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BAL (1100)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2734670" y="2659875"/>
            <a:ext cx="874643" cy="4066328"/>
          </a:xfrm>
          <a:prstGeom prst="downArrow">
            <a:avLst/>
          </a:prstGeom>
          <a:solidFill>
            <a:schemeClr val="accent6">
              <a:lumMod val="50000"/>
              <a:alpha val="3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558" y="2332383"/>
            <a:ext cx="5751041" cy="439382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99252"/>
              </p:ext>
            </p:extLst>
          </p:nvPr>
        </p:nvGraphicFramePr>
        <p:xfrm>
          <a:off x="6447184" y="2332383"/>
          <a:ext cx="632791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72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Bank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Counts Accounts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John Creates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Accounts</a:t>
                      </a:r>
                    </a:p>
                    <a:p>
                      <a:r>
                        <a:rPr lang="en-US" dirty="0"/>
                        <a:t>(Read N)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BEGIN TRANSACTION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new Account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Accounts</a:t>
                      </a:r>
                    </a:p>
                    <a:p>
                      <a:r>
                        <a:rPr lang="en-US" dirty="0"/>
                        <a:t>(Read N+1)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8869018" y="2659875"/>
            <a:ext cx="874643" cy="4066328"/>
          </a:xfrm>
          <a:prstGeom prst="downArrow">
            <a:avLst/>
          </a:prstGeom>
          <a:solidFill>
            <a:schemeClr val="accent6">
              <a:lumMod val="50000"/>
              <a:alpha val="3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47184" y="2348003"/>
            <a:ext cx="5512904" cy="439382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0020" y="1152974"/>
            <a:ext cx="5662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The first transaction reads an item, another transaction writes a new value and the first transaction re-reads this time a different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52591" y="1145164"/>
            <a:ext cx="5662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The first transaction reads some rows, another transaction inserts a new row and the first transaction re-reads the rows and sees a new one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297" y="260350"/>
            <a:ext cx="12536799" cy="698500"/>
          </a:xfrm>
        </p:spPr>
        <p:txBody>
          <a:bodyPr vert="horz" lIns="90488" tIns="44450" rIns="90488" bIns="44450" rtlCol="0" anchor="t">
            <a:noAutofit/>
          </a:bodyPr>
          <a:lstStyle/>
          <a:p>
            <a:pPr>
              <a:defRPr/>
            </a:pPr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4-5 The non-repeatable read - The Phantom data problem</a:t>
            </a:r>
          </a:p>
        </p:txBody>
      </p:sp>
    </p:spTree>
    <p:extLst>
      <p:ext uri="{BB962C8B-B14F-4D97-AF65-F5344CB8AC3E}">
        <p14:creationId xmlns:p14="http://schemas.microsoft.com/office/powerpoint/2010/main" val="113564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298" y="260350"/>
            <a:ext cx="8534400" cy="698500"/>
          </a:xfrm>
        </p:spPr>
        <p:txBody>
          <a:bodyPr vert="horz" lIns="90488" tIns="44450" rIns="90488" bIns="44450" rtlCol="0" anchor="t">
            <a:noAutofit/>
          </a:bodyPr>
          <a:lstStyle/>
          <a:p>
            <a:pPr>
              <a:defRPr/>
            </a:pPr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Controlling Concurrent Access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98" y="1315214"/>
            <a:ext cx="10766033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800" i="1" dirty="0">
                <a:solidFill>
                  <a:schemeClr val="accent5">
                    <a:lumMod val="50000"/>
                  </a:schemeClr>
                </a:solidFill>
              </a:rPr>
              <a:t>Problem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: in a multi-user environment, simultaneous access to data can result in interference and data loss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800" b="1" i="1" dirty="0">
                <a:solidFill>
                  <a:schemeClr val="accent5">
                    <a:lumMod val="50000"/>
                  </a:schemeClr>
                </a:solidFill>
              </a:rPr>
              <a:t>Solution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The process of managing simultaneous operations against a database so that data integrity is maintained and the operations do not interfere with each other in a multi-user environment.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Achieved by: </a:t>
            </a:r>
          </a:p>
          <a:p>
            <a:pPr marL="800100" lvl="1" indent="-342900">
              <a:lnSpc>
                <a:spcPct val="90000"/>
              </a:lnSpc>
              <a:buAutoNum type="arabicPeriod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Serializability (Locking mechanisms) </a:t>
            </a:r>
          </a:p>
          <a:p>
            <a:pPr marL="800100" lvl="1" indent="-342900">
              <a:lnSpc>
                <a:spcPct val="90000"/>
              </a:lnSpc>
              <a:buAutoNum type="arabicPeriod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Versioning. </a:t>
            </a:r>
          </a:p>
          <a:p>
            <a:pPr lvl="1">
              <a:lnSpc>
                <a:spcPct val="90000"/>
              </a:lnSpc>
              <a:defRPr/>
            </a:pP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9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ED64DB-4619-499E-9F21-B0F59E34BE9D}" type="slidenum">
              <a:rPr lang="en-US" altLang="en-US" sz="120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6172200"/>
            <a:ext cx="7239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95400"/>
            <a:ext cx="8994913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st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 solution is </a:t>
            </a:r>
            <a:r>
              <a:rPr lang="en-US" altLang="en-US" b="1" dirty="0" err="1">
                <a:solidFill>
                  <a:schemeClr val="accent5">
                    <a:lumMod val="50000"/>
                  </a:schemeClr>
                </a:solidFill>
              </a:rPr>
              <a:t>Serializability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49433B"/>
                </a:solidFill>
              </a:rPr>
              <a:t> Each transaction is entirely processed before another one is allowed to start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rgbClr val="49433B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Achieved by Locking Mechanisms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49433B"/>
                </a:solidFill>
              </a:rPr>
              <a:t>The most  common way of </a:t>
            </a:r>
            <a:r>
              <a:rPr lang="en-US" altLang="en-US" u="sng" dirty="0">
                <a:solidFill>
                  <a:srgbClr val="49433B"/>
                </a:solidFill>
              </a:rPr>
              <a:t>achieving serialization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49433B"/>
                </a:solidFill>
              </a:rPr>
              <a:t>Data that are retrieved by a user for update are locked to other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49433B"/>
                </a:solidFill>
              </a:rPr>
              <a:t>No other user can perform update or even query data (to avoid </a:t>
            </a:r>
            <a:r>
              <a:rPr lang="en-US" altLang="en-US" i="1" dirty="0">
                <a:solidFill>
                  <a:srgbClr val="49433B"/>
                </a:solidFill>
              </a:rPr>
              <a:t>unrepeatable read and phantom data)</a:t>
            </a:r>
            <a:r>
              <a:rPr lang="en-US" altLang="en-US" dirty="0">
                <a:solidFill>
                  <a:srgbClr val="49433B"/>
                </a:solidFill>
              </a:rPr>
              <a:t>  until unlocked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49433B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38298" y="260350"/>
            <a:ext cx="8534400" cy="698500"/>
          </a:xfrm>
          <a:prstGeom prst="rect">
            <a:avLst/>
          </a:prstGeom>
        </p:spPr>
        <p:txBody>
          <a:bodyPr vert="horz" lIns="90488" tIns="44450" rIns="90488" bIns="4445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Controlling Concurrent Access</a:t>
            </a:r>
          </a:p>
        </p:txBody>
      </p:sp>
    </p:spTree>
    <p:extLst>
      <p:ext uri="{BB962C8B-B14F-4D97-AF65-F5344CB8AC3E}">
        <p14:creationId xmlns:p14="http://schemas.microsoft.com/office/powerpoint/2010/main" val="395964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6311</TotalTime>
  <Words>2253</Words>
  <Application>Microsoft Office PowerPoint</Application>
  <PresentationFormat>Widescreen</PresentationFormat>
  <Paragraphs>407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Franklin Gothic Book</vt:lpstr>
      <vt:lpstr>inherit</vt:lpstr>
      <vt:lpstr>Tahoma</vt:lpstr>
      <vt:lpstr>Wingdings 2</vt:lpstr>
      <vt:lpstr>Office Theme</vt:lpstr>
      <vt:lpstr>PowerPoint Presentation</vt:lpstr>
      <vt:lpstr>The Need For Concurrency Control</vt:lpstr>
      <vt:lpstr>The Need For Concurrency Control</vt:lpstr>
      <vt:lpstr>1. The Lost Update Problem</vt:lpstr>
      <vt:lpstr>2. The Uncommitted Update Problem</vt:lpstr>
      <vt:lpstr>3. Inconsistent Analysis Problem</vt:lpstr>
      <vt:lpstr>4-5 The non-repeatable read - The Phantom data problem</vt:lpstr>
      <vt:lpstr>Controlling Concurrent Access</vt:lpstr>
      <vt:lpstr>PowerPoint Presentation</vt:lpstr>
      <vt:lpstr>PowerPoint Presentation</vt:lpstr>
      <vt:lpstr>PowerPoint Presentation</vt:lpstr>
      <vt:lpstr>PowerPoint Presentation</vt:lpstr>
      <vt:lpstr>Deadlock</vt:lpstr>
      <vt:lpstr>Managing Deadlock</vt:lpstr>
      <vt:lpstr>Locking Mechanisms</vt:lpstr>
      <vt:lpstr>Locking Mechanisms</vt:lpstr>
      <vt:lpstr>Locking Mechanisms</vt:lpstr>
      <vt:lpstr>Locking Mechanisms</vt:lpstr>
      <vt:lpstr>Locking Mechanisms</vt:lpstr>
      <vt:lpstr>PowerPoint Presentation</vt:lpstr>
      <vt:lpstr>PowerPoint Presentation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Athanasia Polychronopoulou</dc:creator>
  <cp:lastModifiedBy>Athanasia Polychronopoulou</cp:lastModifiedBy>
  <cp:revision>307</cp:revision>
  <dcterms:created xsi:type="dcterms:W3CDTF">2016-08-24T14:24:36Z</dcterms:created>
  <dcterms:modified xsi:type="dcterms:W3CDTF">2019-11-04T02:56:52Z</dcterms:modified>
</cp:coreProperties>
</file>