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65B910DF-B555-4D30-B35E-2297D59E32D0}" type="datetime1">
              <a:rPr lang="en-US" smtClean="0"/>
              <a:t>12/4/2021</a:t>
            </a:fld>
            <a:endParaRPr lang="en-US" dirty="0"/>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29D1D79F-E600-4AC1-A639-0B9FB8286C38}" type="datetime1">
              <a:rPr lang="en-US" smtClean="0"/>
              <a:t>12/4/2021</a:t>
            </a:fld>
            <a:endParaRPr lang="en-US" dirty="0"/>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390F5D60-A842-4D08-9D7D-A7A57AB501A2}" type="datetime1">
              <a:rPr lang="en-US" smtClean="0"/>
              <a:t>12/4/2021</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2pPr marL="685800" indent="-228600">
              <a:buFont typeface="Courier New" panose="02070309020205020404" pitchFamily="49" charset="0"/>
              <a:buChar char="o"/>
              <a:defRPr/>
            </a:lvl2pPr>
            <a:lvl4pPr marL="1600200" indent="-228600">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0DF2F1F9-9322-493A-A9EE-BB75692CE5F5}" type="datetime1">
              <a:rPr lang="en-US" smtClean="0"/>
              <a:t>12/4/2021</a:t>
            </a:fld>
            <a:endParaRPr lang="en-US" dirty="0"/>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7858DE51-4D5E-4D23-8181-86A5B05D5351}" type="datetime1">
              <a:rPr lang="en-US" smtClean="0"/>
              <a:t>12/4/2021</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9C399FCA-87F3-427A-B1A2-15346103C68A}" type="datetime1">
              <a:rPr lang="en-US" smtClean="0"/>
              <a:t>12/4/2021</a:t>
            </a:fld>
            <a:endParaRPr lang="en-US" dirty="0"/>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693DF709-7E2D-49E6-A629-D8E3363D194F}" type="datetime1">
              <a:rPr lang="en-US" smtClean="0"/>
              <a:t>12/4/2021</a:t>
            </a:fld>
            <a:endParaRPr lang="en-US" dirty="0"/>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85D0A921-9375-4BAA-A7C2-7975528669FA}" type="datetime1">
              <a:rPr lang="en-US" smtClean="0"/>
              <a:t>12/4/2021</a:t>
            </a:fld>
            <a:endParaRPr lang="en-US" dirty="0"/>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5D25425-F285-48AE-A409-A618E3EEA628}" type="datetime1">
              <a:rPr lang="en-US" smtClean="0"/>
              <a:t>12/4/2021</a:t>
            </a:fld>
            <a:endParaRPr lang="en-US" dirty="0"/>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EB56A94D-7D6A-4378-93F6-A3A33186E34B}" type="datetime1">
              <a:rPr lang="en-US" smtClean="0"/>
              <a:t>12/4/2021</a:t>
            </a:fld>
            <a:endParaRPr lang="en-US" dirty="0"/>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285FC0F9-687B-4417-9D77-CE2D7AD8C321}" type="datetime1">
              <a:rPr lang="en-US" smtClean="0"/>
              <a:t>12/4/2021</a:t>
            </a:fld>
            <a:endParaRPr lang="en-US" dirty="0"/>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p:nvPr/>
        </p:nvGrpSpPr>
        <p:grpSpPr>
          <a:xfrm>
            <a:off x="175990" y="62886"/>
            <a:ext cx="11708355" cy="6301715"/>
            <a:chOff x="175990" y="62886"/>
            <a:chExt cx="11708355" cy="6301715"/>
          </a:xfrm>
        </p:grpSpPr>
        <p:sp useBgFill="1">
          <p:nvSpPr>
            <p:cNvPr id="18" name="Graphic 10">
              <a:extLst>
                <a:ext uri="{FF2B5EF4-FFF2-40B4-BE49-F238E27FC236}">
                  <a16:creationId xmlns:a16="http://schemas.microsoft.com/office/drawing/2014/main" id="{EAFF5F08-677C-4873-9274-02B6FE751044}"/>
                </a:ext>
              </a:extLst>
            </p:cNvPr>
            <p:cNvSpPr/>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9" name="Graphic 10">
              <a:extLst>
                <a:ext uri="{FF2B5EF4-FFF2-40B4-BE49-F238E27FC236}">
                  <a16:creationId xmlns:a16="http://schemas.microsoft.com/office/drawing/2014/main" id="{16514C65-F179-4953-B660-5FC657697957}"/>
                </a:ext>
              </a:extLst>
            </p:cNvPr>
            <p:cNvSpPr/>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Graphic 10">
              <a:extLst>
                <a:ext uri="{FF2B5EF4-FFF2-40B4-BE49-F238E27FC236}">
                  <a16:creationId xmlns:a16="http://schemas.microsoft.com/office/drawing/2014/main" id="{DF5DA89C-9FED-4AE0-8C36-20612E77FAC0}"/>
                </a:ext>
              </a:extLst>
            </p:cNvPr>
            <p:cNvSpPr/>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1" name="Oval 20">
              <a:extLst>
                <a:ext uri="{FF2B5EF4-FFF2-40B4-BE49-F238E27FC236}">
                  <a16:creationId xmlns:a16="http://schemas.microsoft.com/office/drawing/2014/main" id="{FB98224C-F1DB-4F10-9B7F-93B86BA13F40}"/>
                </a:ext>
              </a:extLst>
            </p:cNvPr>
            <p:cNvSpPr/>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9AE1FC9E-06C9-4A12-8BE7-766C3DA8B9AC}"/>
                </a:ext>
              </a:extLst>
            </p:cNvPr>
            <p:cNvSpPr/>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3" name="Oval 22">
              <a:extLst>
                <a:ext uri="{FF2B5EF4-FFF2-40B4-BE49-F238E27FC236}">
                  <a16:creationId xmlns:a16="http://schemas.microsoft.com/office/drawing/2014/main" id="{29954B75-D8C7-439C-A014-E644E3E2C0A5}"/>
                </a:ext>
              </a:extLst>
            </p:cNvPr>
            <p:cNvSpPr/>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fld id="{B32DFD30-2122-4F4A-97B4-D0A849E36C5F}" type="datetime1">
              <a:rPr lang="en-US" smtClean="0"/>
              <a:t>12/4/2021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3535-09FB-400A-BED2-E429632797DC}"/>
              </a:ext>
            </a:extLst>
          </p:cNvPr>
          <p:cNvSpPr>
            <a:spLocks noGrp="1"/>
          </p:cNvSpPr>
          <p:nvPr>
            <p:ph type="ctrTitle"/>
          </p:nvPr>
        </p:nvSpPr>
        <p:spPr/>
        <p:txBody>
          <a:bodyPr>
            <a:normAutofit fontScale="90000"/>
          </a:bodyPr>
          <a:lstStyle/>
          <a:p>
            <a:r>
              <a:rPr lang="en-US" dirty="0"/>
              <a:t>Frito Lay </a:t>
            </a:r>
            <a:br>
              <a:rPr lang="en-US" dirty="0"/>
            </a:br>
            <a:r>
              <a:rPr lang="en-US" dirty="0"/>
              <a:t>Employee Attrition </a:t>
            </a:r>
            <a:br>
              <a:rPr lang="en-US" dirty="0"/>
            </a:br>
            <a:r>
              <a:rPr lang="en-US" dirty="0"/>
              <a:t>Data Analysis</a:t>
            </a:r>
          </a:p>
        </p:txBody>
      </p:sp>
      <p:sp>
        <p:nvSpPr>
          <p:cNvPr id="3" name="Subtitle 2">
            <a:extLst>
              <a:ext uri="{FF2B5EF4-FFF2-40B4-BE49-F238E27FC236}">
                <a16:creationId xmlns:a16="http://schemas.microsoft.com/office/drawing/2014/main" id="{936430C9-30E8-4BC9-97A5-ADAFD3EBC444}"/>
              </a:ext>
            </a:extLst>
          </p:cNvPr>
          <p:cNvSpPr>
            <a:spLocks noGrp="1"/>
          </p:cNvSpPr>
          <p:nvPr>
            <p:ph type="subTitle" idx="1"/>
          </p:nvPr>
        </p:nvSpPr>
        <p:spPr>
          <a:xfrm>
            <a:off x="1603899" y="6030119"/>
            <a:ext cx="9144000" cy="1655762"/>
          </a:xfrm>
        </p:spPr>
        <p:txBody>
          <a:bodyPr/>
          <a:lstStyle/>
          <a:p>
            <a:r>
              <a:rPr lang="en-US" dirty="0"/>
              <a:t>Christopher Haub</a:t>
            </a:r>
          </a:p>
        </p:txBody>
      </p:sp>
      <p:pic>
        <p:nvPicPr>
          <p:cNvPr id="5" name="Picture 4" descr="Logo, company name&#10;&#10;Description automatically generated">
            <a:extLst>
              <a:ext uri="{FF2B5EF4-FFF2-40B4-BE49-F238E27FC236}">
                <a16:creationId xmlns:a16="http://schemas.microsoft.com/office/drawing/2014/main" id="{A98DFF6B-2B72-4FAF-9B51-DEC39D9C1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958" y="5715739"/>
            <a:ext cx="1486029" cy="1044030"/>
          </a:xfrm>
          <a:prstGeom prst="rect">
            <a:avLst/>
          </a:prstGeom>
        </p:spPr>
      </p:pic>
    </p:spTree>
    <p:extLst>
      <p:ext uri="{BB962C8B-B14F-4D97-AF65-F5344CB8AC3E}">
        <p14:creationId xmlns:p14="http://schemas.microsoft.com/office/powerpoint/2010/main" val="1479754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A700C-17BF-4B74-8AB7-2155FCA86D1B}"/>
              </a:ext>
            </a:extLst>
          </p:cNvPr>
          <p:cNvSpPr>
            <a:spLocks noGrp="1"/>
          </p:cNvSpPr>
          <p:nvPr>
            <p:ph type="title"/>
          </p:nvPr>
        </p:nvSpPr>
        <p:spPr/>
        <p:txBody>
          <a:bodyPr/>
          <a:lstStyle/>
          <a:p>
            <a:pPr algn="ctr"/>
            <a:r>
              <a:rPr lang="en-US" dirty="0"/>
              <a:t>Income in Attrition</a:t>
            </a:r>
          </a:p>
        </p:txBody>
      </p:sp>
      <p:sp>
        <p:nvSpPr>
          <p:cNvPr id="4" name="TextBox 3">
            <a:extLst>
              <a:ext uri="{FF2B5EF4-FFF2-40B4-BE49-F238E27FC236}">
                <a16:creationId xmlns:a16="http://schemas.microsoft.com/office/drawing/2014/main" id="{B327A26C-171E-4876-A98A-4B552EB78118}"/>
              </a:ext>
            </a:extLst>
          </p:cNvPr>
          <p:cNvSpPr txBox="1"/>
          <p:nvPr/>
        </p:nvSpPr>
        <p:spPr>
          <a:xfrm>
            <a:off x="3645243" y="1445741"/>
            <a:ext cx="5103341"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Higher monthly income results in less attrition. Employees who make more are less likely to quit. </a:t>
            </a:r>
          </a:p>
          <a:p>
            <a:pPr marL="285750" indent="-285750">
              <a:buFont typeface="Arial" panose="020B0604020202020204" pitchFamily="34" charset="0"/>
              <a:buChar char="•"/>
            </a:pPr>
            <a:r>
              <a:rPr lang="en-US" sz="1400" dirty="0"/>
              <a:t>Higher incomes have higher job satisfaction.</a:t>
            </a:r>
          </a:p>
          <a:p>
            <a:pPr marL="285750" indent="-285750">
              <a:buFont typeface="Arial" panose="020B0604020202020204" pitchFamily="34" charset="0"/>
              <a:buChar char="•"/>
            </a:pPr>
            <a:r>
              <a:rPr lang="en-US" sz="1400" dirty="0"/>
              <a:t>Income and attrition are correlated.</a:t>
            </a:r>
          </a:p>
        </p:txBody>
      </p:sp>
      <p:pic>
        <p:nvPicPr>
          <p:cNvPr id="7" name="Picture 6">
            <a:extLst>
              <a:ext uri="{FF2B5EF4-FFF2-40B4-BE49-F238E27FC236}">
                <a16:creationId xmlns:a16="http://schemas.microsoft.com/office/drawing/2014/main" id="{49F5B58F-0F8E-451C-B49E-50FA1745864A}"/>
              </a:ext>
            </a:extLst>
          </p:cNvPr>
          <p:cNvPicPr>
            <a:picLocks noChangeAspect="1"/>
          </p:cNvPicPr>
          <p:nvPr/>
        </p:nvPicPr>
        <p:blipFill>
          <a:blip r:embed="rId2"/>
          <a:stretch>
            <a:fillRect/>
          </a:stretch>
        </p:blipFill>
        <p:spPr>
          <a:xfrm>
            <a:off x="168618" y="2451248"/>
            <a:ext cx="5797657" cy="4081334"/>
          </a:xfrm>
          <a:prstGeom prst="rect">
            <a:avLst/>
          </a:prstGeom>
        </p:spPr>
      </p:pic>
      <p:pic>
        <p:nvPicPr>
          <p:cNvPr id="9" name="Picture 8">
            <a:extLst>
              <a:ext uri="{FF2B5EF4-FFF2-40B4-BE49-F238E27FC236}">
                <a16:creationId xmlns:a16="http://schemas.microsoft.com/office/drawing/2014/main" id="{FD451D45-F644-426C-B434-9BA76544E608}"/>
              </a:ext>
            </a:extLst>
          </p:cNvPr>
          <p:cNvPicPr>
            <a:picLocks noChangeAspect="1"/>
          </p:cNvPicPr>
          <p:nvPr/>
        </p:nvPicPr>
        <p:blipFill>
          <a:blip r:embed="rId3"/>
          <a:stretch>
            <a:fillRect/>
          </a:stretch>
        </p:blipFill>
        <p:spPr>
          <a:xfrm>
            <a:off x="6225725" y="2558756"/>
            <a:ext cx="5797657" cy="3973825"/>
          </a:xfrm>
          <a:prstGeom prst="rect">
            <a:avLst/>
          </a:prstGeom>
        </p:spPr>
      </p:pic>
    </p:spTree>
    <p:extLst>
      <p:ext uri="{BB962C8B-B14F-4D97-AF65-F5344CB8AC3E}">
        <p14:creationId xmlns:p14="http://schemas.microsoft.com/office/powerpoint/2010/main" val="310792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EE51-AEDE-4975-A059-5334387548DF}"/>
              </a:ext>
            </a:extLst>
          </p:cNvPr>
          <p:cNvSpPr>
            <a:spLocks noGrp="1"/>
          </p:cNvSpPr>
          <p:nvPr>
            <p:ph type="title"/>
          </p:nvPr>
        </p:nvSpPr>
        <p:spPr/>
        <p:txBody>
          <a:bodyPr/>
          <a:lstStyle/>
          <a:p>
            <a:pPr algn="ctr"/>
            <a:r>
              <a:rPr lang="en-US" dirty="0"/>
              <a:t>Income Variables Correlation</a:t>
            </a:r>
          </a:p>
        </p:txBody>
      </p:sp>
      <p:pic>
        <p:nvPicPr>
          <p:cNvPr id="5" name="Content Placeholder 4">
            <a:extLst>
              <a:ext uri="{FF2B5EF4-FFF2-40B4-BE49-F238E27FC236}">
                <a16:creationId xmlns:a16="http://schemas.microsoft.com/office/drawing/2014/main" id="{96C3C071-410C-4534-84DF-4059B01146C8}"/>
              </a:ext>
            </a:extLst>
          </p:cNvPr>
          <p:cNvPicPr>
            <a:picLocks noGrp="1" noChangeAspect="1"/>
          </p:cNvPicPr>
          <p:nvPr>
            <p:ph idx="1"/>
          </p:nvPr>
        </p:nvPicPr>
        <p:blipFill>
          <a:blip r:embed="rId2"/>
          <a:stretch>
            <a:fillRect/>
          </a:stretch>
        </p:blipFill>
        <p:spPr>
          <a:xfrm>
            <a:off x="2323070" y="1594022"/>
            <a:ext cx="7253416" cy="4806778"/>
          </a:xfrm>
        </p:spPr>
      </p:pic>
      <p:pic>
        <p:nvPicPr>
          <p:cNvPr id="7" name="Picture 6" descr="Logo, company name&#10;&#10;Description automatically generated">
            <a:extLst>
              <a:ext uri="{FF2B5EF4-FFF2-40B4-BE49-F238E27FC236}">
                <a16:creationId xmlns:a16="http://schemas.microsoft.com/office/drawing/2014/main" id="{5A86088A-60E1-4593-9E13-1024125178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06" y="5716382"/>
            <a:ext cx="1486029" cy="1044030"/>
          </a:xfrm>
          <a:prstGeom prst="rect">
            <a:avLst/>
          </a:prstGeom>
        </p:spPr>
      </p:pic>
    </p:spTree>
    <p:extLst>
      <p:ext uri="{BB962C8B-B14F-4D97-AF65-F5344CB8AC3E}">
        <p14:creationId xmlns:p14="http://schemas.microsoft.com/office/powerpoint/2010/main" val="2966070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3" name="Rectangle 12">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useBgFill="1">
        <p:nvSpPr>
          <p:cNvPr id="15" name="Graphic 10">
            <a:extLst>
              <a:ext uri="{FF2B5EF4-FFF2-40B4-BE49-F238E27FC236}">
                <a16:creationId xmlns:a16="http://schemas.microsoft.com/office/drawing/2014/main" id="{D43C1A1E-DA50-4210-9A1D-5437CBFEF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7" name="Oval 16">
            <a:extLst>
              <a:ext uri="{FF2B5EF4-FFF2-40B4-BE49-F238E27FC236}">
                <a16:creationId xmlns:a16="http://schemas.microsoft.com/office/drawing/2014/main" id="{7691169A-6B21-4B1F-96DF-2BD6D6BA0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p:nvSpPr>
          <p:cNvPr id="2" name="Title 1">
            <a:extLst>
              <a:ext uri="{FF2B5EF4-FFF2-40B4-BE49-F238E27FC236}">
                <a16:creationId xmlns:a16="http://schemas.microsoft.com/office/drawing/2014/main" id="{9E302E01-0FF9-4CA6-B637-B5B960C68CBF}"/>
              </a:ext>
            </a:extLst>
          </p:cNvPr>
          <p:cNvSpPr>
            <a:spLocks noGrp="1"/>
          </p:cNvSpPr>
          <p:nvPr>
            <p:ph type="title"/>
          </p:nvPr>
        </p:nvSpPr>
        <p:spPr>
          <a:xfrm>
            <a:off x="457199" y="566490"/>
            <a:ext cx="11238347" cy="1502704"/>
          </a:xfrm>
        </p:spPr>
        <p:txBody>
          <a:bodyPr vert="horz" lIns="91440" tIns="45720" rIns="91440" bIns="45720" rtlCol="0" anchor="ctr">
            <a:normAutofit/>
          </a:bodyPr>
          <a:lstStyle/>
          <a:p>
            <a:r>
              <a:rPr lang="en-US" kern="1200">
                <a:solidFill>
                  <a:schemeClr val="tx1"/>
                </a:solidFill>
                <a:latin typeface="+mj-lt"/>
                <a:ea typeface="+mj-ea"/>
                <a:cs typeface="+mj-cs"/>
              </a:rPr>
              <a:t>Travel in Attrition</a:t>
            </a:r>
          </a:p>
        </p:txBody>
      </p:sp>
      <p:sp>
        <p:nvSpPr>
          <p:cNvPr id="4" name="TextBox 3">
            <a:extLst>
              <a:ext uri="{FF2B5EF4-FFF2-40B4-BE49-F238E27FC236}">
                <a16:creationId xmlns:a16="http://schemas.microsoft.com/office/drawing/2014/main" id="{3C5AF570-4704-40DE-A48A-B802169E7363}"/>
              </a:ext>
            </a:extLst>
          </p:cNvPr>
          <p:cNvSpPr txBox="1"/>
          <p:nvPr/>
        </p:nvSpPr>
        <p:spPr>
          <a:xfrm>
            <a:off x="457199" y="2286000"/>
            <a:ext cx="5470879" cy="4005510"/>
          </a:xfrm>
          <a:prstGeom prst="rect">
            <a:avLst/>
          </a:prstGeom>
        </p:spPr>
        <p:txBody>
          <a:bodyPr vert="horz" lIns="91440" tIns="45720" rIns="91440" bIns="45720" rtlCol="0" anchor="t">
            <a:normAutofit/>
          </a:bodyPr>
          <a:lstStyle/>
          <a:p>
            <a:pPr indent="-228600">
              <a:lnSpc>
                <a:spcPct val="90000"/>
              </a:lnSpc>
              <a:spcAft>
                <a:spcPts val="600"/>
              </a:spcAft>
              <a:buClr>
                <a:schemeClr val="accent1"/>
              </a:buClr>
            </a:pPr>
            <a:r>
              <a:rPr lang="en-US" dirty="0"/>
              <a:t>Employees who travel the most, are most likely to quit.</a:t>
            </a:r>
            <a:endParaRPr lang="en-US"/>
          </a:p>
          <a:p>
            <a:pPr indent="-228600">
              <a:lnSpc>
                <a:spcPct val="90000"/>
              </a:lnSpc>
              <a:spcAft>
                <a:spcPts val="600"/>
              </a:spcAft>
              <a:buClr>
                <a:schemeClr val="accent1"/>
              </a:buClr>
            </a:pPr>
            <a:endParaRPr lang="en-US"/>
          </a:p>
        </p:txBody>
      </p:sp>
      <p:pic>
        <p:nvPicPr>
          <p:cNvPr id="6" name="Picture 5">
            <a:extLst>
              <a:ext uri="{FF2B5EF4-FFF2-40B4-BE49-F238E27FC236}">
                <a16:creationId xmlns:a16="http://schemas.microsoft.com/office/drawing/2014/main" id="{7B2877F6-6839-469F-8FF0-C5F99A880576}"/>
              </a:ext>
            </a:extLst>
          </p:cNvPr>
          <p:cNvPicPr>
            <a:picLocks noChangeAspect="1"/>
          </p:cNvPicPr>
          <p:nvPr/>
        </p:nvPicPr>
        <p:blipFill rotWithShape="1">
          <a:blip r:embed="rId2"/>
          <a:srcRect l="1676" r="3445" b="-2"/>
          <a:stretch/>
        </p:blipFill>
        <p:spPr>
          <a:xfrm>
            <a:off x="6226568" y="2286000"/>
            <a:ext cx="5435027" cy="4038600"/>
          </a:xfrm>
          <a:prstGeom prst="rect">
            <a:avLst/>
          </a:prstGeom>
        </p:spPr>
      </p:pic>
      <p:sp useBgFill="1">
        <p:nvSpPr>
          <p:cNvPr id="19" name="Oval 18">
            <a:extLst>
              <a:ext uri="{FF2B5EF4-FFF2-40B4-BE49-F238E27FC236}">
                <a16:creationId xmlns:a16="http://schemas.microsoft.com/office/drawing/2014/main" id="{AFF485D7-DE5D-47EE-8B37-15E9B77B3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pic>
        <p:nvPicPr>
          <p:cNvPr id="8" name="Picture 7" descr="Logo, company name&#10;&#10;Description automatically generated">
            <a:extLst>
              <a:ext uri="{FF2B5EF4-FFF2-40B4-BE49-F238E27FC236}">
                <a16:creationId xmlns:a16="http://schemas.microsoft.com/office/drawing/2014/main" id="{A387D3B7-F8D9-4E91-8BC8-EF7EF5AE4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09" y="5715999"/>
            <a:ext cx="1486029" cy="1044030"/>
          </a:xfrm>
          <a:prstGeom prst="rect">
            <a:avLst/>
          </a:prstGeom>
        </p:spPr>
      </p:pic>
    </p:spTree>
    <p:extLst>
      <p:ext uri="{BB962C8B-B14F-4D97-AF65-F5344CB8AC3E}">
        <p14:creationId xmlns:p14="http://schemas.microsoft.com/office/powerpoint/2010/main" val="1291341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24F3-4562-484E-AD20-562DF9380423}"/>
              </a:ext>
            </a:extLst>
          </p:cNvPr>
          <p:cNvSpPr>
            <a:spLocks noGrp="1"/>
          </p:cNvSpPr>
          <p:nvPr>
            <p:ph type="title"/>
          </p:nvPr>
        </p:nvSpPr>
        <p:spPr/>
        <p:txBody>
          <a:bodyPr/>
          <a:lstStyle/>
          <a:p>
            <a:pPr algn="ctr"/>
            <a:r>
              <a:rPr lang="en-US" dirty="0"/>
              <a:t>Elapsed Time of Service </a:t>
            </a:r>
            <a:br>
              <a:rPr lang="en-US" dirty="0"/>
            </a:br>
            <a:r>
              <a:rPr lang="en-US" sz="2400" dirty="0"/>
              <a:t>Correlation Plot</a:t>
            </a:r>
          </a:p>
        </p:txBody>
      </p:sp>
      <p:pic>
        <p:nvPicPr>
          <p:cNvPr id="5" name="Content Placeholder 4">
            <a:extLst>
              <a:ext uri="{FF2B5EF4-FFF2-40B4-BE49-F238E27FC236}">
                <a16:creationId xmlns:a16="http://schemas.microsoft.com/office/drawing/2014/main" id="{062D1393-9686-4763-BE7C-AC154A566867}"/>
              </a:ext>
            </a:extLst>
          </p:cNvPr>
          <p:cNvPicPr>
            <a:picLocks noGrp="1" noChangeAspect="1"/>
          </p:cNvPicPr>
          <p:nvPr>
            <p:ph idx="1"/>
          </p:nvPr>
        </p:nvPicPr>
        <p:blipFill>
          <a:blip r:embed="rId2"/>
          <a:stretch>
            <a:fillRect/>
          </a:stretch>
        </p:blipFill>
        <p:spPr>
          <a:xfrm>
            <a:off x="2822960" y="1690688"/>
            <a:ext cx="6354938" cy="4486275"/>
          </a:xfrm>
        </p:spPr>
      </p:pic>
      <p:pic>
        <p:nvPicPr>
          <p:cNvPr id="7" name="Picture 6" descr="Logo, company name&#10;&#10;Description automatically generated">
            <a:extLst>
              <a:ext uri="{FF2B5EF4-FFF2-40B4-BE49-F238E27FC236}">
                <a16:creationId xmlns:a16="http://schemas.microsoft.com/office/drawing/2014/main" id="{8CB305CC-8E63-4121-9E9E-5CF2A836F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85" y="5748656"/>
            <a:ext cx="1486029" cy="1044030"/>
          </a:xfrm>
          <a:prstGeom prst="rect">
            <a:avLst/>
          </a:prstGeom>
        </p:spPr>
      </p:pic>
    </p:spTree>
    <p:extLst>
      <p:ext uri="{BB962C8B-B14F-4D97-AF65-F5344CB8AC3E}">
        <p14:creationId xmlns:p14="http://schemas.microsoft.com/office/powerpoint/2010/main" val="2599148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13"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7" name="Oval 16">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8" name="Oval 17">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20" name="Rectangle 19">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22" name="Rectangle 21">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24" name="Group 23">
            <a:extLst>
              <a:ext uri="{FF2B5EF4-FFF2-40B4-BE49-F238E27FC236}">
                <a16:creationId xmlns:a16="http://schemas.microsoft.com/office/drawing/2014/main" id="{EC0390E3-C0A9-417C-BD75-4C0EC7858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58081" y="206142"/>
            <a:ext cx="1813562" cy="1530997"/>
            <a:chOff x="10258081" y="206142"/>
            <a:chExt cx="1813562" cy="1530997"/>
          </a:xfrm>
        </p:grpSpPr>
        <p:sp useBgFill="1">
          <p:nvSpPr>
            <p:cNvPr id="25" name="Graphic 10">
              <a:extLst>
                <a:ext uri="{FF2B5EF4-FFF2-40B4-BE49-F238E27FC236}">
                  <a16:creationId xmlns:a16="http://schemas.microsoft.com/office/drawing/2014/main" id="{ECEF14A7-1E1A-4728-B43D-DD3291290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6" name="Oval 25">
              <a:extLst>
                <a:ext uri="{FF2B5EF4-FFF2-40B4-BE49-F238E27FC236}">
                  <a16:creationId xmlns:a16="http://schemas.microsoft.com/office/drawing/2014/main" id="{4D729619-C38D-4850-8C6A-B4490A6C3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7" name="Oval 26">
              <a:extLst>
                <a:ext uri="{FF2B5EF4-FFF2-40B4-BE49-F238E27FC236}">
                  <a16:creationId xmlns:a16="http://schemas.microsoft.com/office/drawing/2014/main" id="{DE0E01A7-363C-4F3B-914F-1135F1C534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0258081" y="329690"/>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98EC8BB6-4412-4C6C-BB9F-69B70781E17C}"/>
              </a:ext>
            </a:extLst>
          </p:cNvPr>
          <p:cNvSpPr>
            <a:spLocks noGrp="1"/>
          </p:cNvSpPr>
          <p:nvPr>
            <p:ph type="title"/>
          </p:nvPr>
        </p:nvSpPr>
        <p:spPr>
          <a:xfrm>
            <a:off x="543119" y="542231"/>
            <a:ext cx="11181962" cy="1438969"/>
          </a:xfrm>
        </p:spPr>
        <p:txBody>
          <a:bodyPr vert="horz" lIns="91440" tIns="45720" rIns="91440" bIns="45720" rtlCol="0" anchor="b">
            <a:normAutofit/>
          </a:bodyPr>
          <a:lstStyle/>
          <a:p>
            <a:pPr algn="ctr"/>
            <a:r>
              <a:rPr lang="en-US" sz="4600" kern="1200">
                <a:solidFill>
                  <a:schemeClr val="tx1"/>
                </a:solidFill>
                <a:latin typeface="+mj-lt"/>
                <a:ea typeface="+mj-ea"/>
                <a:cs typeface="+mj-cs"/>
              </a:rPr>
              <a:t>Pearson Correlation Test</a:t>
            </a:r>
            <a:br>
              <a:rPr lang="en-US" sz="4600" kern="1200">
                <a:solidFill>
                  <a:schemeClr val="tx1"/>
                </a:solidFill>
                <a:latin typeface="+mj-lt"/>
                <a:ea typeface="+mj-ea"/>
                <a:cs typeface="+mj-cs"/>
              </a:rPr>
            </a:br>
            <a:r>
              <a:rPr lang="en-US" sz="4600" kern="1200">
                <a:solidFill>
                  <a:schemeClr val="tx1"/>
                </a:solidFill>
                <a:latin typeface="+mj-lt"/>
                <a:ea typeface="+mj-ea"/>
                <a:cs typeface="+mj-cs"/>
              </a:rPr>
              <a:t>Years at Company, Monthly Income</a:t>
            </a:r>
          </a:p>
        </p:txBody>
      </p:sp>
      <p:pic>
        <p:nvPicPr>
          <p:cNvPr id="5" name="Content Placeholder 4">
            <a:extLst>
              <a:ext uri="{FF2B5EF4-FFF2-40B4-BE49-F238E27FC236}">
                <a16:creationId xmlns:a16="http://schemas.microsoft.com/office/drawing/2014/main" id="{6BB20D30-6801-4430-BC61-3B6F2C13F42E}"/>
              </a:ext>
            </a:extLst>
          </p:cNvPr>
          <p:cNvPicPr>
            <a:picLocks noGrp="1" noChangeAspect="1"/>
          </p:cNvPicPr>
          <p:nvPr>
            <p:ph idx="1"/>
          </p:nvPr>
        </p:nvPicPr>
        <p:blipFill>
          <a:blip r:embed="rId2"/>
          <a:stretch>
            <a:fillRect/>
          </a:stretch>
        </p:blipFill>
        <p:spPr>
          <a:xfrm>
            <a:off x="543118" y="3048656"/>
            <a:ext cx="5629082" cy="1857596"/>
          </a:xfrm>
          <a:prstGeom prst="rect">
            <a:avLst/>
          </a:prstGeom>
        </p:spPr>
      </p:pic>
      <p:pic>
        <p:nvPicPr>
          <p:cNvPr id="7" name="Picture 6">
            <a:extLst>
              <a:ext uri="{FF2B5EF4-FFF2-40B4-BE49-F238E27FC236}">
                <a16:creationId xmlns:a16="http://schemas.microsoft.com/office/drawing/2014/main" id="{648654EE-854E-416F-BA91-7D9C9F7448CA}"/>
              </a:ext>
            </a:extLst>
          </p:cNvPr>
          <p:cNvPicPr>
            <a:picLocks noChangeAspect="1"/>
          </p:cNvPicPr>
          <p:nvPr/>
        </p:nvPicPr>
        <p:blipFill>
          <a:blip r:embed="rId3"/>
          <a:stretch>
            <a:fillRect/>
          </a:stretch>
        </p:blipFill>
        <p:spPr>
          <a:xfrm>
            <a:off x="6172200" y="2783291"/>
            <a:ext cx="5548562" cy="3557024"/>
          </a:xfrm>
          <a:prstGeom prst="rect">
            <a:avLst/>
          </a:prstGeom>
        </p:spPr>
      </p:pic>
      <p:pic>
        <p:nvPicPr>
          <p:cNvPr id="9" name="Picture 8" descr="Logo, company name&#10;&#10;Description automatically generated">
            <a:extLst>
              <a:ext uri="{FF2B5EF4-FFF2-40B4-BE49-F238E27FC236}">
                <a16:creationId xmlns:a16="http://schemas.microsoft.com/office/drawing/2014/main" id="{8AD83A5C-9C1C-463D-B88D-096BF95B2C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168" y="5627331"/>
            <a:ext cx="1486029" cy="1044030"/>
          </a:xfrm>
          <a:prstGeom prst="rect">
            <a:avLst/>
          </a:prstGeom>
        </p:spPr>
      </p:pic>
    </p:spTree>
    <p:extLst>
      <p:ext uri="{BB962C8B-B14F-4D97-AF65-F5344CB8AC3E}">
        <p14:creationId xmlns:p14="http://schemas.microsoft.com/office/powerpoint/2010/main" val="66740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3" name="Rectangle 12">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15" name="Group 14">
            <a:extLst>
              <a:ext uri="{FF2B5EF4-FFF2-40B4-BE49-F238E27FC236}">
                <a16:creationId xmlns:a16="http://schemas.microsoft.com/office/drawing/2014/main" id="{187DE861-9AC3-4AA5-B885-AF8EBE948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34076" y="241085"/>
            <a:ext cx="1165681" cy="5612701"/>
            <a:chOff x="10734076" y="241085"/>
            <a:chExt cx="1165681" cy="5612701"/>
          </a:xfrm>
        </p:grpSpPr>
        <p:sp useBgFill="1">
          <p:nvSpPr>
            <p:cNvPr id="16" name="Graphic 10">
              <a:extLst>
                <a:ext uri="{FF2B5EF4-FFF2-40B4-BE49-F238E27FC236}">
                  <a16:creationId xmlns:a16="http://schemas.microsoft.com/office/drawing/2014/main" id="{D43C1A1E-DA50-4210-9A1D-5437CBFEF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7" name="Oval 16">
              <a:extLst>
                <a:ext uri="{FF2B5EF4-FFF2-40B4-BE49-F238E27FC236}">
                  <a16:creationId xmlns:a16="http://schemas.microsoft.com/office/drawing/2014/main" id="{7691169A-6B21-4B1F-96DF-2BD6D6BA0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8" name="Oval 17">
              <a:extLst>
                <a:ext uri="{FF2B5EF4-FFF2-40B4-BE49-F238E27FC236}">
                  <a16:creationId xmlns:a16="http://schemas.microsoft.com/office/drawing/2014/main" id="{AFF485D7-DE5D-47EE-8B37-15E9B77B3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3080DD19-7A10-4374-9A32-D2A4B068E401}"/>
              </a:ext>
            </a:extLst>
          </p:cNvPr>
          <p:cNvSpPr>
            <a:spLocks noGrp="1"/>
          </p:cNvSpPr>
          <p:nvPr>
            <p:ph type="title"/>
          </p:nvPr>
        </p:nvSpPr>
        <p:spPr>
          <a:xfrm>
            <a:off x="457199" y="566490"/>
            <a:ext cx="11238347" cy="1502704"/>
          </a:xfrm>
        </p:spPr>
        <p:txBody>
          <a:bodyPr vert="horz" lIns="91440" tIns="45720" rIns="91440" bIns="45720" rtlCol="0" anchor="ctr">
            <a:normAutofit/>
          </a:bodyPr>
          <a:lstStyle/>
          <a:p>
            <a:r>
              <a:rPr lang="en-US" kern="1200">
                <a:solidFill>
                  <a:schemeClr val="tx1"/>
                </a:solidFill>
                <a:latin typeface="+mj-lt"/>
                <a:ea typeface="+mj-ea"/>
                <a:cs typeface="+mj-cs"/>
              </a:rPr>
              <a:t>KNN Prediction</a:t>
            </a:r>
          </a:p>
        </p:txBody>
      </p:sp>
      <p:sp>
        <p:nvSpPr>
          <p:cNvPr id="4" name="TextBox 3">
            <a:extLst>
              <a:ext uri="{FF2B5EF4-FFF2-40B4-BE49-F238E27FC236}">
                <a16:creationId xmlns:a16="http://schemas.microsoft.com/office/drawing/2014/main" id="{2DD2180F-91F1-4F53-864D-DC71EB68301D}"/>
              </a:ext>
            </a:extLst>
          </p:cNvPr>
          <p:cNvSpPr txBox="1"/>
          <p:nvPr/>
        </p:nvSpPr>
        <p:spPr>
          <a:xfrm>
            <a:off x="457199" y="2286000"/>
            <a:ext cx="5470879" cy="4005510"/>
          </a:xfrm>
          <a:prstGeom prst="rect">
            <a:avLst/>
          </a:prstGeom>
        </p:spPr>
        <p:txBody>
          <a:bodyPr vert="horz" lIns="91440" tIns="45720" rIns="91440" bIns="45720" rtlCol="0" anchor="t">
            <a:normAutofit/>
          </a:bodyPr>
          <a:lstStyle/>
          <a:p>
            <a:pPr marL="285750" indent="-228600">
              <a:lnSpc>
                <a:spcPct val="90000"/>
              </a:lnSpc>
              <a:spcAft>
                <a:spcPts val="600"/>
              </a:spcAft>
              <a:buClr>
                <a:schemeClr val="accent1"/>
              </a:buClr>
              <a:buFont typeface="Arial" panose="020B0604020202020204" pitchFamily="34" charset="0"/>
              <a:buChar char="•"/>
            </a:pPr>
            <a:r>
              <a:rPr lang="en-US"/>
              <a:t>Accuracy 88% with 95% Confidence Interval</a:t>
            </a:r>
          </a:p>
          <a:p>
            <a:pPr marL="285750" indent="-228600">
              <a:lnSpc>
                <a:spcPct val="90000"/>
              </a:lnSpc>
              <a:spcAft>
                <a:spcPts val="600"/>
              </a:spcAft>
              <a:buClr>
                <a:schemeClr val="accent1"/>
              </a:buClr>
              <a:buFont typeface="Arial" panose="020B0604020202020204" pitchFamily="34" charset="0"/>
              <a:buChar char="•"/>
            </a:pPr>
            <a:r>
              <a:rPr lang="en-US"/>
              <a:t>Sensitivity 88%, correctly predicts no attrition</a:t>
            </a:r>
          </a:p>
          <a:p>
            <a:pPr marL="285750" indent="-228600">
              <a:lnSpc>
                <a:spcPct val="90000"/>
              </a:lnSpc>
              <a:spcAft>
                <a:spcPts val="600"/>
              </a:spcAft>
              <a:buClr>
                <a:schemeClr val="accent1"/>
              </a:buClr>
              <a:buFont typeface="Arial" panose="020B0604020202020204" pitchFamily="34" charset="0"/>
              <a:buChar char="•"/>
            </a:pPr>
            <a:r>
              <a:rPr lang="en-US"/>
              <a:t>Specificity 80%, correctly predicts attrition</a:t>
            </a:r>
          </a:p>
        </p:txBody>
      </p:sp>
      <p:pic>
        <p:nvPicPr>
          <p:cNvPr id="6" name="Picture 5">
            <a:extLst>
              <a:ext uri="{FF2B5EF4-FFF2-40B4-BE49-F238E27FC236}">
                <a16:creationId xmlns:a16="http://schemas.microsoft.com/office/drawing/2014/main" id="{8C58D943-7E21-4A56-AEE9-97C1810193BC}"/>
              </a:ext>
            </a:extLst>
          </p:cNvPr>
          <p:cNvPicPr>
            <a:picLocks noChangeAspect="1"/>
          </p:cNvPicPr>
          <p:nvPr/>
        </p:nvPicPr>
        <p:blipFill>
          <a:blip r:embed="rId2"/>
          <a:stretch>
            <a:fillRect/>
          </a:stretch>
        </p:blipFill>
        <p:spPr>
          <a:xfrm>
            <a:off x="6939644" y="1235257"/>
            <a:ext cx="3290666" cy="5089343"/>
          </a:xfrm>
          <a:prstGeom prst="rect">
            <a:avLst/>
          </a:prstGeom>
        </p:spPr>
      </p:pic>
      <p:pic>
        <p:nvPicPr>
          <p:cNvPr id="8" name="Picture 7" descr="Logo, company name&#10;&#10;Description automatically generated">
            <a:extLst>
              <a:ext uri="{FF2B5EF4-FFF2-40B4-BE49-F238E27FC236}">
                <a16:creationId xmlns:a16="http://schemas.microsoft.com/office/drawing/2014/main" id="{6B881FA5-0CCA-42A4-AE7E-1873FB0D66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56" y="5769495"/>
            <a:ext cx="1486029" cy="1044030"/>
          </a:xfrm>
          <a:prstGeom prst="rect">
            <a:avLst/>
          </a:prstGeom>
        </p:spPr>
      </p:pic>
    </p:spTree>
    <p:extLst>
      <p:ext uri="{BB962C8B-B14F-4D97-AF65-F5344CB8AC3E}">
        <p14:creationId xmlns:p14="http://schemas.microsoft.com/office/powerpoint/2010/main" val="244521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CC20-B8A7-4042-A229-616132B15E3B}"/>
              </a:ext>
            </a:extLst>
          </p:cNvPr>
          <p:cNvSpPr>
            <a:spLocks noGrp="1"/>
          </p:cNvSpPr>
          <p:nvPr>
            <p:ph type="title"/>
          </p:nvPr>
        </p:nvSpPr>
        <p:spPr/>
        <p:txBody>
          <a:bodyPr/>
          <a:lstStyle/>
          <a:p>
            <a:pPr algn="ctr"/>
            <a:r>
              <a:rPr lang="en-US" dirty="0"/>
              <a:t>Top Turnover Factors</a:t>
            </a:r>
          </a:p>
        </p:txBody>
      </p:sp>
      <p:sp>
        <p:nvSpPr>
          <p:cNvPr id="4" name="TextBox 3">
            <a:extLst>
              <a:ext uri="{FF2B5EF4-FFF2-40B4-BE49-F238E27FC236}">
                <a16:creationId xmlns:a16="http://schemas.microsoft.com/office/drawing/2014/main" id="{D6DC86AB-91CF-4FBC-97CB-775EC9D6C5C9}"/>
              </a:ext>
            </a:extLst>
          </p:cNvPr>
          <p:cNvSpPr txBox="1"/>
          <p:nvPr/>
        </p:nvSpPr>
        <p:spPr>
          <a:xfrm>
            <a:off x="3422822" y="2174790"/>
            <a:ext cx="5597610" cy="2308324"/>
          </a:xfrm>
          <a:prstGeom prst="rect">
            <a:avLst/>
          </a:prstGeom>
          <a:noFill/>
        </p:spPr>
        <p:txBody>
          <a:bodyPr wrap="square" rtlCol="0">
            <a:spAutoFit/>
          </a:bodyPr>
          <a:lstStyle/>
          <a:p>
            <a:pPr marL="342900" indent="-342900">
              <a:buFont typeface="+mj-lt"/>
              <a:buAutoNum type="arabicPeriod"/>
            </a:pPr>
            <a:r>
              <a:rPr lang="en-US" dirty="0"/>
              <a:t>Age – The younger an employee is the more likely they are to quit.</a:t>
            </a:r>
          </a:p>
          <a:p>
            <a:pPr marL="342900" indent="-342900">
              <a:buFont typeface="+mj-lt"/>
              <a:buAutoNum type="arabicPeriod"/>
            </a:pPr>
            <a:r>
              <a:rPr lang="en-US" dirty="0"/>
              <a:t>Job Role – Sales Representatives have high attrition at almost 50 %, double the next closest role</a:t>
            </a:r>
          </a:p>
          <a:p>
            <a:pPr marL="342900" indent="-342900">
              <a:buFont typeface="+mj-lt"/>
              <a:buAutoNum type="arabicPeriod"/>
            </a:pPr>
            <a:r>
              <a:rPr lang="en-US" dirty="0"/>
              <a:t>Income – The less money an employee makes the more likely they are to contribute to attrition</a:t>
            </a:r>
          </a:p>
        </p:txBody>
      </p:sp>
      <p:pic>
        <p:nvPicPr>
          <p:cNvPr id="6" name="Picture 5" descr="Logo, company name&#10;&#10;Description automatically generated">
            <a:extLst>
              <a:ext uri="{FF2B5EF4-FFF2-40B4-BE49-F238E27FC236}">
                <a16:creationId xmlns:a16="http://schemas.microsoft.com/office/drawing/2014/main" id="{70478B48-E22C-42A8-AC92-677462C9F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70" y="5813970"/>
            <a:ext cx="1486029" cy="1044030"/>
          </a:xfrm>
          <a:prstGeom prst="rect">
            <a:avLst/>
          </a:prstGeom>
        </p:spPr>
      </p:pic>
    </p:spTree>
    <p:extLst>
      <p:ext uri="{BB962C8B-B14F-4D97-AF65-F5344CB8AC3E}">
        <p14:creationId xmlns:p14="http://schemas.microsoft.com/office/powerpoint/2010/main" val="3169396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7F2E-FCCD-4C02-9234-728A72B1192B}"/>
              </a:ext>
            </a:extLst>
          </p:cNvPr>
          <p:cNvSpPr>
            <a:spLocks noGrp="1"/>
          </p:cNvSpPr>
          <p:nvPr>
            <p:ph type="title"/>
          </p:nvPr>
        </p:nvSpPr>
        <p:spPr/>
        <p:txBody>
          <a:bodyPr/>
          <a:lstStyle/>
          <a:p>
            <a:pPr algn="ctr"/>
            <a:r>
              <a:rPr lang="en-US" dirty="0"/>
              <a:t>Interesting Observations</a:t>
            </a:r>
          </a:p>
        </p:txBody>
      </p:sp>
      <p:sp>
        <p:nvSpPr>
          <p:cNvPr id="4" name="TextBox 3">
            <a:extLst>
              <a:ext uri="{FF2B5EF4-FFF2-40B4-BE49-F238E27FC236}">
                <a16:creationId xmlns:a16="http://schemas.microsoft.com/office/drawing/2014/main" id="{2748B6B8-62B6-43CC-86E1-A70BD87304DC}"/>
              </a:ext>
            </a:extLst>
          </p:cNvPr>
          <p:cNvSpPr txBox="1"/>
          <p:nvPr/>
        </p:nvSpPr>
        <p:spPr>
          <a:xfrm>
            <a:off x="2891481" y="1495168"/>
            <a:ext cx="652436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Sales Representatives have the highest attrition, however they also have the highest job satisfaction rate.</a:t>
            </a:r>
          </a:p>
          <a:p>
            <a:pPr marL="285750" indent="-285750">
              <a:buFont typeface="Arial" panose="020B0604020202020204" pitchFamily="34" charset="0"/>
              <a:buChar char="•"/>
            </a:pPr>
            <a:r>
              <a:rPr lang="en-US" dirty="0"/>
              <a:t>Income and Age are correlated throughout the data</a:t>
            </a:r>
          </a:p>
          <a:p>
            <a:pPr marL="285750" indent="-285750">
              <a:buFont typeface="Arial" panose="020B0604020202020204" pitchFamily="34" charset="0"/>
              <a:buChar char="•"/>
            </a:pPr>
            <a:r>
              <a:rPr lang="en-US" dirty="0"/>
              <a:t>The most frequent business travelers are most likely to lead to attrition.</a:t>
            </a:r>
          </a:p>
          <a:p>
            <a:pPr marL="285750" indent="-285750">
              <a:buFont typeface="Arial" panose="020B0604020202020204" pitchFamily="34" charset="0"/>
              <a:buChar char="•"/>
            </a:pPr>
            <a:r>
              <a:rPr lang="en-US" dirty="0"/>
              <a:t>Higher Incomes have higher job satisfaction rates.</a:t>
            </a:r>
          </a:p>
          <a:p>
            <a:pPr marL="285750" indent="-285750">
              <a:buFont typeface="Arial" panose="020B0604020202020204" pitchFamily="34" charset="0"/>
              <a:buChar char="•"/>
            </a:pPr>
            <a:endParaRPr lang="en-US" dirty="0"/>
          </a:p>
        </p:txBody>
      </p:sp>
      <p:pic>
        <p:nvPicPr>
          <p:cNvPr id="6" name="Picture 5" descr="Logo, company name&#10;&#10;Description automatically generated">
            <a:extLst>
              <a:ext uri="{FF2B5EF4-FFF2-40B4-BE49-F238E27FC236}">
                <a16:creationId xmlns:a16="http://schemas.microsoft.com/office/drawing/2014/main" id="{1BC81FDA-2EB2-40F7-847D-B1AF24EC2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42" y="5650185"/>
            <a:ext cx="1486029" cy="1044030"/>
          </a:xfrm>
          <a:prstGeom prst="rect">
            <a:avLst/>
          </a:prstGeom>
        </p:spPr>
      </p:pic>
    </p:spTree>
    <p:extLst>
      <p:ext uri="{BB962C8B-B14F-4D97-AF65-F5344CB8AC3E}">
        <p14:creationId xmlns:p14="http://schemas.microsoft.com/office/powerpoint/2010/main" val="2762582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3F9DB-18A3-42D6-9474-D10DF7500F71}"/>
              </a:ext>
            </a:extLst>
          </p:cNvPr>
          <p:cNvSpPr>
            <a:spLocks noGrp="1"/>
          </p:cNvSpPr>
          <p:nvPr>
            <p:ph type="title"/>
          </p:nvPr>
        </p:nvSpPr>
        <p:spPr/>
        <p:txBody>
          <a:bodyPr/>
          <a:lstStyle/>
          <a:p>
            <a:pPr algn="ctr"/>
            <a:r>
              <a:rPr lang="en-US" dirty="0"/>
              <a:t>Recommendations</a:t>
            </a:r>
          </a:p>
        </p:txBody>
      </p:sp>
      <p:sp>
        <p:nvSpPr>
          <p:cNvPr id="4" name="TextBox 3">
            <a:extLst>
              <a:ext uri="{FF2B5EF4-FFF2-40B4-BE49-F238E27FC236}">
                <a16:creationId xmlns:a16="http://schemas.microsoft.com/office/drawing/2014/main" id="{460014F1-7253-4736-8D9E-2B4635905FF9}"/>
              </a:ext>
            </a:extLst>
          </p:cNvPr>
          <p:cNvSpPr txBox="1"/>
          <p:nvPr/>
        </p:nvSpPr>
        <p:spPr>
          <a:xfrm>
            <a:off x="1705232" y="1433384"/>
            <a:ext cx="829138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Sales Representatives – Would be a good idea to meet with them to see challenges they are facing. While we cannot know in data, good chance they are facing several of the headwinds that cause attrition, including travel and pay. They are happy as a group, so pay could be an issue, or possibly leaving for another company where do not have to travel as much.</a:t>
            </a:r>
          </a:p>
          <a:p>
            <a:pPr marL="285750" indent="-285750">
              <a:buFont typeface="Arial" panose="020B0604020202020204" pitchFamily="34" charset="0"/>
              <a:buChar char="•"/>
            </a:pPr>
            <a:r>
              <a:rPr lang="en-US" dirty="0"/>
              <a:t>Pay and age are correlated, research further how raises are being given and can be targeted better to keep younger people from quitting.</a:t>
            </a:r>
          </a:p>
          <a:p>
            <a:pPr marL="285750" indent="-285750">
              <a:buFont typeface="Arial" panose="020B0604020202020204" pitchFamily="34" charset="0"/>
              <a:buChar char="•"/>
            </a:pPr>
            <a:r>
              <a:rPr lang="en-US" dirty="0"/>
              <a:t>Younger workers – Can we promote them, find career tracks to suit them so they do not leave.</a:t>
            </a:r>
          </a:p>
          <a:p>
            <a:pPr marL="285750" indent="-285750">
              <a:buFont typeface="Arial" panose="020B0604020202020204" pitchFamily="34" charset="0"/>
              <a:buChar char="•"/>
            </a:pPr>
            <a:r>
              <a:rPr lang="en-US" dirty="0"/>
              <a:t>Education – Higher education likely to leave, look into investing more into employee education programs and reimbursement for further education.</a:t>
            </a:r>
          </a:p>
        </p:txBody>
      </p:sp>
      <p:pic>
        <p:nvPicPr>
          <p:cNvPr id="6" name="Picture 5" descr="Logo, company name&#10;&#10;Description automatically generated">
            <a:extLst>
              <a:ext uri="{FF2B5EF4-FFF2-40B4-BE49-F238E27FC236}">
                <a16:creationId xmlns:a16="http://schemas.microsoft.com/office/drawing/2014/main" id="{4023CAE5-CD51-4AF2-B919-ED63C49C5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203" y="5666514"/>
            <a:ext cx="1486029" cy="1044030"/>
          </a:xfrm>
          <a:prstGeom prst="rect">
            <a:avLst/>
          </a:prstGeom>
        </p:spPr>
      </p:pic>
    </p:spTree>
    <p:extLst>
      <p:ext uri="{BB962C8B-B14F-4D97-AF65-F5344CB8AC3E}">
        <p14:creationId xmlns:p14="http://schemas.microsoft.com/office/powerpoint/2010/main" val="354659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23A8-3EAE-4496-9518-BA229FEF6811}"/>
              </a:ext>
            </a:extLst>
          </p:cNvPr>
          <p:cNvSpPr>
            <a:spLocks noGrp="1"/>
          </p:cNvSpPr>
          <p:nvPr>
            <p:ph type="title"/>
          </p:nvPr>
        </p:nvSpPr>
        <p:spPr/>
        <p:txBody>
          <a:bodyPr/>
          <a:lstStyle/>
          <a:p>
            <a:pPr algn="ctr"/>
            <a:r>
              <a:rPr lang="en-US" dirty="0"/>
              <a:t>Thank You!</a:t>
            </a:r>
          </a:p>
        </p:txBody>
      </p:sp>
      <p:sp>
        <p:nvSpPr>
          <p:cNvPr id="3" name="TextBox 2">
            <a:extLst>
              <a:ext uri="{FF2B5EF4-FFF2-40B4-BE49-F238E27FC236}">
                <a16:creationId xmlns:a16="http://schemas.microsoft.com/office/drawing/2014/main" id="{386E24B9-5DD1-4E70-8FA1-E730288C0D4E}"/>
              </a:ext>
            </a:extLst>
          </p:cNvPr>
          <p:cNvSpPr txBox="1"/>
          <p:nvPr/>
        </p:nvSpPr>
        <p:spPr>
          <a:xfrm>
            <a:off x="2965622" y="1556951"/>
            <a:ext cx="657379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GitHub  https://github.com/chrishaub/CaseStudy2DDS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a:t>YouTube https://youtu.be/PwKmUaIO3gA</a:t>
            </a:r>
            <a:endParaRPr lang="en-US" dirty="0"/>
          </a:p>
          <a:p>
            <a:pPr marL="285750" indent="-285750">
              <a:buFont typeface="Arial" panose="020B0604020202020204" pitchFamily="34" charset="0"/>
              <a:buChar char="•"/>
            </a:pPr>
            <a:endParaRPr lang="en-US" dirty="0"/>
          </a:p>
        </p:txBody>
      </p:sp>
      <p:pic>
        <p:nvPicPr>
          <p:cNvPr id="5" name="Picture 4" descr="Logo, company name&#10;&#10;Description automatically generated">
            <a:extLst>
              <a:ext uri="{FF2B5EF4-FFF2-40B4-BE49-F238E27FC236}">
                <a16:creationId xmlns:a16="http://schemas.microsoft.com/office/drawing/2014/main" id="{16A46B2C-99D6-4D0A-8255-5B80D5143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60" y="5813970"/>
            <a:ext cx="1486029" cy="1044030"/>
          </a:xfrm>
          <a:prstGeom prst="rect">
            <a:avLst/>
          </a:prstGeom>
        </p:spPr>
      </p:pic>
    </p:spTree>
    <p:extLst>
      <p:ext uri="{BB962C8B-B14F-4D97-AF65-F5344CB8AC3E}">
        <p14:creationId xmlns:p14="http://schemas.microsoft.com/office/powerpoint/2010/main" val="557559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C6E12-1C46-428D-A791-EF2CCF82F6FC}"/>
              </a:ext>
            </a:extLst>
          </p:cNvPr>
          <p:cNvSpPr>
            <a:spLocks noGrp="1"/>
          </p:cNvSpPr>
          <p:nvPr>
            <p:ph type="title"/>
          </p:nvPr>
        </p:nvSpPr>
        <p:spPr>
          <a:xfrm>
            <a:off x="838200" y="479943"/>
            <a:ext cx="10515600" cy="1325563"/>
          </a:xfrm>
        </p:spPr>
        <p:txBody>
          <a:bodyPr/>
          <a:lstStyle/>
          <a:p>
            <a:pPr algn="ctr"/>
            <a:r>
              <a:rPr lang="en-US" dirty="0"/>
              <a:t>Introduction</a:t>
            </a:r>
          </a:p>
        </p:txBody>
      </p:sp>
      <p:pic>
        <p:nvPicPr>
          <p:cNvPr id="5" name="Picture 4" descr="Logo, company name&#10;&#10;Description automatically generated">
            <a:extLst>
              <a:ext uri="{FF2B5EF4-FFF2-40B4-BE49-F238E27FC236}">
                <a16:creationId xmlns:a16="http://schemas.microsoft.com/office/drawing/2014/main" id="{486FF6DF-F3C5-43F8-9081-AF667AB6D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60" y="5654948"/>
            <a:ext cx="1486029" cy="1044030"/>
          </a:xfrm>
          <a:prstGeom prst="rect">
            <a:avLst/>
          </a:prstGeom>
        </p:spPr>
      </p:pic>
      <p:sp>
        <p:nvSpPr>
          <p:cNvPr id="6" name="TextBox 5">
            <a:extLst>
              <a:ext uri="{FF2B5EF4-FFF2-40B4-BE49-F238E27FC236}">
                <a16:creationId xmlns:a16="http://schemas.microsoft.com/office/drawing/2014/main" id="{26EA4944-0468-4DCD-A431-96FD2BDC1C2A}"/>
              </a:ext>
            </a:extLst>
          </p:cNvPr>
          <p:cNvSpPr txBox="1"/>
          <p:nvPr/>
        </p:nvSpPr>
        <p:spPr>
          <a:xfrm>
            <a:off x="1615736" y="2596211"/>
            <a:ext cx="9188388" cy="1477328"/>
          </a:xfrm>
          <a:prstGeom prst="rect">
            <a:avLst/>
          </a:prstGeom>
          <a:noFill/>
        </p:spPr>
        <p:txBody>
          <a:bodyPr wrap="square" rtlCol="0">
            <a:spAutoFit/>
          </a:bodyPr>
          <a:lstStyle/>
          <a:p>
            <a:pPr lvl="0"/>
            <a:r>
              <a:rPr lang="en-US" dirty="0"/>
              <a:t>This is an analysis of employee attrition at Frito Lay. The data set was given to us by the company to find insights and trends relating to employee attrition. </a:t>
            </a:r>
          </a:p>
          <a:p>
            <a:pPr lvl="0"/>
            <a:r>
              <a:rPr lang="en-US" dirty="0"/>
              <a:t>Analysis of statistical significance and correlation of data was performed to better understand employee attrition.</a:t>
            </a:r>
          </a:p>
          <a:p>
            <a:endParaRPr lang="en-US" dirty="0"/>
          </a:p>
        </p:txBody>
      </p:sp>
    </p:spTree>
    <p:extLst>
      <p:ext uri="{BB962C8B-B14F-4D97-AF65-F5344CB8AC3E}">
        <p14:creationId xmlns:p14="http://schemas.microsoft.com/office/powerpoint/2010/main" val="3079298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0D8B-4DDA-4232-8593-209076E9A123}"/>
              </a:ext>
            </a:extLst>
          </p:cNvPr>
          <p:cNvSpPr>
            <a:spLocks noGrp="1"/>
          </p:cNvSpPr>
          <p:nvPr>
            <p:ph type="title"/>
          </p:nvPr>
        </p:nvSpPr>
        <p:spPr/>
        <p:txBody>
          <a:bodyPr/>
          <a:lstStyle/>
          <a:p>
            <a:pPr algn="ctr"/>
            <a:r>
              <a:rPr lang="en-US" dirty="0"/>
              <a:t>Attrition</a:t>
            </a:r>
          </a:p>
        </p:txBody>
      </p:sp>
      <p:sp>
        <p:nvSpPr>
          <p:cNvPr id="3" name="TextBox 2">
            <a:extLst>
              <a:ext uri="{FF2B5EF4-FFF2-40B4-BE49-F238E27FC236}">
                <a16:creationId xmlns:a16="http://schemas.microsoft.com/office/drawing/2014/main" id="{75E3B15D-996F-4246-B68F-B712FC3FAEB1}"/>
              </a:ext>
            </a:extLst>
          </p:cNvPr>
          <p:cNvSpPr txBox="1"/>
          <p:nvPr/>
        </p:nvSpPr>
        <p:spPr>
          <a:xfrm>
            <a:off x="4304270" y="1367522"/>
            <a:ext cx="3583460" cy="923330"/>
          </a:xfrm>
          <a:prstGeom prst="rect">
            <a:avLst/>
          </a:prstGeom>
          <a:noFill/>
        </p:spPr>
        <p:txBody>
          <a:bodyPr wrap="square" rtlCol="0">
            <a:spAutoFit/>
          </a:bodyPr>
          <a:lstStyle/>
          <a:p>
            <a:pPr algn="ctr"/>
            <a:r>
              <a:rPr lang="en-US" dirty="0"/>
              <a:t>There are 870 employees in the data set with an overall attrition rate of 16.09%</a:t>
            </a:r>
          </a:p>
        </p:txBody>
      </p:sp>
      <p:pic>
        <p:nvPicPr>
          <p:cNvPr id="5" name="Picture 4">
            <a:extLst>
              <a:ext uri="{FF2B5EF4-FFF2-40B4-BE49-F238E27FC236}">
                <a16:creationId xmlns:a16="http://schemas.microsoft.com/office/drawing/2014/main" id="{098B481A-8F44-452B-BCC5-154A68C9AB63}"/>
              </a:ext>
            </a:extLst>
          </p:cNvPr>
          <p:cNvPicPr>
            <a:picLocks noChangeAspect="1"/>
          </p:cNvPicPr>
          <p:nvPr/>
        </p:nvPicPr>
        <p:blipFill>
          <a:blip r:embed="rId2"/>
          <a:stretch>
            <a:fillRect/>
          </a:stretch>
        </p:blipFill>
        <p:spPr>
          <a:xfrm>
            <a:off x="313296" y="2570204"/>
            <a:ext cx="6050434" cy="4080303"/>
          </a:xfrm>
          <a:prstGeom prst="rect">
            <a:avLst/>
          </a:prstGeom>
        </p:spPr>
      </p:pic>
      <p:pic>
        <p:nvPicPr>
          <p:cNvPr id="7" name="Picture 6">
            <a:extLst>
              <a:ext uri="{FF2B5EF4-FFF2-40B4-BE49-F238E27FC236}">
                <a16:creationId xmlns:a16="http://schemas.microsoft.com/office/drawing/2014/main" id="{D33FF0EB-ED8F-4602-BEF3-8150BB6E4AB9}"/>
              </a:ext>
            </a:extLst>
          </p:cNvPr>
          <p:cNvPicPr>
            <a:picLocks noChangeAspect="1"/>
          </p:cNvPicPr>
          <p:nvPr/>
        </p:nvPicPr>
        <p:blipFill>
          <a:blip r:embed="rId3"/>
          <a:stretch>
            <a:fillRect/>
          </a:stretch>
        </p:blipFill>
        <p:spPr>
          <a:xfrm>
            <a:off x="6363730" y="2570204"/>
            <a:ext cx="5711060" cy="4080303"/>
          </a:xfrm>
          <a:prstGeom prst="rect">
            <a:avLst/>
          </a:prstGeom>
        </p:spPr>
      </p:pic>
    </p:spTree>
    <p:extLst>
      <p:ext uri="{BB962C8B-B14F-4D97-AF65-F5344CB8AC3E}">
        <p14:creationId xmlns:p14="http://schemas.microsoft.com/office/powerpoint/2010/main" val="299035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DE3A-7147-4F7F-88FE-EA12DA0AC68A}"/>
              </a:ext>
            </a:extLst>
          </p:cNvPr>
          <p:cNvSpPr>
            <a:spLocks noGrp="1"/>
          </p:cNvSpPr>
          <p:nvPr>
            <p:ph type="ctrTitle"/>
          </p:nvPr>
        </p:nvSpPr>
        <p:spPr>
          <a:xfrm>
            <a:off x="1524000" y="198037"/>
            <a:ext cx="9144000" cy="1198277"/>
          </a:xfrm>
        </p:spPr>
        <p:txBody>
          <a:bodyPr>
            <a:normAutofit/>
          </a:bodyPr>
          <a:lstStyle/>
          <a:p>
            <a:r>
              <a:rPr lang="en-US" sz="4800" dirty="0"/>
              <a:t>Attrition Variables</a:t>
            </a:r>
          </a:p>
        </p:txBody>
      </p:sp>
      <p:sp>
        <p:nvSpPr>
          <p:cNvPr id="3" name="Subtitle 2">
            <a:extLst>
              <a:ext uri="{FF2B5EF4-FFF2-40B4-BE49-F238E27FC236}">
                <a16:creationId xmlns:a16="http://schemas.microsoft.com/office/drawing/2014/main" id="{363FDB91-62CF-49E1-9710-8B91A8F3A603}"/>
              </a:ext>
            </a:extLst>
          </p:cNvPr>
          <p:cNvSpPr>
            <a:spLocks noGrp="1"/>
          </p:cNvSpPr>
          <p:nvPr>
            <p:ph type="subTitle" idx="1"/>
          </p:nvPr>
        </p:nvSpPr>
        <p:spPr>
          <a:xfrm>
            <a:off x="1116227" y="2252041"/>
            <a:ext cx="9959546" cy="932892"/>
          </a:xfrm>
        </p:spPr>
        <p:txBody>
          <a:bodyPr>
            <a:normAutofit/>
          </a:bodyPr>
          <a:lstStyle/>
          <a:p>
            <a:r>
              <a:rPr lang="en-US" dirty="0"/>
              <a:t>Next, we will look at how individual variables contribute to attrition.</a:t>
            </a:r>
          </a:p>
          <a:p>
            <a:endParaRPr lang="en-US" dirty="0"/>
          </a:p>
        </p:txBody>
      </p:sp>
      <p:sp>
        <p:nvSpPr>
          <p:cNvPr id="4" name="TextBox 3">
            <a:extLst>
              <a:ext uri="{FF2B5EF4-FFF2-40B4-BE49-F238E27FC236}">
                <a16:creationId xmlns:a16="http://schemas.microsoft.com/office/drawing/2014/main" id="{C3069145-9CA7-4A6F-A030-BDC72B2D159E}"/>
              </a:ext>
            </a:extLst>
          </p:cNvPr>
          <p:cNvSpPr txBox="1"/>
          <p:nvPr/>
        </p:nvSpPr>
        <p:spPr>
          <a:xfrm>
            <a:off x="4806778" y="3490969"/>
            <a:ext cx="475735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Age</a:t>
            </a:r>
          </a:p>
          <a:p>
            <a:pPr marL="285750" indent="-285750">
              <a:buFont typeface="Arial" panose="020B0604020202020204" pitchFamily="34" charset="0"/>
              <a:buChar char="•"/>
            </a:pPr>
            <a:r>
              <a:rPr lang="en-US" dirty="0"/>
              <a:t>Education</a:t>
            </a:r>
          </a:p>
          <a:p>
            <a:pPr marL="285750" indent="-285750">
              <a:buFont typeface="Arial" panose="020B0604020202020204" pitchFamily="34" charset="0"/>
              <a:buChar char="•"/>
            </a:pPr>
            <a:r>
              <a:rPr lang="en-US" dirty="0"/>
              <a:t>Job Role</a:t>
            </a:r>
          </a:p>
          <a:p>
            <a:pPr marL="285750" indent="-285750">
              <a:buFont typeface="Arial" panose="020B0604020202020204" pitchFamily="34" charset="0"/>
              <a:buChar char="•"/>
            </a:pPr>
            <a:r>
              <a:rPr lang="en-US" dirty="0"/>
              <a:t>Income</a:t>
            </a:r>
          </a:p>
          <a:p>
            <a:pPr marL="285750" indent="-285750">
              <a:buFont typeface="Arial" panose="020B0604020202020204" pitchFamily="34" charset="0"/>
              <a:buChar char="•"/>
            </a:pPr>
            <a:r>
              <a:rPr lang="en-US" dirty="0"/>
              <a:t>Travel</a:t>
            </a:r>
          </a:p>
          <a:p>
            <a:pPr marL="285750" indent="-285750">
              <a:buFont typeface="Arial" panose="020B0604020202020204" pitchFamily="34" charset="0"/>
              <a:buChar char="•"/>
            </a:pPr>
            <a:r>
              <a:rPr lang="en-US" dirty="0"/>
              <a:t>Time of Service</a:t>
            </a:r>
          </a:p>
        </p:txBody>
      </p:sp>
      <p:pic>
        <p:nvPicPr>
          <p:cNvPr id="6" name="Picture 5" descr="Logo, company name&#10;&#10;Description automatically generated">
            <a:extLst>
              <a:ext uri="{FF2B5EF4-FFF2-40B4-BE49-F238E27FC236}">
                <a16:creationId xmlns:a16="http://schemas.microsoft.com/office/drawing/2014/main" id="{58AEA0CF-FFE8-4CB3-921C-9F51D3EEB3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97" y="5551331"/>
            <a:ext cx="1486029" cy="1044030"/>
          </a:xfrm>
          <a:prstGeom prst="rect">
            <a:avLst/>
          </a:prstGeom>
        </p:spPr>
      </p:pic>
    </p:spTree>
    <p:extLst>
      <p:ext uri="{BB962C8B-B14F-4D97-AF65-F5344CB8AC3E}">
        <p14:creationId xmlns:p14="http://schemas.microsoft.com/office/powerpoint/2010/main" val="95255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2F3F-416C-4E0E-A31D-07949A72BFC3}"/>
              </a:ext>
            </a:extLst>
          </p:cNvPr>
          <p:cNvSpPr>
            <a:spLocks noGrp="1"/>
          </p:cNvSpPr>
          <p:nvPr>
            <p:ph type="title"/>
          </p:nvPr>
        </p:nvSpPr>
        <p:spPr/>
        <p:txBody>
          <a:bodyPr/>
          <a:lstStyle/>
          <a:p>
            <a:pPr algn="ctr"/>
            <a:r>
              <a:rPr lang="en-US" dirty="0"/>
              <a:t>Age Role in Attrition</a:t>
            </a:r>
          </a:p>
        </p:txBody>
      </p:sp>
      <p:sp>
        <p:nvSpPr>
          <p:cNvPr id="4" name="TextBox 3">
            <a:extLst>
              <a:ext uri="{FF2B5EF4-FFF2-40B4-BE49-F238E27FC236}">
                <a16:creationId xmlns:a16="http://schemas.microsoft.com/office/drawing/2014/main" id="{0505C26A-6F73-48A5-9744-36CCD32173D2}"/>
              </a:ext>
            </a:extLst>
          </p:cNvPr>
          <p:cNvSpPr txBox="1"/>
          <p:nvPr/>
        </p:nvSpPr>
        <p:spPr>
          <a:xfrm>
            <a:off x="2903838" y="1367522"/>
            <a:ext cx="6277232" cy="954107"/>
          </a:xfrm>
          <a:prstGeom prst="rect">
            <a:avLst/>
          </a:prstGeom>
          <a:noFill/>
        </p:spPr>
        <p:txBody>
          <a:bodyPr wrap="square" rtlCol="0">
            <a:spAutoFit/>
          </a:bodyPr>
          <a:lstStyle/>
          <a:p>
            <a:pPr algn="ctr"/>
            <a:r>
              <a:rPr lang="en-US" sz="1400" dirty="0"/>
              <a:t>Median age in data set was 35. Minimum was 18, maximum 60. Age and attrition are correlated. Younger employees are more likely to quit while older employees are more likely to stay. Income and Age are correlated as well. As age increases, income increases.</a:t>
            </a:r>
          </a:p>
        </p:txBody>
      </p:sp>
      <p:pic>
        <p:nvPicPr>
          <p:cNvPr id="6" name="Picture 5">
            <a:extLst>
              <a:ext uri="{FF2B5EF4-FFF2-40B4-BE49-F238E27FC236}">
                <a16:creationId xmlns:a16="http://schemas.microsoft.com/office/drawing/2014/main" id="{099D311F-A563-43F9-AFA0-A25C43062EEC}"/>
              </a:ext>
            </a:extLst>
          </p:cNvPr>
          <p:cNvPicPr>
            <a:picLocks noChangeAspect="1"/>
          </p:cNvPicPr>
          <p:nvPr/>
        </p:nvPicPr>
        <p:blipFill>
          <a:blip r:embed="rId2"/>
          <a:stretch>
            <a:fillRect/>
          </a:stretch>
        </p:blipFill>
        <p:spPr>
          <a:xfrm>
            <a:off x="214184" y="2708472"/>
            <a:ext cx="5581135" cy="3864193"/>
          </a:xfrm>
          <a:prstGeom prst="rect">
            <a:avLst/>
          </a:prstGeom>
        </p:spPr>
      </p:pic>
      <p:pic>
        <p:nvPicPr>
          <p:cNvPr id="8" name="Picture 7">
            <a:extLst>
              <a:ext uri="{FF2B5EF4-FFF2-40B4-BE49-F238E27FC236}">
                <a16:creationId xmlns:a16="http://schemas.microsoft.com/office/drawing/2014/main" id="{935D732F-EFED-45F1-B192-FE67516B873A}"/>
              </a:ext>
            </a:extLst>
          </p:cNvPr>
          <p:cNvPicPr>
            <a:picLocks noChangeAspect="1"/>
          </p:cNvPicPr>
          <p:nvPr/>
        </p:nvPicPr>
        <p:blipFill>
          <a:blip r:embed="rId3"/>
          <a:stretch>
            <a:fillRect/>
          </a:stretch>
        </p:blipFill>
        <p:spPr>
          <a:xfrm>
            <a:off x="6433540" y="2708473"/>
            <a:ext cx="5544276" cy="3864192"/>
          </a:xfrm>
          <a:prstGeom prst="rect">
            <a:avLst/>
          </a:prstGeom>
        </p:spPr>
      </p:pic>
    </p:spTree>
    <p:extLst>
      <p:ext uri="{BB962C8B-B14F-4D97-AF65-F5344CB8AC3E}">
        <p14:creationId xmlns:p14="http://schemas.microsoft.com/office/powerpoint/2010/main" val="255946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5" name="Rectangle 14">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useBgFill="1">
        <p:nvSpPr>
          <p:cNvPr id="17" name="Graphic 10">
            <a:extLst>
              <a:ext uri="{FF2B5EF4-FFF2-40B4-BE49-F238E27FC236}">
                <a16:creationId xmlns:a16="http://schemas.microsoft.com/office/drawing/2014/main" id="{D43C1A1E-DA50-4210-9A1D-5437CBFEF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9" name="Oval 18">
            <a:extLst>
              <a:ext uri="{FF2B5EF4-FFF2-40B4-BE49-F238E27FC236}">
                <a16:creationId xmlns:a16="http://schemas.microsoft.com/office/drawing/2014/main" id="{7691169A-6B21-4B1F-96DF-2BD6D6BA0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p:nvSpPr>
          <p:cNvPr id="2" name="Title 1">
            <a:extLst>
              <a:ext uri="{FF2B5EF4-FFF2-40B4-BE49-F238E27FC236}">
                <a16:creationId xmlns:a16="http://schemas.microsoft.com/office/drawing/2014/main" id="{DD50A06D-2CE5-436D-820C-2918BA2C3AED}"/>
              </a:ext>
            </a:extLst>
          </p:cNvPr>
          <p:cNvSpPr>
            <a:spLocks noGrp="1"/>
          </p:cNvSpPr>
          <p:nvPr>
            <p:ph type="title"/>
          </p:nvPr>
        </p:nvSpPr>
        <p:spPr>
          <a:xfrm>
            <a:off x="457199" y="566490"/>
            <a:ext cx="11238347" cy="1502704"/>
          </a:xfrm>
        </p:spPr>
        <p:txBody>
          <a:bodyPr vert="horz" lIns="91440" tIns="45720" rIns="91440" bIns="45720" rtlCol="0" anchor="ctr">
            <a:normAutofit/>
          </a:bodyPr>
          <a:lstStyle/>
          <a:p>
            <a:r>
              <a:rPr lang="en-US" kern="1200">
                <a:solidFill>
                  <a:schemeClr val="tx1"/>
                </a:solidFill>
                <a:latin typeface="+mj-lt"/>
                <a:ea typeface="+mj-ea"/>
                <a:cs typeface="+mj-cs"/>
              </a:rPr>
              <a:t>Education in Attrition</a:t>
            </a:r>
          </a:p>
        </p:txBody>
      </p:sp>
      <p:sp>
        <p:nvSpPr>
          <p:cNvPr id="4" name="TextBox 3">
            <a:extLst>
              <a:ext uri="{FF2B5EF4-FFF2-40B4-BE49-F238E27FC236}">
                <a16:creationId xmlns:a16="http://schemas.microsoft.com/office/drawing/2014/main" id="{5B3DEDCC-241C-4D74-994D-DDB15FF0EFB7}"/>
              </a:ext>
            </a:extLst>
          </p:cNvPr>
          <p:cNvSpPr txBox="1"/>
          <p:nvPr/>
        </p:nvSpPr>
        <p:spPr>
          <a:xfrm>
            <a:off x="457199" y="2286000"/>
            <a:ext cx="5470879" cy="4005510"/>
          </a:xfrm>
          <a:prstGeom prst="rect">
            <a:avLst/>
          </a:prstGeom>
        </p:spPr>
        <p:txBody>
          <a:bodyPr vert="horz" lIns="91440" tIns="45720" rIns="91440" bIns="45720" rtlCol="0" anchor="t">
            <a:normAutofit/>
          </a:bodyPr>
          <a:lstStyle/>
          <a:p>
            <a:pPr marL="285750" indent="-228600">
              <a:lnSpc>
                <a:spcPct val="90000"/>
              </a:lnSpc>
              <a:spcAft>
                <a:spcPts val="600"/>
              </a:spcAft>
              <a:buClr>
                <a:schemeClr val="accent1"/>
              </a:buClr>
              <a:buFont typeface="Arial" panose="020B0604020202020204" pitchFamily="34" charset="0"/>
              <a:buChar char="•"/>
            </a:pPr>
            <a:r>
              <a:rPr lang="en-US"/>
              <a:t>Higher education levels have less attrition.</a:t>
            </a:r>
          </a:p>
          <a:p>
            <a:pPr marL="285750" indent="-228600">
              <a:lnSpc>
                <a:spcPct val="90000"/>
              </a:lnSpc>
              <a:spcAft>
                <a:spcPts val="600"/>
              </a:spcAft>
              <a:buClr>
                <a:schemeClr val="accent1"/>
              </a:buClr>
              <a:buFont typeface="Arial" panose="020B0604020202020204" pitchFamily="34" charset="0"/>
              <a:buChar char="•"/>
            </a:pPr>
            <a:r>
              <a:rPr lang="en-US"/>
              <a:t>The Human Resources education field has the highest rate of attrition.</a:t>
            </a:r>
          </a:p>
          <a:p>
            <a:pPr marL="285750" indent="-228600">
              <a:lnSpc>
                <a:spcPct val="90000"/>
              </a:lnSpc>
              <a:spcAft>
                <a:spcPts val="600"/>
              </a:spcAft>
              <a:buClr>
                <a:schemeClr val="accent1"/>
              </a:buClr>
              <a:buFont typeface="Arial" panose="020B0604020202020204" pitchFamily="34" charset="0"/>
              <a:buChar char="•"/>
            </a:pPr>
            <a:r>
              <a:rPr lang="en-US"/>
              <a:t>Level 1 education, has highest attrition rate.</a:t>
            </a:r>
          </a:p>
          <a:p>
            <a:pPr marL="285750" indent="-228600">
              <a:lnSpc>
                <a:spcPct val="90000"/>
              </a:lnSpc>
              <a:spcAft>
                <a:spcPts val="600"/>
              </a:spcAft>
              <a:buClr>
                <a:schemeClr val="accent1"/>
              </a:buClr>
              <a:buFont typeface="Arial" panose="020B0604020202020204" pitchFamily="34" charset="0"/>
              <a:buChar char="•"/>
            </a:pPr>
            <a:r>
              <a:rPr lang="en-US"/>
              <a:t>Level 5 education, has lowest attrition rate.</a:t>
            </a:r>
          </a:p>
          <a:p>
            <a:pPr marL="285750" indent="-228600">
              <a:lnSpc>
                <a:spcPct val="90000"/>
              </a:lnSpc>
              <a:spcAft>
                <a:spcPts val="600"/>
              </a:spcAft>
              <a:buClr>
                <a:schemeClr val="accent1"/>
              </a:buClr>
              <a:buFont typeface="Arial" panose="020B0604020202020204" pitchFamily="34" charset="0"/>
              <a:buChar char="•"/>
            </a:pPr>
            <a:r>
              <a:rPr lang="en-US"/>
              <a:t>Level 5, has the highest median monthly income.</a:t>
            </a:r>
          </a:p>
        </p:txBody>
      </p:sp>
      <p:pic>
        <p:nvPicPr>
          <p:cNvPr id="8" name="Picture 7">
            <a:extLst>
              <a:ext uri="{FF2B5EF4-FFF2-40B4-BE49-F238E27FC236}">
                <a16:creationId xmlns:a16="http://schemas.microsoft.com/office/drawing/2014/main" id="{1B6E5577-49EA-40EB-9A8F-DB4EFDDED4EB}"/>
              </a:ext>
            </a:extLst>
          </p:cNvPr>
          <p:cNvPicPr>
            <a:picLocks noChangeAspect="1"/>
          </p:cNvPicPr>
          <p:nvPr/>
        </p:nvPicPr>
        <p:blipFill rotWithShape="1">
          <a:blip r:embed="rId2"/>
          <a:srcRect l="1626" r="5854" b="1"/>
          <a:stretch/>
        </p:blipFill>
        <p:spPr>
          <a:xfrm>
            <a:off x="6207157" y="2286000"/>
            <a:ext cx="5435027" cy="4038600"/>
          </a:xfrm>
          <a:prstGeom prst="rect">
            <a:avLst/>
          </a:prstGeom>
        </p:spPr>
      </p:pic>
      <p:sp useBgFill="1">
        <p:nvSpPr>
          <p:cNvPr id="21" name="Oval 20">
            <a:extLst>
              <a:ext uri="{FF2B5EF4-FFF2-40B4-BE49-F238E27FC236}">
                <a16:creationId xmlns:a16="http://schemas.microsoft.com/office/drawing/2014/main" id="{AFF485D7-DE5D-47EE-8B37-15E9B77B3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pic>
        <p:nvPicPr>
          <p:cNvPr id="10" name="Picture 9" descr="Logo, company name&#10;&#10;Description automatically generated">
            <a:extLst>
              <a:ext uri="{FF2B5EF4-FFF2-40B4-BE49-F238E27FC236}">
                <a16:creationId xmlns:a16="http://schemas.microsoft.com/office/drawing/2014/main" id="{B768F466-E388-4732-8CA2-8C3E105FD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26" y="5641245"/>
            <a:ext cx="1486029" cy="1044030"/>
          </a:xfrm>
          <a:prstGeom prst="rect">
            <a:avLst/>
          </a:prstGeom>
        </p:spPr>
      </p:pic>
    </p:spTree>
    <p:extLst>
      <p:ext uri="{BB962C8B-B14F-4D97-AF65-F5344CB8AC3E}">
        <p14:creationId xmlns:p14="http://schemas.microsoft.com/office/powerpoint/2010/main" val="3799606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DE74-71FF-4629-93AF-5B3E80E806FA}"/>
              </a:ext>
            </a:extLst>
          </p:cNvPr>
          <p:cNvSpPr>
            <a:spLocks noGrp="1"/>
          </p:cNvSpPr>
          <p:nvPr>
            <p:ph type="title"/>
          </p:nvPr>
        </p:nvSpPr>
        <p:spPr/>
        <p:txBody>
          <a:bodyPr/>
          <a:lstStyle/>
          <a:p>
            <a:pPr algn="ctr"/>
            <a:r>
              <a:rPr lang="en-US" dirty="0"/>
              <a:t>Education</a:t>
            </a:r>
          </a:p>
        </p:txBody>
      </p:sp>
      <p:pic>
        <p:nvPicPr>
          <p:cNvPr id="5" name="Picture 4">
            <a:extLst>
              <a:ext uri="{FF2B5EF4-FFF2-40B4-BE49-F238E27FC236}">
                <a16:creationId xmlns:a16="http://schemas.microsoft.com/office/drawing/2014/main" id="{3832CFC2-1759-4B45-AF6E-9F85633CF441}"/>
              </a:ext>
            </a:extLst>
          </p:cNvPr>
          <p:cNvPicPr>
            <a:picLocks noChangeAspect="1"/>
          </p:cNvPicPr>
          <p:nvPr/>
        </p:nvPicPr>
        <p:blipFill>
          <a:blip r:embed="rId2"/>
          <a:stretch>
            <a:fillRect/>
          </a:stretch>
        </p:blipFill>
        <p:spPr>
          <a:xfrm>
            <a:off x="175533" y="2449286"/>
            <a:ext cx="5934834" cy="4229098"/>
          </a:xfrm>
          <a:prstGeom prst="rect">
            <a:avLst/>
          </a:prstGeom>
        </p:spPr>
      </p:pic>
      <p:pic>
        <p:nvPicPr>
          <p:cNvPr id="7" name="Picture 6">
            <a:extLst>
              <a:ext uri="{FF2B5EF4-FFF2-40B4-BE49-F238E27FC236}">
                <a16:creationId xmlns:a16="http://schemas.microsoft.com/office/drawing/2014/main" id="{B723F280-C7B2-4A66-8B12-A509C498E385}"/>
              </a:ext>
            </a:extLst>
          </p:cNvPr>
          <p:cNvPicPr>
            <a:picLocks noChangeAspect="1"/>
          </p:cNvPicPr>
          <p:nvPr/>
        </p:nvPicPr>
        <p:blipFill>
          <a:blip r:embed="rId3"/>
          <a:stretch>
            <a:fillRect/>
          </a:stretch>
        </p:blipFill>
        <p:spPr>
          <a:xfrm>
            <a:off x="5964455" y="2449286"/>
            <a:ext cx="5783272" cy="4043589"/>
          </a:xfrm>
          <a:prstGeom prst="rect">
            <a:avLst/>
          </a:prstGeom>
        </p:spPr>
      </p:pic>
    </p:spTree>
    <p:extLst>
      <p:ext uri="{BB962C8B-B14F-4D97-AF65-F5344CB8AC3E}">
        <p14:creationId xmlns:p14="http://schemas.microsoft.com/office/powerpoint/2010/main" val="3863814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3" name="Rectangle 12">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useBgFill="1">
        <p:nvSpPr>
          <p:cNvPr id="15" name="Graphic 10">
            <a:extLst>
              <a:ext uri="{FF2B5EF4-FFF2-40B4-BE49-F238E27FC236}">
                <a16:creationId xmlns:a16="http://schemas.microsoft.com/office/drawing/2014/main" id="{D43C1A1E-DA50-4210-9A1D-5437CBFEF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7" name="Oval 16">
            <a:extLst>
              <a:ext uri="{FF2B5EF4-FFF2-40B4-BE49-F238E27FC236}">
                <a16:creationId xmlns:a16="http://schemas.microsoft.com/office/drawing/2014/main" id="{7691169A-6B21-4B1F-96DF-2BD6D6BA0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p:nvSpPr>
          <p:cNvPr id="2" name="Title 1">
            <a:extLst>
              <a:ext uri="{FF2B5EF4-FFF2-40B4-BE49-F238E27FC236}">
                <a16:creationId xmlns:a16="http://schemas.microsoft.com/office/drawing/2014/main" id="{A757E6F2-0296-4461-B8A6-040F6B884727}"/>
              </a:ext>
            </a:extLst>
          </p:cNvPr>
          <p:cNvSpPr>
            <a:spLocks noGrp="1"/>
          </p:cNvSpPr>
          <p:nvPr>
            <p:ph type="title"/>
          </p:nvPr>
        </p:nvSpPr>
        <p:spPr>
          <a:xfrm>
            <a:off x="457199" y="566490"/>
            <a:ext cx="11238347" cy="1502704"/>
          </a:xfrm>
        </p:spPr>
        <p:txBody>
          <a:bodyPr vert="horz" lIns="91440" tIns="45720" rIns="91440" bIns="45720" rtlCol="0" anchor="ctr">
            <a:normAutofit/>
          </a:bodyPr>
          <a:lstStyle/>
          <a:p>
            <a:r>
              <a:rPr lang="en-US" kern="1200">
                <a:solidFill>
                  <a:schemeClr val="tx1"/>
                </a:solidFill>
                <a:latin typeface="+mj-lt"/>
                <a:ea typeface="+mj-ea"/>
                <a:cs typeface="+mj-cs"/>
              </a:rPr>
              <a:t>Job Role in Attrition</a:t>
            </a:r>
          </a:p>
        </p:txBody>
      </p:sp>
      <p:sp>
        <p:nvSpPr>
          <p:cNvPr id="4" name="TextBox 3">
            <a:extLst>
              <a:ext uri="{FF2B5EF4-FFF2-40B4-BE49-F238E27FC236}">
                <a16:creationId xmlns:a16="http://schemas.microsoft.com/office/drawing/2014/main" id="{50CB5258-6604-4468-B776-F50362A69D84}"/>
              </a:ext>
            </a:extLst>
          </p:cNvPr>
          <p:cNvSpPr txBox="1"/>
          <p:nvPr/>
        </p:nvSpPr>
        <p:spPr>
          <a:xfrm>
            <a:off x="457199" y="2286000"/>
            <a:ext cx="5470879" cy="4005510"/>
          </a:xfrm>
          <a:prstGeom prst="rect">
            <a:avLst/>
          </a:prstGeom>
        </p:spPr>
        <p:txBody>
          <a:bodyPr vert="horz" lIns="91440" tIns="45720" rIns="91440" bIns="45720" rtlCol="0" anchor="t">
            <a:normAutofit/>
          </a:bodyPr>
          <a:lstStyle/>
          <a:p>
            <a:pPr marL="285750" indent="-228600">
              <a:lnSpc>
                <a:spcPct val="90000"/>
              </a:lnSpc>
              <a:spcAft>
                <a:spcPts val="600"/>
              </a:spcAft>
              <a:buClr>
                <a:schemeClr val="accent1"/>
              </a:buClr>
              <a:buFont typeface="Arial" panose="020B0604020202020204" pitchFamily="34" charset="0"/>
              <a:buChar char="•"/>
            </a:pPr>
            <a:r>
              <a:rPr lang="en-US"/>
              <a:t>Sales Representatives have the highest level of attrition.</a:t>
            </a:r>
          </a:p>
          <a:p>
            <a:pPr marL="285750" indent="-228600">
              <a:lnSpc>
                <a:spcPct val="90000"/>
              </a:lnSpc>
              <a:spcAft>
                <a:spcPts val="600"/>
              </a:spcAft>
              <a:buClr>
                <a:schemeClr val="accent1"/>
              </a:buClr>
              <a:buFont typeface="Arial" panose="020B0604020202020204" pitchFamily="34" charset="0"/>
              <a:buChar char="•"/>
            </a:pPr>
            <a:r>
              <a:rPr lang="en-US"/>
              <a:t>Managers , then Research Directors have the highest median income.</a:t>
            </a:r>
          </a:p>
        </p:txBody>
      </p:sp>
      <p:pic>
        <p:nvPicPr>
          <p:cNvPr id="6" name="Picture 5">
            <a:extLst>
              <a:ext uri="{FF2B5EF4-FFF2-40B4-BE49-F238E27FC236}">
                <a16:creationId xmlns:a16="http://schemas.microsoft.com/office/drawing/2014/main" id="{5FBB3ECD-C814-41F5-A302-A6E935CA1DA7}"/>
              </a:ext>
            </a:extLst>
          </p:cNvPr>
          <p:cNvPicPr>
            <a:picLocks noChangeAspect="1"/>
          </p:cNvPicPr>
          <p:nvPr/>
        </p:nvPicPr>
        <p:blipFill rotWithShape="1">
          <a:blip r:embed="rId2"/>
          <a:srcRect l="2527" r="3272" b="3"/>
          <a:stretch/>
        </p:blipFill>
        <p:spPr>
          <a:xfrm>
            <a:off x="5928079" y="2286000"/>
            <a:ext cx="5714106" cy="4038600"/>
          </a:xfrm>
          <a:prstGeom prst="rect">
            <a:avLst/>
          </a:prstGeom>
        </p:spPr>
      </p:pic>
      <p:sp useBgFill="1">
        <p:nvSpPr>
          <p:cNvPr id="19" name="Oval 18">
            <a:extLst>
              <a:ext uri="{FF2B5EF4-FFF2-40B4-BE49-F238E27FC236}">
                <a16:creationId xmlns:a16="http://schemas.microsoft.com/office/drawing/2014/main" id="{AFF485D7-DE5D-47EE-8B37-15E9B77B3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pic>
        <p:nvPicPr>
          <p:cNvPr id="8" name="Picture 7" descr="Logo, company name&#10;&#10;Description automatically generated">
            <a:extLst>
              <a:ext uri="{FF2B5EF4-FFF2-40B4-BE49-F238E27FC236}">
                <a16:creationId xmlns:a16="http://schemas.microsoft.com/office/drawing/2014/main" id="{11707729-0F0D-4279-837B-AF8C41ACA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105" y="5769495"/>
            <a:ext cx="1486029" cy="1044030"/>
          </a:xfrm>
          <a:prstGeom prst="rect">
            <a:avLst/>
          </a:prstGeom>
        </p:spPr>
      </p:pic>
    </p:spTree>
    <p:extLst>
      <p:ext uri="{BB962C8B-B14F-4D97-AF65-F5344CB8AC3E}">
        <p14:creationId xmlns:p14="http://schemas.microsoft.com/office/powerpoint/2010/main" val="373841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CB43-F06B-491C-951D-17ADFB876E1E}"/>
              </a:ext>
            </a:extLst>
          </p:cNvPr>
          <p:cNvSpPr>
            <a:spLocks noGrp="1"/>
          </p:cNvSpPr>
          <p:nvPr>
            <p:ph type="title"/>
          </p:nvPr>
        </p:nvSpPr>
        <p:spPr/>
        <p:txBody>
          <a:bodyPr/>
          <a:lstStyle/>
          <a:p>
            <a:pPr algn="ctr"/>
            <a:r>
              <a:rPr lang="en-US" dirty="0"/>
              <a:t>Job Role</a:t>
            </a:r>
          </a:p>
        </p:txBody>
      </p:sp>
      <p:pic>
        <p:nvPicPr>
          <p:cNvPr id="5" name="Picture 4">
            <a:extLst>
              <a:ext uri="{FF2B5EF4-FFF2-40B4-BE49-F238E27FC236}">
                <a16:creationId xmlns:a16="http://schemas.microsoft.com/office/drawing/2014/main" id="{971A1496-895F-42D8-97AC-8545AFD55308}"/>
              </a:ext>
            </a:extLst>
          </p:cNvPr>
          <p:cNvPicPr>
            <a:picLocks noChangeAspect="1"/>
          </p:cNvPicPr>
          <p:nvPr/>
        </p:nvPicPr>
        <p:blipFill>
          <a:blip r:embed="rId2"/>
          <a:stretch>
            <a:fillRect/>
          </a:stretch>
        </p:blipFill>
        <p:spPr>
          <a:xfrm>
            <a:off x="1698906" y="1402616"/>
            <a:ext cx="8977332" cy="5189113"/>
          </a:xfrm>
          <a:prstGeom prst="rect">
            <a:avLst/>
          </a:prstGeom>
        </p:spPr>
      </p:pic>
      <p:pic>
        <p:nvPicPr>
          <p:cNvPr id="9" name="Picture 8" descr="Logo, company name&#10;&#10;Description automatically generated">
            <a:extLst>
              <a:ext uri="{FF2B5EF4-FFF2-40B4-BE49-F238E27FC236}">
                <a16:creationId xmlns:a16="http://schemas.microsoft.com/office/drawing/2014/main" id="{02E9E567-C10F-40F0-A454-E48DF8270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877" y="5688399"/>
            <a:ext cx="1486029" cy="1044030"/>
          </a:xfrm>
          <a:prstGeom prst="rect">
            <a:avLst/>
          </a:prstGeom>
        </p:spPr>
      </p:pic>
    </p:spTree>
    <p:extLst>
      <p:ext uri="{BB962C8B-B14F-4D97-AF65-F5344CB8AC3E}">
        <p14:creationId xmlns:p14="http://schemas.microsoft.com/office/powerpoint/2010/main" val="2769612712"/>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docProps/app.xml><?xml version="1.0" encoding="utf-8"?>
<Properties xmlns="http://schemas.openxmlformats.org/officeDocument/2006/extended-properties" xmlns:vt="http://schemas.openxmlformats.org/officeDocument/2006/docPropsVTypes">
  <Template>Minimal</Template>
  <TotalTime>186</TotalTime>
  <Words>586</Words>
  <Application>Microsoft Office PowerPoint</Application>
  <PresentationFormat>Widescreen</PresentationFormat>
  <Paragraphs>59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Courier New</vt:lpstr>
      <vt:lpstr>Open sans</vt:lpstr>
      <vt:lpstr>Segoe UI</vt:lpstr>
      <vt:lpstr>MinimalXOVTI</vt:lpstr>
      <vt:lpstr>Frito Lay  Employee Attrition  Data Analysis</vt:lpstr>
      <vt:lpstr>Introduction</vt:lpstr>
      <vt:lpstr>Attrition</vt:lpstr>
      <vt:lpstr>Attrition Variables</vt:lpstr>
      <vt:lpstr>Age Role in Attrition</vt:lpstr>
      <vt:lpstr>Education in Attrition</vt:lpstr>
      <vt:lpstr>Education</vt:lpstr>
      <vt:lpstr>Job Role in Attrition</vt:lpstr>
      <vt:lpstr>Job Role</vt:lpstr>
      <vt:lpstr>Income in Attrition</vt:lpstr>
      <vt:lpstr>Income Variables Correlation</vt:lpstr>
      <vt:lpstr>Travel in Attrition</vt:lpstr>
      <vt:lpstr>Elapsed Time of Service  Correlation Plot</vt:lpstr>
      <vt:lpstr>Pearson Correlation Test Years at Company, Monthly Income</vt:lpstr>
      <vt:lpstr>KNN Prediction</vt:lpstr>
      <vt:lpstr>Top Turnover Factors</vt:lpstr>
      <vt:lpstr>Interesting Observations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Haub</dc:creator>
  <cp:lastModifiedBy>Chris Haub</cp:lastModifiedBy>
  <cp:revision>13</cp:revision>
  <dcterms:created xsi:type="dcterms:W3CDTF">2021-12-04T21:39:00Z</dcterms:created>
  <dcterms:modified xsi:type="dcterms:W3CDTF">2021-12-05T00:45:28Z</dcterms:modified>
</cp:coreProperties>
</file>