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7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2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7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7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3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5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3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5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8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1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8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3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64" r:id="rId6"/>
    <p:sldLayoutId id="2147483760" r:id="rId7"/>
    <p:sldLayoutId id="2147483761" r:id="rId8"/>
    <p:sldLayoutId id="2147483762" r:id="rId9"/>
    <p:sldLayoutId id="2147483763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BA1370D3-9394-6D4F-40EB-BE008F231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2"/>
          <a:stretch/>
        </p:blipFill>
        <p:spPr>
          <a:xfrm>
            <a:off x="0" y="1"/>
            <a:ext cx="12191979" cy="6857999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57134-06CB-FC0B-C3CA-076E51FAC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98764"/>
            <a:ext cx="3690256" cy="1496291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/>
              <a:t>Dallas Love Field </a:t>
            </a:r>
            <a:br>
              <a:rPr lang="en-US" sz="3200" dirty="0"/>
            </a:br>
            <a:r>
              <a:rPr lang="en-US" sz="3200" dirty="0"/>
              <a:t>Flight Delays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5EA57-CCC0-D8FC-F6F0-AD326AB84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072" y="2097693"/>
            <a:ext cx="3026114" cy="1019085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1600" dirty="0"/>
              <a:t>Christopher Haub</a:t>
            </a:r>
          </a:p>
          <a:p>
            <a:pPr algn="ctr"/>
            <a:r>
              <a:rPr lang="en-US" sz="1600" dirty="0"/>
              <a:t>Spring ’23</a:t>
            </a:r>
          </a:p>
          <a:p>
            <a:pPr algn="ctr"/>
            <a:r>
              <a:rPr lang="en-US" sz="1600" dirty="0"/>
              <a:t>SMU MSDS 6373 – Time Series</a:t>
            </a:r>
          </a:p>
        </p:txBody>
      </p:sp>
    </p:spTree>
    <p:extLst>
      <p:ext uri="{BB962C8B-B14F-4D97-AF65-F5344CB8AC3E}">
        <p14:creationId xmlns:p14="http://schemas.microsoft.com/office/powerpoint/2010/main" val="275309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9E9C-A3F4-011A-8F87-3097F0CEA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5" y="87085"/>
            <a:ext cx="6211185" cy="336322"/>
          </a:xfrm>
        </p:spPr>
        <p:txBody>
          <a:bodyPr>
            <a:noAutofit/>
          </a:bodyPr>
          <a:lstStyle/>
          <a:p>
            <a:r>
              <a:rPr lang="en-US" sz="2000" dirty="0"/>
              <a:t>VAR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4507E-4143-DD4B-DE83-6ADC9F705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5" y="3429000"/>
            <a:ext cx="5029198" cy="47332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Predicting previous 57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1C1F1-E01D-B798-EA82-26F5EA49E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658" y="382516"/>
            <a:ext cx="5380228" cy="2682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94D7AE-8BE4-CAEA-929B-8C900BE02A47}"/>
              </a:ext>
            </a:extLst>
          </p:cNvPr>
          <p:cNvSpPr txBox="1"/>
          <p:nvPr/>
        </p:nvSpPr>
        <p:spPr>
          <a:xfrm>
            <a:off x="7289898" y="3064988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Predicting next 57 hours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4A43F-A66E-F664-35C6-5A2B641D023F}"/>
              </a:ext>
            </a:extLst>
          </p:cNvPr>
          <p:cNvSpPr txBox="1"/>
          <p:nvPr/>
        </p:nvSpPr>
        <p:spPr>
          <a:xfrm>
            <a:off x="2735478" y="4767943"/>
            <a:ext cx="224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ASE = 378</a:t>
            </a:r>
          </a:p>
          <a:p>
            <a:r>
              <a:rPr lang="en-US" dirty="0"/>
              <a:t>AIC = 23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43BAD1-36E2-9D42-023A-E50D75B0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71" y="653793"/>
            <a:ext cx="5479255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E66421-AB54-BD94-1212-8CB7B1646C68}"/>
              </a:ext>
            </a:extLst>
          </p:cNvPr>
          <p:cNvSpPr txBox="1"/>
          <p:nvPr/>
        </p:nvSpPr>
        <p:spPr>
          <a:xfrm>
            <a:off x="762000" y="163286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Neural Network: MLP</a:t>
            </a:r>
          </a:p>
          <a:p>
            <a:endParaRPr lang="en-US" sz="2000" dirty="0"/>
          </a:p>
          <a:p>
            <a:r>
              <a:rPr lang="en-US" sz="2000" dirty="0"/>
              <a:t>ASE = 478</a:t>
            </a: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50127BBB-D455-152E-6E79-25E172E5F4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47687" y="1400175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">
            <a:extLst>
              <a:ext uri="{FF2B5EF4-FFF2-40B4-BE49-F238E27FC236}">
                <a16:creationId xmlns:a16="http://schemas.microsoft.com/office/drawing/2014/main" id="{1C5D9C48-A719-C197-5F0B-6FAA361427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924702" y="158115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510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1B43-F70C-3018-D7AE-E50A53C0F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640" y="200051"/>
            <a:ext cx="3151237" cy="431320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Ensemble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4DCEC-0E46-BBA4-E3FB-6C96A502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183" y="4781567"/>
            <a:ext cx="5029198" cy="1956278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Previous 19 Hours</a:t>
            </a:r>
          </a:p>
          <a:p>
            <a:pPr algn="ctr"/>
            <a:r>
              <a:rPr lang="en-US" sz="1800" dirty="0"/>
              <a:t>ASE = 91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3B73A-1158-39D7-D7F5-92C3AAE9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1" y="920374"/>
            <a:ext cx="5230760" cy="3846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FA8D7-C2D0-C25D-2306-3FC93E58EA8D}"/>
              </a:ext>
            </a:extLst>
          </p:cNvPr>
          <p:cNvSpPr txBox="1"/>
          <p:nvPr/>
        </p:nvSpPr>
        <p:spPr>
          <a:xfrm>
            <a:off x="6411686" y="1153886"/>
            <a:ext cx="534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Combination of MA (1) + MLP Models</a:t>
            </a:r>
          </a:p>
          <a:p>
            <a:endParaRPr lang="en-US" dirty="0"/>
          </a:p>
          <a:p>
            <a:r>
              <a:rPr lang="en-US" dirty="0"/>
              <a:t>Had the best ASE of all models</a:t>
            </a:r>
          </a:p>
        </p:txBody>
      </p:sp>
    </p:spTree>
    <p:extLst>
      <p:ext uri="{BB962C8B-B14F-4D97-AF65-F5344CB8AC3E}">
        <p14:creationId xmlns:p14="http://schemas.microsoft.com/office/powerpoint/2010/main" val="129142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8A1E-E303-AF35-C70A-54673ECE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00199"/>
            <a:ext cx="6455434" cy="31590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Chris Haub</a:t>
            </a:r>
            <a:br>
              <a:rPr lang="en-US" sz="3600" dirty="0"/>
            </a:br>
            <a:r>
              <a:rPr lang="en-US" sz="2800" dirty="0"/>
              <a:t>Time Series</a:t>
            </a:r>
            <a:br>
              <a:rPr lang="en-US" sz="3600" dirty="0"/>
            </a:br>
            <a:r>
              <a:rPr lang="en-US" sz="2800" dirty="0"/>
              <a:t>SMU Masters of Data Science</a:t>
            </a:r>
            <a:br>
              <a:rPr lang="en-US" sz="2800" dirty="0"/>
            </a:br>
            <a:r>
              <a:rPr lang="en-US" sz="2800" dirty="0"/>
              <a:t>Spring Semester 2023</a:t>
            </a:r>
            <a:br>
              <a:rPr lang="en-US" sz="2800" dirty="0"/>
            </a:br>
            <a:r>
              <a:rPr lang="en-US" sz="2800" dirty="0"/>
              <a:t>chaub@smu.edu</a:t>
            </a:r>
            <a:br>
              <a:rPr lang="en-US" sz="36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8D67A-6BC3-91BB-94E6-82B8DF254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1"/>
            <a:ext cx="5397260" cy="16524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Thank you for taking the time to review my presentation. If you have any comments or questions, feel free to reach out. I plan on taking this farther and featuring data from previous 12 months and including additional airports and more explanatory variables. FAA keeps extensive statistics on reasons for flight delays, I am planning on meeting with a couple of commercial airline pilots that fly for major carriers and learning more.</a:t>
            </a:r>
          </a:p>
        </p:txBody>
      </p:sp>
    </p:spTree>
    <p:extLst>
      <p:ext uri="{BB962C8B-B14F-4D97-AF65-F5344CB8AC3E}">
        <p14:creationId xmlns:p14="http://schemas.microsoft.com/office/powerpoint/2010/main" val="318861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AEAC-D406-EED0-D2F8-CFB17D000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830" y="0"/>
            <a:ext cx="7184570" cy="1153886"/>
          </a:xfrm>
        </p:spPr>
        <p:txBody>
          <a:bodyPr>
            <a:normAutofit/>
          </a:bodyPr>
          <a:lstStyle/>
          <a:p>
            <a:r>
              <a:rPr lang="en-US" sz="2000" dirty="0"/>
              <a:t>Flight Delays Departing from Dallas Love Field in 2018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782A-27F0-3C50-46BB-7D05DC0EE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1752599"/>
            <a:ext cx="5029198" cy="305888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Investigated role of weather affecting flight departure delays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Specifically, the role of temperature and humidity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Examined all flights departing Love Field from Alaska Airlines, Delta Airlines, </a:t>
            </a:r>
            <a:r>
              <a:rPr lang="en-US" sz="1600" dirty="0" err="1"/>
              <a:t>Skywest</a:t>
            </a:r>
            <a:r>
              <a:rPr lang="en-US" sz="1600" dirty="0"/>
              <a:t> Airlines, Virgin America and Southwest Airlines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Data was for the entire year of 2018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5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2CE9-28B3-49D3-C8B6-B2527715E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2" y="130629"/>
            <a:ext cx="6211185" cy="413657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DBFD-7AFA-866D-AEC7-47E5C2E4D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1" y="4771093"/>
            <a:ext cx="5736769" cy="195627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Response variable: average departure delay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Explanatory variables: average temperature, average humidity, hourly averages for both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Other variables: date, departure time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EA0613BF-A862-1313-4176-9A6D8C8225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52401" y="662355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709A0FC1-2371-6B5B-5742-BC2F1829AE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631573" y="662355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3ADCA-C54B-1530-A9AE-66A6E6AC197A}"/>
              </a:ext>
            </a:extLst>
          </p:cNvPr>
          <p:cNvSpPr txBox="1"/>
          <p:nvPr/>
        </p:nvSpPr>
        <p:spPr>
          <a:xfrm>
            <a:off x="427703" y="881124"/>
            <a:ext cx="4203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Departure Delays in Minutes</a:t>
            </a:r>
          </a:p>
        </p:txBody>
      </p:sp>
    </p:spTree>
    <p:extLst>
      <p:ext uri="{BB962C8B-B14F-4D97-AF65-F5344CB8AC3E}">
        <p14:creationId xmlns:p14="http://schemas.microsoft.com/office/powerpoint/2010/main" val="338535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A195-B9F6-C4A6-715E-2F3DB94D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87767"/>
            <a:ext cx="6455434" cy="467404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665F2-37AC-7EA4-7511-9AF8CB1EE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0342" y="2368740"/>
            <a:ext cx="7696202" cy="2120520"/>
          </a:xfrm>
        </p:spPr>
        <p:txBody>
          <a:bodyPr>
            <a:normAutofit/>
          </a:bodyPr>
          <a:lstStyle/>
          <a:p>
            <a:r>
              <a:rPr lang="en-US" sz="1800" dirty="0"/>
              <a:t>Uses of this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Predict flight delays ahead of time based on forecasted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Potential cost savings for airlines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Potential time savings for customers</a:t>
            </a:r>
          </a:p>
        </p:txBody>
      </p:sp>
    </p:spTree>
    <p:extLst>
      <p:ext uri="{BB962C8B-B14F-4D97-AF65-F5344CB8AC3E}">
        <p14:creationId xmlns:p14="http://schemas.microsoft.com/office/powerpoint/2010/main" val="197256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F03A-FAB2-84DF-39D8-E348FDDC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58" y="159794"/>
            <a:ext cx="8886884" cy="1043078"/>
          </a:xfrm>
        </p:spPr>
        <p:txBody>
          <a:bodyPr/>
          <a:lstStyle/>
          <a:p>
            <a:pPr algn="ctr"/>
            <a:r>
              <a:rPr lang="en-US" dirty="0"/>
              <a:t>Univariate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1CC9A-C57D-D2C7-95C4-B25B3F5C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2" y="762000"/>
            <a:ext cx="5732924" cy="2275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6C210F-80D2-9F7F-F582-D647C2F36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124" y="2350415"/>
            <a:ext cx="5511322" cy="366080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964B51-1EFC-DE39-DAD3-E02D180224C1}"/>
              </a:ext>
            </a:extLst>
          </p:cNvPr>
          <p:cNvCxnSpPr/>
          <p:nvPr/>
        </p:nvCxnSpPr>
        <p:spPr>
          <a:xfrm flipH="1">
            <a:off x="6629400" y="1894114"/>
            <a:ext cx="250371" cy="64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137EEF-D55A-F91E-1568-AF5DE0CBD8CB}"/>
              </a:ext>
            </a:extLst>
          </p:cNvPr>
          <p:cNvCxnSpPr/>
          <p:nvPr/>
        </p:nvCxnSpPr>
        <p:spPr>
          <a:xfrm flipH="1">
            <a:off x="7086600" y="2188029"/>
            <a:ext cx="544286" cy="56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20A8A9-E9C4-7C66-706B-61DB1EF544FD}"/>
              </a:ext>
            </a:extLst>
          </p:cNvPr>
          <p:cNvSpPr txBox="1"/>
          <p:nvPr/>
        </p:nvSpPr>
        <p:spPr>
          <a:xfrm>
            <a:off x="345412" y="3280945"/>
            <a:ext cx="5391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Non-stationary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seasonality suspected, flight day on</a:t>
            </a:r>
          </a:p>
          <a:p>
            <a:r>
              <a:rPr lang="en-US" dirty="0"/>
              <a:t>average is 19 hours. Very few flights from     midnight hour until 5 A.M. Shows up well in ACF and spectral density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1/19 = 0.053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Wandering behavior present with a peak in spectral density at 0.0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667B7-220D-004D-0D0F-932189A2B584}"/>
              </a:ext>
            </a:extLst>
          </p:cNvPr>
          <p:cNvSpPr txBox="1"/>
          <p:nvPr/>
        </p:nvSpPr>
        <p:spPr>
          <a:xfrm>
            <a:off x="6879771" y="165917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Peak at 0, wandering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C384B-F410-E0E8-6054-4F39C854A2AF}"/>
              </a:ext>
            </a:extLst>
          </p:cNvPr>
          <p:cNvSpPr txBox="1"/>
          <p:nvPr/>
        </p:nvSpPr>
        <p:spPr>
          <a:xfrm>
            <a:off x="7707086" y="2008105"/>
            <a:ext cx="218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Peak at .05, 19 hours</a:t>
            </a:r>
          </a:p>
        </p:txBody>
      </p:sp>
    </p:spTree>
    <p:extLst>
      <p:ext uri="{BB962C8B-B14F-4D97-AF65-F5344CB8AC3E}">
        <p14:creationId xmlns:p14="http://schemas.microsoft.com/office/powerpoint/2010/main" val="379618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19C8-F879-E91E-DC77-46E5CCEFB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20877"/>
            <a:ext cx="6211185" cy="575809"/>
          </a:xfrm>
        </p:spPr>
        <p:txBody>
          <a:bodyPr>
            <a:normAutofit/>
          </a:bodyPr>
          <a:lstStyle/>
          <a:p>
            <a:r>
              <a:rPr lang="en-US" sz="2000" dirty="0"/>
              <a:t>Univariate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E7600-8048-9C71-519C-0F9381BBE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53" y="3691606"/>
            <a:ext cx="5029198" cy="499394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Peaks every 19 days in ACF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00658-2B92-0A5C-0B59-D333BFEBA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81" y="1195761"/>
            <a:ext cx="6409904" cy="4466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A8066-5CB8-F7EC-3BBC-08294D021A0A}"/>
              </a:ext>
            </a:extLst>
          </p:cNvPr>
          <p:cNvSpPr txBox="1"/>
          <p:nvPr/>
        </p:nvSpPr>
        <p:spPr>
          <a:xfrm>
            <a:off x="2198914" y="5519057"/>
            <a:ext cx="456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Peaks every 19 hours</a:t>
            </a:r>
          </a:p>
        </p:txBody>
      </p:sp>
    </p:spTree>
    <p:extLst>
      <p:ext uri="{BB962C8B-B14F-4D97-AF65-F5344CB8AC3E}">
        <p14:creationId xmlns:p14="http://schemas.microsoft.com/office/powerpoint/2010/main" val="193688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F2E897-20C5-3B7B-83DE-8AEE7922BDED}"/>
              </a:ext>
            </a:extLst>
          </p:cNvPr>
          <p:cNvSpPr txBox="1"/>
          <p:nvPr/>
        </p:nvSpPr>
        <p:spPr>
          <a:xfrm>
            <a:off x="2797628" y="195942"/>
            <a:ext cx="6596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Filtering Univariate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0823B-07C7-1B86-A66C-ADAAE7328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978294"/>
            <a:ext cx="4778154" cy="3833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ADAA9F-759E-6B03-BD20-8C3813EBE443}"/>
              </a:ext>
            </a:extLst>
          </p:cNvPr>
          <p:cNvSpPr txBox="1"/>
          <p:nvPr/>
        </p:nvSpPr>
        <p:spPr>
          <a:xfrm>
            <a:off x="778328" y="4778229"/>
            <a:ext cx="403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Differenced Data</a:t>
            </a:r>
          </a:p>
          <a:p>
            <a:r>
              <a:rPr lang="en-US" sz="1600" dirty="0"/>
              <a:t>Resulted in data that looks to have much more of a white noise pattern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DA9ED4-C5DA-E8BC-A735-17FF82B3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430" y="1199293"/>
            <a:ext cx="4625741" cy="3612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AB0DE7-D4CD-5BBB-FFFE-736C9F0A44A4}"/>
              </a:ext>
            </a:extLst>
          </p:cNvPr>
          <p:cNvSpPr txBox="1"/>
          <p:nvPr/>
        </p:nvSpPr>
        <p:spPr>
          <a:xfrm>
            <a:off x="7217229" y="4898571"/>
            <a:ext cx="43869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(1-B19)Xt=at</a:t>
            </a:r>
          </a:p>
          <a:p>
            <a:r>
              <a:rPr lang="en-US" sz="1600" dirty="0"/>
              <a:t>After differencing a 1 minus B to the 19</a:t>
            </a:r>
            <a:r>
              <a:rPr lang="en-US" sz="1600" baseline="30000" dirty="0"/>
              <a:t>th</a:t>
            </a:r>
            <a:r>
              <a:rPr lang="en-US" sz="1600" dirty="0"/>
              <a:t> was taken out</a:t>
            </a:r>
          </a:p>
        </p:txBody>
      </p:sp>
    </p:spTree>
    <p:extLst>
      <p:ext uri="{BB962C8B-B14F-4D97-AF65-F5344CB8AC3E}">
        <p14:creationId xmlns:p14="http://schemas.microsoft.com/office/powerpoint/2010/main" val="346130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4DC7-62B8-9AD7-6354-0E3D87D2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58" y="159794"/>
            <a:ext cx="8886884" cy="460692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Univariate Analysis: ARMA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E1334-122A-9867-2DB8-5F71DFC9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0" y="968829"/>
            <a:ext cx="2942958" cy="1644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8183CA-E9EE-7C6A-E07A-36D90E70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21" y="2962058"/>
            <a:ext cx="2890847" cy="1564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EB8B7-EF3F-F737-35D2-4124BEDE5178}"/>
              </a:ext>
            </a:extLst>
          </p:cNvPr>
          <p:cNvSpPr txBox="1"/>
          <p:nvPr/>
        </p:nvSpPr>
        <p:spPr>
          <a:xfrm>
            <a:off x="222021" y="4735286"/>
            <a:ext cx="2890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Both models of AIC recommend an </a:t>
            </a:r>
          </a:p>
          <a:p>
            <a:pPr algn="ctr"/>
            <a:r>
              <a:rPr lang="en-US" sz="1600" dirty="0"/>
              <a:t>ARMA (0, 1), then (5, 0)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C6B72F-9F8C-BC43-C264-6CDCA3296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148" y="968829"/>
            <a:ext cx="5349704" cy="8992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7C3B42-B320-239A-8644-47CC4DB2C0AA}"/>
              </a:ext>
            </a:extLst>
          </p:cNvPr>
          <p:cNvSpPr txBox="1"/>
          <p:nvPr/>
        </p:nvSpPr>
        <p:spPr>
          <a:xfrm>
            <a:off x="3112869" y="1868067"/>
            <a:ext cx="5966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 (5, 0), 19</a:t>
            </a:r>
          </a:p>
          <a:p>
            <a:pPr algn="ctr"/>
            <a:r>
              <a:rPr lang="en-US" dirty="0"/>
              <a:t>Final AR Model:</a:t>
            </a:r>
          </a:p>
          <a:p>
            <a:pPr algn="ctr"/>
            <a:r>
              <a:rPr lang="en-US" dirty="0"/>
              <a:t>(1 + 0.56B + 0.43B</a:t>
            </a:r>
            <a:r>
              <a:rPr lang="en-US" baseline="30000" dirty="0"/>
              <a:t>2</a:t>
            </a:r>
            <a:r>
              <a:rPr lang="en-US" dirty="0"/>
              <a:t> + 0.33B</a:t>
            </a:r>
            <a:r>
              <a:rPr lang="en-US" baseline="30000" dirty="0"/>
              <a:t>3</a:t>
            </a:r>
            <a:r>
              <a:rPr lang="en-US" dirty="0"/>
              <a:t> + 0.22B</a:t>
            </a:r>
            <a:r>
              <a:rPr lang="en-US" baseline="30000" dirty="0"/>
              <a:t>4</a:t>
            </a:r>
            <a:r>
              <a:rPr lang="en-US" dirty="0"/>
              <a:t> + 0.12B</a:t>
            </a:r>
            <a:r>
              <a:rPr lang="en-US" baseline="30000" dirty="0"/>
              <a:t>5</a:t>
            </a:r>
            <a:r>
              <a:rPr lang="en-US" dirty="0"/>
              <a:t>)Xt = at</a:t>
            </a:r>
          </a:p>
        </p:txBody>
      </p:sp>
      <p:pic>
        <p:nvPicPr>
          <p:cNvPr id="13" name="Picture">
            <a:extLst>
              <a:ext uri="{FF2B5EF4-FFF2-40B4-BE49-F238E27FC236}">
                <a16:creationId xmlns:a16="http://schemas.microsoft.com/office/drawing/2014/main" id="{7FD6F392-9FBC-5809-5DBB-40ABBF9C313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4005943" y="2767305"/>
            <a:ext cx="4193041" cy="32633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5AD93B-D662-85D1-2C6D-D812DFCC10F6}"/>
              </a:ext>
            </a:extLst>
          </p:cNvPr>
          <p:cNvSpPr txBox="1"/>
          <p:nvPr/>
        </p:nvSpPr>
        <p:spPr>
          <a:xfrm>
            <a:off x="4528458" y="5554300"/>
            <a:ext cx="338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Forecast next 19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4FBA0C3-03CE-6B8E-A558-378E8D3B2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4422" y="3387087"/>
            <a:ext cx="3404221" cy="20238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DEB535-48BB-AE35-BDA7-C6E5F801BA6A}"/>
              </a:ext>
            </a:extLst>
          </p:cNvPr>
          <p:cNvSpPr txBox="1"/>
          <p:nvPr/>
        </p:nvSpPr>
        <p:spPr>
          <a:xfrm>
            <a:off x="8599714" y="5554300"/>
            <a:ext cx="3198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Last 19 minutes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685942-E96B-25AE-7FE2-8F5E249917FA}"/>
              </a:ext>
            </a:extLst>
          </p:cNvPr>
          <p:cNvSpPr txBox="1"/>
          <p:nvPr/>
        </p:nvSpPr>
        <p:spPr>
          <a:xfrm>
            <a:off x="9329057" y="1948543"/>
            <a:ext cx="226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AR (5, 0) ASE 208.22</a:t>
            </a:r>
          </a:p>
        </p:txBody>
      </p:sp>
    </p:spTree>
    <p:extLst>
      <p:ext uri="{BB962C8B-B14F-4D97-AF65-F5344CB8AC3E}">
        <p14:creationId xmlns:p14="http://schemas.microsoft.com/office/powerpoint/2010/main" val="177591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C085-AA67-0470-4E12-D39B94D5E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030" y="200051"/>
            <a:ext cx="6211185" cy="485749"/>
          </a:xfrm>
        </p:spPr>
        <p:txBody>
          <a:bodyPr>
            <a:normAutofit/>
          </a:bodyPr>
          <a:lstStyle/>
          <a:p>
            <a:r>
              <a:rPr lang="en-US" sz="2000" dirty="0"/>
              <a:t>Multivariate Analysis: ARMA (2,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9C794-17A9-5D39-595F-EBA008E65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030" y="720249"/>
            <a:ext cx="6041570" cy="15781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Multivariate analysis – includes additional variables: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Average Temperature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Average Humidity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85F07C-3D9B-0CD0-1131-1D0913EDB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30" y="2898324"/>
            <a:ext cx="5540220" cy="332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8D92A8-2530-E07C-2CA4-38BADEF7AE1A}"/>
              </a:ext>
            </a:extLst>
          </p:cNvPr>
          <p:cNvSpPr txBox="1"/>
          <p:nvPr/>
        </p:nvSpPr>
        <p:spPr>
          <a:xfrm>
            <a:off x="805543" y="6324600"/>
            <a:ext cx="448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ARMA (2, 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4DA2A-6218-676F-8092-191A7F2286CA}"/>
              </a:ext>
            </a:extLst>
          </p:cNvPr>
          <p:cNvSpPr txBox="1"/>
          <p:nvPr/>
        </p:nvSpPr>
        <p:spPr>
          <a:xfrm>
            <a:off x="6237514" y="4038600"/>
            <a:ext cx="308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AIC = 64,198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1C1E2F-17C4-B9C5-7B17-6B8C7B86F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943" y="200051"/>
            <a:ext cx="3853543" cy="30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04894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481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Neue Haas Grotesk Text Pro</vt:lpstr>
      <vt:lpstr>SwellVTI</vt:lpstr>
      <vt:lpstr>Dallas Love Field  Flight Delays</vt:lpstr>
      <vt:lpstr>Flight Delays Departing from Dallas Love Field in 2018 </vt:lpstr>
      <vt:lpstr>The Data</vt:lpstr>
      <vt:lpstr>Applications</vt:lpstr>
      <vt:lpstr>Univariate Analysis</vt:lpstr>
      <vt:lpstr>Univariate Analysis</vt:lpstr>
      <vt:lpstr>PowerPoint Presentation</vt:lpstr>
      <vt:lpstr>Univariate Analysis: ARMA</vt:lpstr>
      <vt:lpstr>Multivariate Analysis: ARMA (2, 2)</vt:lpstr>
      <vt:lpstr>VAR Model</vt:lpstr>
      <vt:lpstr>PowerPoint Presentation</vt:lpstr>
      <vt:lpstr>Ensemble</vt:lpstr>
      <vt:lpstr>Chris Haub Time Series SMU Masters of Data Science Spring Semester 2023 chaub@smu.edu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Dallas Love Field  Flight Delays</dc:title>
  <dc:creator>Chris Haub</dc:creator>
  <cp:lastModifiedBy>Chris Haub</cp:lastModifiedBy>
  <cp:revision>17</cp:revision>
  <dcterms:created xsi:type="dcterms:W3CDTF">2023-04-11T22:08:41Z</dcterms:created>
  <dcterms:modified xsi:type="dcterms:W3CDTF">2023-04-12T05:20:11Z</dcterms:modified>
</cp:coreProperties>
</file>