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7" r:id="rId9"/>
    <p:sldId id="273" r:id="rId10"/>
    <p:sldId id="268" r:id="rId11"/>
    <p:sldId id="269" r:id="rId12"/>
    <p:sldId id="271" r:id="rId13"/>
    <p:sldId id="272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5dkpQweyUHwU5IA5nEFsR3oba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2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8fab94875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28fab94875a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28fab94875a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>
          <a:extLst>
            <a:ext uri="{FF2B5EF4-FFF2-40B4-BE49-F238E27FC236}">
              <a16:creationId xmlns:a16="http://schemas.microsoft.com/office/drawing/2014/main" id="{9963BA6B-F09D-26F5-CFBE-686207643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>
            <a:extLst>
              <a:ext uri="{FF2B5EF4-FFF2-40B4-BE49-F238E27FC236}">
                <a16:creationId xmlns:a16="http://schemas.microsoft.com/office/drawing/2014/main" id="{5810DD3A-86B9-D95F-67BF-5787831852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15:notes">
            <a:extLst>
              <a:ext uri="{FF2B5EF4-FFF2-40B4-BE49-F238E27FC236}">
                <a16:creationId xmlns:a16="http://schemas.microsoft.com/office/drawing/2014/main" id="{67FEC9C9-16EE-6294-D0BE-0E5B3527AD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62199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ff8a82eb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2eff8a82eba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g2eff8a82eba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f96a34491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g2ff96a3449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B24193DE-EB8D-6270-0F87-FCF341EC2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>
            <a:extLst>
              <a:ext uri="{FF2B5EF4-FFF2-40B4-BE49-F238E27FC236}">
                <a16:creationId xmlns:a16="http://schemas.microsoft.com/office/drawing/2014/main" id="{3B3C5ED8-F306-A3F7-97CF-23550D7CA3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5:notes">
            <a:extLst>
              <a:ext uri="{FF2B5EF4-FFF2-40B4-BE49-F238E27FC236}">
                <a16:creationId xmlns:a16="http://schemas.microsoft.com/office/drawing/2014/main" id="{64AD64B0-4D18-C78C-DE18-4CFEDA470B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5334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ff96a34491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g2ff96a3449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>
          <a:extLst>
            <a:ext uri="{FF2B5EF4-FFF2-40B4-BE49-F238E27FC236}">
              <a16:creationId xmlns:a16="http://schemas.microsoft.com/office/drawing/2014/main" id="{85EE1424-5D2C-B2B6-9E29-C515AE1F6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8fab94875a_0_46:notes">
            <a:extLst>
              <a:ext uri="{FF2B5EF4-FFF2-40B4-BE49-F238E27FC236}">
                <a16:creationId xmlns:a16="http://schemas.microsoft.com/office/drawing/2014/main" id="{4FCA6B99-70BA-4503-97F8-75A2549B8C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28fab94875a_0_46:notes">
            <a:extLst>
              <a:ext uri="{FF2B5EF4-FFF2-40B4-BE49-F238E27FC236}">
                <a16:creationId xmlns:a16="http://schemas.microsoft.com/office/drawing/2014/main" id="{E04994B2-3E58-466D-8666-C1A4AA9FAA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28fab94875a_0_46:notes">
            <a:extLst>
              <a:ext uri="{FF2B5EF4-FFF2-40B4-BE49-F238E27FC236}">
                <a16:creationId xmlns:a16="http://schemas.microsoft.com/office/drawing/2014/main" id="{CCF323EB-C783-894E-C458-259F6671E0A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1479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24525"/>
            <a:ext cx="9144000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3700" dirty="0"/>
              <a:t>ABC Corporation GP 2015 Forecast</a:t>
            </a:r>
            <a:endParaRPr sz="3700"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84550" y="81182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200" dirty="0"/>
              <a:t>Christopher Heimbuch</a:t>
            </a:r>
            <a:endParaRPr sz="2200"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0" y="6374443"/>
            <a:ext cx="541468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of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01, 202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ABC Corporate Services Logo PNG Transparent &amp; SVG Vector - Freebie Supply">
            <a:extLst>
              <a:ext uri="{FF2B5EF4-FFF2-40B4-BE49-F238E27FC236}">
                <a16:creationId xmlns:a16="http://schemas.microsoft.com/office/drawing/2014/main" id="{FCC282B4-FFC1-7940-7F73-F8DF6F4B5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15" y="1399860"/>
            <a:ext cx="8459190" cy="416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Picture">
            <a:extLst>
              <a:ext uri="{FF2B5EF4-FFF2-40B4-BE49-F238E27FC236}">
                <a16:creationId xmlns:a16="http://schemas.microsoft.com/office/drawing/2014/main" id="{00000000-0008-0000-0700-00000200000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97777" y="455220"/>
            <a:ext cx="7518626" cy="4630140"/>
          </a:xfrm>
          <a:prstGeom prst="rect">
            <a:avLst/>
          </a:prstGeom>
        </p:spPr>
      </p:pic>
      <p:pic>
        <p:nvPicPr>
          <p:cNvPr id="3" name="Google Shape;195;p13">
            <a:extLst>
              <a:ext uri="{FF2B5EF4-FFF2-40B4-BE49-F238E27FC236}">
                <a16:creationId xmlns:a16="http://schemas.microsoft.com/office/drawing/2014/main" id="{3F05EBC2-1672-178D-3FBF-8907D9EC5E3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945" y="6344969"/>
            <a:ext cx="1095274" cy="4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45" y="6344969"/>
            <a:ext cx="1095274" cy="4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14AA13-F634-0738-7D14-7DD93FE58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989" y="449156"/>
            <a:ext cx="6856021" cy="55537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45" y="6344969"/>
            <a:ext cx="1095274" cy="4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6" descr="Picture">
            <a:extLst>
              <a:ext uri="{FF2B5EF4-FFF2-40B4-BE49-F238E27FC236}">
                <a16:creationId xmlns:a16="http://schemas.microsoft.com/office/drawing/2014/main" id="{00000000-0008-0000-0700-00000700000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31521" y="752103"/>
            <a:ext cx="7426655" cy="512816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>
          <a:extLst>
            <a:ext uri="{FF2B5EF4-FFF2-40B4-BE49-F238E27FC236}">
              <a16:creationId xmlns:a16="http://schemas.microsoft.com/office/drawing/2014/main" id="{CB8B009C-A281-AD6F-34D0-A67DC9AB7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5">
            <a:extLst>
              <a:ext uri="{FF2B5EF4-FFF2-40B4-BE49-F238E27FC236}">
                <a16:creationId xmlns:a16="http://schemas.microsoft.com/office/drawing/2014/main" id="{622AF713-3351-5C6E-EA94-0ED87857A06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45" y="6344969"/>
            <a:ext cx="1095274" cy="4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4" descr="Picture">
            <a:extLst>
              <a:ext uri="{FF2B5EF4-FFF2-40B4-BE49-F238E27FC236}">
                <a16:creationId xmlns:a16="http://schemas.microsoft.com/office/drawing/2014/main" id="{00000000-0008-0000-0700-00000500000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04851" y="601682"/>
            <a:ext cx="7295222" cy="487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9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75" y="1784275"/>
            <a:ext cx="12191999" cy="28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-3150" y="1784278"/>
            <a:ext cx="12198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Section  l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-6355" y="45785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3200"/>
              <a:t>Executive Summary</a:t>
            </a:r>
            <a:br>
              <a:rPr lang="en-US"/>
            </a:br>
            <a:endParaRPr/>
          </a:p>
        </p:txBody>
      </p:sp>
      <p:pic>
        <p:nvPicPr>
          <p:cNvPr id="99" name="Google Shape;9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1100" y="1481739"/>
            <a:ext cx="3639624" cy="363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ff8a82eba_0_21"/>
          <p:cNvSpPr txBox="1">
            <a:spLocks noGrp="1"/>
          </p:cNvSpPr>
          <p:nvPr>
            <p:ph type="title"/>
          </p:nvPr>
        </p:nvSpPr>
        <p:spPr>
          <a:xfrm>
            <a:off x="367553" y="-39287"/>
            <a:ext cx="10018200" cy="10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/>
              <a:t>Executive Summary</a:t>
            </a:r>
            <a:endParaRPr sz="4000"/>
          </a:p>
        </p:txBody>
      </p:sp>
      <p:sp>
        <p:nvSpPr>
          <p:cNvPr id="106" name="Google Shape;106;g2eff8a82eba_0_21"/>
          <p:cNvSpPr txBox="1">
            <a:spLocks noGrp="1"/>
          </p:cNvSpPr>
          <p:nvPr>
            <p:ph type="body" idx="1"/>
          </p:nvPr>
        </p:nvSpPr>
        <p:spPr>
          <a:xfrm>
            <a:off x="289600" y="1017325"/>
            <a:ext cx="11259600" cy="57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</a:pPr>
            <a:r>
              <a:rPr lang="en-US" sz="900" b="1" dirty="0"/>
              <a:t>As a reminder, the dataset consists of 6 different products with sales for 4 months of 2013 and full year 2014.</a:t>
            </a:r>
            <a:endParaRPr sz="900" b="1" dirty="0"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</a:pPr>
            <a:endParaRPr sz="900" b="1" dirty="0"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</a:pPr>
            <a:br>
              <a:rPr lang="en-US" sz="700" dirty="0"/>
            </a:br>
            <a:r>
              <a:rPr lang="en-US" sz="900" b="1" u="sng" dirty="0">
                <a:latin typeface="Arial"/>
                <a:ea typeface="Arial"/>
                <a:cs typeface="Arial"/>
                <a:sym typeface="Arial"/>
              </a:rPr>
              <a:t>Key Findings:</a:t>
            </a:r>
            <a:endParaRPr sz="900" b="1" u="sng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8584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lang="en-US" sz="900" b="1" dirty="0">
                <a:latin typeface="Arial"/>
                <a:ea typeface="Arial"/>
                <a:cs typeface="Arial"/>
                <a:sym typeface="Arial"/>
              </a:rPr>
              <a:t>Strong 2013 results as company started September 2013</a:t>
            </a:r>
          </a:p>
          <a:p>
            <a:pPr marL="914400" lvl="1" indent="-28584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-US" sz="9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~+3.9M </a:t>
            </a:r>
            <a:r>
              <a:rPr lang="en-US" sz="9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 sales largely driven by Paseo product</a:t>
            </a:r>
            <a:br>
              <a:rPr lang="en-US" sz="900" dirty="0">
                <a:latin typeface="Arial"/>
                <a:ea typeface="Arial"/>
                <a:cs typeface="Arial"/>
                <a:sym typeface="Arial"/>
              </a:rPr>
            </a:br>
            <a:endParaRPr lang="en-US" sz="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8584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b="1" dirty="0">
                <a:latin typeface="Arial"/>
                <a:ea typeface="Arial"/>
                <a:cs typeface="Arial"/>
                <a:sym typeface="Arial"/>
              </a:rPr>
              <a:t>Strong YoY performance:</a:t>
            </a:r>
          </a:p>
          <a:p>
            <a:pPr marL="914400" lvl="1" indent="-2858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Despite 4 month of sales in 2013, </a:t>
            </a:r>
            <a:r>
              <a:rPr lang="en-US" sz="9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+236% 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increase in sales for FY2014 ACT</a:t>
            </a:r>
            <a:br>
              <a:rPr lang="en-US" sz="900" dirty="0">
                <a:latin typeface="Arial"/>
                <a:ea typeface="Arial"/>
                <a:cs typeface="Arial"/>
                <a:sym typeface="Arial"/>
              </a:rPr>
            </a:br>
            <a:endParaRPr lang="en-US" sz="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b="1" dirty="0">
                <a:latin typeface="Arial"/>
                <a:ea typeface="Arial"/>
                <a:cs typeface="Arial"/>
                <a:sym typeface="Arial"/>
              </a:rPr>
              <a:t>Strong outlook forward looking:</a:t>
            </a:r>
          </a:p>
          <a:p>
            <a:pPr marL="914400" lvl="1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Expected ~7% increase in sales due to increase in demand </a:t>
            </a:r>
            <a:r>
              <a:rPr lang="en-US" sz="9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9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+5%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) and reduced discount rates and small price increase (</a:t>
            </a:r>
            <a:r>
              <a:rPr lang="en-US" sz="9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+2%</a:t>
            </a:r>
            <a:r>
              <a:rPr lang="en-US" sz="9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9144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br>
              <a:rPr lang="en-US" sz="900" dirty="0">
                <a:latin typeface="Arial"/>
                <a:ea typeface="Arial"/>
                <a:cs typeface="Arial"/>
                <a:sym typeface="Arial"/>
              </a:rPr>
            </a:br>
            <a:endParaRPr sz="9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900" b="1" u="sng" dirty="0">
                <a:latin typeface="Arial"/>
                <a:ea typeface="Arial"/>
                <a:cs typeface="Arial"/>
                <a:sym typeface="Arial"/>
              </a:rPr>
              <a:t>Recommendations: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buSzPts val="275"/>
              <a:buNone/>
            </a:pPr>
            <a:r>
              <a:rPr lang="en-US" sz="800" dirty="0">
                <a:effectLst/>
              </a:rPr>
              <a:t>My recommendation focuses on sustaining growth through pricing and discount optimization, while mitigating COGS risks and improving data quality for better forecasting.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900" b="1" u="sng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</a:pPr>
            <a:endParaRPr sz="100" b="1" dirty="0"/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</a:pPr>
            <a:endParaRPr sz="10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"/>
              <a:buNone/>
            </a:pPr>
            <a:br>
              <a:rPr lang="en-US" sz="100" b="1" dirty="0"/>
            </a:br>
            <a:r>
              <a:rPr lang="en-US" sz="100" b="1" dirty="0"/>
              <a:t> </a:t>
            </a:r>
            <a:endParaRPr sz="400" dirty="0"/>
          </a:p>
          <a:p>
            <a:pPr marL="228600" lvl="0" indent="-146367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"/>
              <a:buNone/>
            </a:pPr>
            <a:endParaRPr sz="100" b="1" dirty="0"/>
          </a:p>
        </p:txBody>
      </p:sp>
      <p:sp>
        <p:nvSpPr>
          <p:cNvPr id="107" name="Google Shape;107;g2eff8a82eba_0_21"/>
          <p:cNvSpPr/>
          <p:nvPr/>
        </p:nvSpPr>
        <p:spPr>
          <a:xfrm>
            <a:off x="0" y="854838"/>
            <a:ext cx="12192000" cy="45600"/>
          </a:xfrm>
          <a:prstGeom prst="rect">
            <a:avLst/>
          </a:prstGeom>
          <a:solidFill>
            <a:srgbClr val="E4000F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400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g2eff8a82eba_0_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45" y="6344969"/>
            <a:ext cx="1095274" cy="4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2ff96a34491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75" y="1784275"/>
            <a:ext cx="12191999" cy="28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ff96a34491_0_7"/>
          <p:cNvSpPr txBox="1">
            <a:spLocks noGrp="1"/>
          </p:cNvSpPr>
          <p:nvPr>
            <p:ph type="title"/>
          </p:nvPr>
        </p:nvSpPr>
        <p:spPr>
          <a:xfrm>
            <a:off x="-3150" y="1784278"/>
            <a:ext cx="12198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Section 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ll</a:t>
            </a:r>
            <a:endParaRPr dirty="0"/>
          </a:p>
        </p:txBody>
      </p:sp>
      <p:sp>
        <p:nvSpPr>
          <p:cNvPr id="115" name="Google Shape;115;g2ff96a34491_0_7"/>
          <p:cNvSpPr txBox="1">
            <a:spLocks noGrp="1"/>
          </p:cNvSpPr>
          <p:nvPr>
            <p:ph type="body" idx="1"/>
          </p:nvPr>
        </p:nvSpPr>
        <p:spPr>
          <a:xfrm>
            <a:off x="-6355" y="45785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/>
              <a:t>Summary, Waterfall, &amp; Forward Looking</a:t>
            </a:r>
            <a:br>
              <a:rPr lang="en-US" dirty="0"/>
            </a:br>
            <a:endParaRPr dirty="0"/>
          </a:p>
        </p:txBody>
      </p:sp>
      <p:pic>
        <p:nvPicPr>
          <p:cNvPr id="116" name="Google Shape;116;g2ff96a34491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1175" y="1275475"/>
            <a:ext cx="4573174" cy="40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600638" y="-90760"/>
            <a:ext cx="10990800" cy="10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1" dirty="0"/>
              <a:t>Summary </a:t>
            </a:r>
            <a:endParaRPr sz="3800" b="1" dirty="0"/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45" y="6344969"/>
            <a:ext cx="1095274" cy="4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A3141C7-6A3C-75DB-073C-2DFBF5220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70" y="1000785"/>
            <a:ext cx="9658350" cy="3740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A2A4F48D-0E64-60BD-9440-B70D4E599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>
            <a:extLst>
              <a:ext uri="{FF2B5EF4-FFF2-40B4-BE49-F238E27FC236}">
                <a16:creationId xmlns:a16="http://schemas.microsoft.com/office/drawing/2014/main" id="{8F277DAF-448A-F15B-083A-234140DC17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0638" y="-90760"/>
            <a:ext cx="10990800" cy="10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1" dirty="0"/>
              <a:t>Waterfall</a:t>
            </a:r>
            <a:endParaRPr sz="3800" b="1" dirty="0"/>
          </a:p>
        </p:txBody>
      </p:sp>
      <p:pic>
        <p:nvPicPr>
          <p:cNvPr id="123" name="Google Shape;123;p5">
            <a:extLst>
              <a:ext uri="{FF2B5EF4-FFF2-40B4-BE49-F238E27FC236}">
                <a16:creationId xmlns:a16="http://schemas.microsoft.com/office/drawing/2014/main" id="{BB03141F-4C6A-A86D-D5DD-97147488DDE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45" y="6344969"/>
            <a:ext cx="1095274" cy="4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2B0F29-4E92-63BD-6F62-047B760CB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409" y="1415946"/>
            <a:ext cx="7417181" cy="402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7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583750" y="39115"/>
            <a:ext cx="10990729" cy="104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dirty="0"/>
              <a:t>Forward Looking</a:t>
            </a:r>
            <a:endParaRPr dirty="0"/>
          </a:p>
        </p:txBody>
      </p:sp>
      <p:sp>
        <p:nvSpPr>
          <p:cNvPr id="130" name="Google Shape;130;p6"/>
          <p:cNvSpPr txBox="1">
            <a:spLocks noGrp="1"/>
          </p:cNvSpPr>
          <p:nvPr>
            <p:ph type="body" idx="1"/>
          </p:nvPr>
        </p:nvSpPr>
        <p:spPr>
          <a:xfrm>
            <a:off x="2278627" y="1327176"/>
            <a:ext cx="7270568" cy="1336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We expect strong growth to continue going into 2015 due to product demand and working with customers to reduce discount rates.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Some things to be mindful of are tariff increases and macroeconomic policies (declining rates, no rate changes etc.)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Negotiations with shipping companies to get good freight rates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Work with suppliers on raw materials to get better deals, or research new suppliers entirely</a:t>
            </a:r>
            <a:endParaRPr sz="14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000" dirty="0"/>
          </a:p>
        </p:txBody>
      </p:sp>
      <p:pic>
        <p:nvPicPr>
          <p:cNvPr id="131" name="Google Shape;13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45" y="6344969"/>
            <a:ext cx="1095274" cy="4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Growth Company: Definition, Characteristics, and Examples">
            <a:extLst>
              <a:ext uri="{FF2B5EF4-FFF2-40B4-BE49-F238E27FC236}">
                <a16:creationId xmlns:a16="http://schemas.microsoft.com/office/drawing/2014/main" id="{3A500295-FFF6-26F7-DF2F-33AA22D5A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920" y="3769426"/>
            <a:ext cx="5541820" cy="245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g2ff96a34491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75" y="1784275"/>
            <a:ext cx="12191999" cy="28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2ff96a34491_0_44"/>
          <p:cNvSpPr txBox="1">
            <a:spLocks noGrp="1"/>
          </p:cNvSpPr>
          <p:nvPr>
            <p:ph type="title"/>
          </p:nvPr>
        </p:nvSpPr>
        <p:spPr>
          <a:xfrm>
            <a:off x="-3150" y="1784278"/>
            <a:ext cx="12198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Section  lll</a:t>
            </a:r>
            <a:endParaRPr/>
          </a:p>
        </p:txBody>
      </p:sp>
      <p:sp>
        <p:nvSpPr>
          <p:cNvPr id="183" name="Google Shape;183;g2ff96a34491_0_44"/>
          <p:cNvSpPr txBox="1">
            <a:spLocks noGrp="1"/>
          </p:cNvSpPr>
          <p:nvPr>
            <p:ph type="body" idx="1"/>
          </p:nvPr>
        </p:nvSpPr>
        <p:spPr>
          <a:xfrm>
            <a:off x="-6355" y="45785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Appendix</a:t>
            </a:r>
            <a:br>
              <a:rPr lang="en-US"/>
            </a:br>
            <a:endParaRPr/>
          </a:p>
        </p:txBody>
      </p:sp>
      <p:pic>
        <p:nvPicPr>
          <p:cNvPr id="184" name="Google Shape;184;g2ff96a34491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1411" y="-311750"/>
            <a:ext cx="4850928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2D7717E3-E86F-6105-7D4F-77E53743A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95;p13">
            <a:extLst>
              <a:ext uri="{FF2B5EF4-FFF2-40B4-BE49-F238E27FC236}">
                <a16:creationId xmlns:a16="http://schemas.microsoft.com/office/drawing/2014/main" id="{2FB307BF-A535-5AF3-DE5E-0896B0C4A1F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45" y="6344969"/>
            <a:ext cx="1095274" cy="4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9134DE-6D62-06FB-8593-21C16A4FC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870" y="221673"/>
            <a:ext cx="7335104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3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236</Words>
  <Application>Microsoft Office PowerPoint</Application>
  <PresentationFormat>Widescreen</PresentationFormat>
  <Paragraphs>36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ABC Corporation GP 2015 Forecast</vt:lpstr>
      <vt:lpstr>Section  l</vt:lpstr>
      <vt:lpstr>Executive Summary</vt:lpstr>
      <vt:lpstr>Section  ll</vt:lpstr>
      <vt:lpstr>Summary </vt:lpstr>
      <vt:lpstr>Waterfall</vt:lpstr>
      <vt:lpstr>Forward Looking</vt:lpstr>
      <vt:lpstr>Section  lll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Heimbuch</dc:creator>
  <cp:lastModifiedBy>Christopher Heimbuch</cp:lastModifiedBy>
  <cp:revision>2</cp:revision>
  <dcterms:created xsi:type="dcterms:W3CDTF">2024-07-10T20:02:10Z</dcterms:created>
  <dcterms:modified xsi:type="dcterms:W3CDTF">2025-05-02T18:40:20Z</dcterms:modified>
</cp:coreProperties>
</file>