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4" r:id="rId4"/>
    <p:sldId id="266" r:id="rId5"/>
    <p:sldId id="265" r:id="rId6"/>
    <p:sldId id="283" r:id="rId7"/>
    <p:sldId id="267" r:id="rId8"/>
    <p:sldId id="269" r:id="rId9"/>
    <p:sldId id="275" r:id="rId10"/>
    <p:sldId id="278" r:id="rId11"/>
    <p:sldId id="272" r:id="rId12"/>
    <p:sldId id="274" r:id="rId13"/>
    <p:sldId id="279" r:id="rId14"/>
    <p:sldId id="280" r:id="rId15"/>
    <p:sldId id="281" r:id="rId16"/>
    <p:sldId id="282" r:id="rId17"/>
    <p:sldId id="285" r:id="rId18"/>
    <p:sldId id="286" r:id="rId19"/>
    <p:sldId id="288"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81" d="100"/>
          <a:sy n="81" d="100"/>
        </p:scale>
        <p:origin x="41" y="1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2117-8328-4405-8262-EAD27D13B576}"/>
              </a:ext>
            </a:extLst>
          </p:cNvPr>
          <p:cNvSpPr>
            <a:spLocks noGrp="1"/>
          </p:cNvSpPr>
          <p:nvPr>
            <p:ph type="ctrTitle"/>
          </p:nvPr>
        </p:nvSpPr>
        <p:spPr/>
        <p:txBody>
          <a:bodyPr/>
          <a:lstStyle/>
          <a:p>
            <a:r>
              <a:rPr lang="en-US" dirty="0"/>
              <a:t>The Battle between Python and R</a:t>
            </a:r>
          </a:p>
        </p:txBody>
      </p:sp>
      <p:sp>
        <p:nvSpPr>
          <p:cNvPr id="3" name="Subtitle 2">
            <a:extLst>
              <a:ext uri="{FF2B5EF4-FFF2-40B4-BE49-F238E27FC236}">
                <a16:creationId xmlns:a16="http://schemas.microsoft.com/office/drawing/2014/main" id="{B127FF93-6C3C-4119-9859-16D727A42B04}"/>
              </a:ext>
            </a:extLst>
          </p:cNvPr>
          <p:cNvSpPr>
            <a:spLocks noGrp="1"/>
          </p:cNvSpPr>
          <p:nvPr>
            <p:ph type="subTitle" idx="1"/>
          </p:nvPr>
        </p:nvSpPr>
        <p:spPr/>
        <p:txBody>
          <a:bodyPr/>
          <a:lstStyle/>
          <a:p>
            <a:r>
              <a:rPr lang="en-US" dirty="0"/>
              <a:t>Does the Snake Win?</a:t>
            </a:r>
          </a:p>
        </p:txBody>
      </p:sp>
    </p:spTree>
    <p:extLst>
      <p:ext uri="{BB962C8B-B14F-4D97-AF65-F5344CB8AC3E}">
        <p14:creationId xmlns:p14="http://schemas.microsoft.com/office/powerpoint/2010/main" val="241026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Smaller number of libraries </a:t>
            </a:r>
          </a:p>
          <a:p>
            <a:r>
              <a:rPr lang="en-US" dirty="0"/>
              <a:t>No replacement for many R packages</a:t>
            </a:r>
          </a:p>
          <a:p>
            <a:r>
              <a:rPr lang="en-US" dirty="0"/>
              <a:t>Errors show up in runtime, significant debugging required</a:t>
            </a:r>
          </a:p>
          <a:p>
            <a:r>
              <a:rPr lang="en-US" dirty="0"/>
              <a:t>Visualizations a little behind R</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Developed by statisticians, not for coding efficiency </a:t>
            </a:r>
          </a:p>
          <a:p>
            <a:r>
              <a:rPr lang="en-US" dirty="0"/>
              <a:t>It can be time consuming to find right package</a:t>
            </a:r>
          </a:p>
          <a:p>
            <a:r>
              <a:rPr lang="en-US" dirty="0"/>
              <a:t>Many dependencies between R libraries.</a:t>
            </a:r>
          </a:p>
          <a:p>
            <a:r>
              <a:rPr lang="en-US" dirty="0"/>
              <a:t>Slow if written poorly</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26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Usability</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Full fledge language and can be used in production</a:t>
            </a:r>
          </a:p>
          <a:p>
            <a:r>
              <a:rPr lang="en-US" dirty="0"/>
              <a:t>Integrates with web app</a:t>
            </a:r>
          </a:p>
          <a:p>
            <a:r>
              <a:rPr lang="en-US" dirty="0"/>
              <a:t>Syntax helps with coding and debugging</a:t>
            </a:r>
          </a:p>
          <a:p>
            <a:r>
              <a:rPr lang="en-US" dirty="0"/>
              <a:t>Code is affected by indentation</a:t>
            </a:r>
          </a:p>
          <a:p>
            <a:r>
              <a:rPr lang="en-US" dirty="0"/>
              <a:t>Functionality is written same way</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Statistical model can be built with few lines of code</a:t>
            </a:r>
          </a:p>
          <a:p>
            <a:r>
              <a:rPr lang="en-US" dirty="0"/>
              <a:t>Functionality can be programmed in multiple ways</a:t>
            </a:r>
          </a:p>
          <a:p>
            <a:r>
              <a:rPr lang="en-US" dirty="0"/>
              <a:t>Standalone computing or analysis</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59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Ecosystem</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fontScale="92500"/>
          </a:bodyPr>
          <a:lstStyle/>
          <a:p>
            <a:r>
              <a:rPr lang="en-US" dirty="0"/>
              <a:t>Clear and elegant, easily interpretable, and easy to type</a:t>
            </a:r>
          </a:p>
          <a:p>
            <a:r>
              <a:rPr lang="en-US" dirty="0"/>
              <a:t>Build data science pipelines and machine learning products integrated with web frameworks at scale</a:t>
            </a:r>
          </a:p>
          <a:p>
            <a:r>
              <a:rPr lang="en-US" dirty="0"/>
              <a:t>Python Package Index (</a:t>
            </a:r>
            <a:r>
              <a:rPr lang="en-US" dirty="0" err="1"/>
              <a:t>PyPi</a:t>
            </a:r>
            <a:r>
              <a:rPr lang="en-US" dirty="0"/>
              <a:t>) and Anaconda are repositories of Python software with all libraries</a:t>
            </a:r>
          </a:p>
          <a:p>
            <a:endParaRPr lang="en-US" dirty="0"/>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fontScale="92500"/>
          </a:bodyPr>
          <a:lstStyle/>
          <a:p>
            <a:r>
              <a:rPr lang="en-US" dirty="0"/>
              <a:t>A rich ecosystem of packages to communicate between open-source languages.</a:t>
            </a:r>
          </a:p>
          <a:p>
            <a:r>
              <a:rPr lang="en-US" dirty="0"/>
              <a:t>Building workflows for data analysis</a:t>
            </a:r>
          </a:p>
          <a:p>
            <a:r>
              <a:rPr lang="en-US" dirty="0"/>
              <a:t>Packages available</a:t>
            </a:r>
          </a:p>
          <a:p>
            <a:pPr lvl="1"/>
            <a:r>
              <a:rPr lang="en-US" dirty="0"/>
              <a:t>Comprehensive R Archive Network (CRAN):</a:t>
            </a:r>
          </a:p>
          <a:p>
            <a:pPr lvl="1"/>
            <a:r>
              <a:rPr lang="en-US" dirty="0"/>
              <a:t>Bioconductor: Open source software for bioinformatics</a:t>
            </a:r>
          </a:p>
          <a:p>
            <a:pPr lvl="1"/>
            <a:r>
              <a:rPr lang="en-US" dirty="0"/>
              <a:t>GitHub: Web-based Git repository hosting service</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9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Data Handling Capabilities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Requires users to install packages</a:t>
            </a:r>
          </a:p>
          <a:p>
            <a:r>
              <a:rPr lang="en-US" dirty="0"/>
              <a:t>NumPy and pandas</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Handles basic data analysis without additional libraries</a:t>
            </a:r>
          </a:p>
          <a:p>
            <a:r>
              <a:rPr lang="en-US" dirty="0"/>
              <a:t>Large number of packages, readily usable tests, and the advantage of using formulas.</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4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IDE</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err="1"/>
              <a:t>Jupyter</a:t>
            </a:r>
            <a:r>
              <a:rPr lang="en-US" dirty="0"/>
              <a:t> Notebooks</a:t>
            </a:r>
          </a:p>
          <a:p>
            <a:r>
              <a:rPr lang="en-US" dirty="0" err="1"/>
              <a:t>Jupyter</a:t>
            </a:r>
            <a:r>
              <a:rPr lang="en-US" dirty="0"/>
              <a:t> Labs</a:t>
            </a:r>
          </a:p>
          <a:p>
            <a:r>
              <a:rPr lang="en-US" dirty="0"/>
              <a:t>Spyder</a:t>
            </a:r>
          </a:p>
          <a:p>
            <a:r>
              <a:rPr lang="en-US" dirty="0"/>
              <a:t>Rodeo, the “data science IDE for Python.”</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err="1"/>
              <a:t>Rstudio</a:t>
            </a:r>
            <a:endParaRPr lang="en-US" dirty="0"/>
          </a:p>
          <a:p>
            <a:pPr lvl="1"/>
            <a:r>
              <a:rPr lang="en-US" dirty="0"/>
              <a:t>RStudio Desktop</a:t>
            </a:r>
          </a:p>
          <a:p>
            <a:pPr lvl="1"/>
            <a:r>
              <a:rPr lang="en-US" dirty="0"/>
              <a:t>RStudio Server</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60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Popular Packages/Libraries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b="1" dirty="0"/>
              <a:t>pandas</a:t>
            </a:r>
            <a:r>
              <a:rPr lang="en-US" dirty="0"/>
              <a:t> to easily manipulate data</a:t>
            </a:r>
          </a:p>
          <a:p>
            <a:r>
              <a:rPr lang="en-US" b="1" dirty="0" err="1"/>
              <a:t>statsmodels</a:t>
            </a:r>
            <a:r>
              <a:rPr lang="en-US" b="1" dirty="0"/>
              <a:t> </a:t>
            </a:r>
            <a:r>
              <a:rPr lang="en-US" dirty="0"/>
              <a:t>to explore data, estimate statistical models, and perform statistical tests and unit tests</a:t>
            </a:r>
          </a:p>
          <a:p>
            <a:r>
              <a:rPr lang="en-US" b="1" dirty="0"/>
              <a:t>SciPy </a:t>
            </a:r>
            <a:r>
              <a:rPr lang="en-US" dirty="0"/>
              <a:t>and </a:t>
            </a:r>
            <a:r>
              <a:rPr lang="en-US" b="1" dirty="0"/>
              <a:t>NumPy </a:t>
            </a:r>
            <a:r>
              <a:rPr lang="en-US" dirty="0"/>
              <a:t>for scientific computing</a:t>
            </a:r>
          </a:p>
          <a:p>
            <a:r>
              <a:rPr lang="en-US" b="1" dirty="0" err="1"/>
              <a:t>Scikit</a:t>
            </a:r>
            <a:r>
              <a:rPr lang="en-US" b="1" dirty="0"/>
              <a:t>-learn </a:t>
            </a:r>
            <a:r>
              <a:rPr lang="en-US" dirty="0"/>
              <a:t>for machine learning</a:t>
            </a:r>
          </a:p>
          <a:p>
            <a:r>
              <a:rPr lang="en-US" b="1" dirty="0"/>
              <a:t>Matplotlib and seaborn </a:t>
            </a:r>
            <a:r>
              <a:rPr lang="en-US" dirty="0"/>
              <a:t>to make graphics</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b="1" dirty="0" err="1"/>
              <a:t>dplyr</a:t>
            </a:r>
            <a:r>
              <a:rPr lang="en-US" b="1" dirty="0"/>
              <a:t>, </a:t>
            </a:r>
            <a:r>
              <a:rPr lang="en-US" b="1" dirty="0" err="1"/>
              <a:t>Hdyr</a:t>
            </a:r>
            <a:r>
              <a:rPr lang="en-US" b="1" dirty="0"/>
              <a:t> </a:t>
            </a:r>
            <a:r>
              <a:rPr lang="en-US" dirty="0"/>
              <a:t>and </a:t>
            </a:r>
            <a:r>
              <a:rPr lang="en-US" b="1" dirty="0" err="1"/>
              <a:t>data.table</a:t>
            </a:r>
            <a:r>
              <a:rPr lang="en-US" b="1" dirty="0"/>
              <a:t> </a:t>
            </a:r>
            <a:r>
              <a:rPr lang="en-US" dirty="0"/>
              <a:t>to easily manipulate data</a:t>
            </a:r>
          </a:p>
          <a:p>
            <a:r>
              <a:rPr lang="en-US" b="1" dirty="0" err="1"/>
              <a:t>stringr</a:t>
            </a:r>
            <a:r>
              <a:rPr lang="en-US" b="1" dirty="0"/>
              <a:t> </a:t>
            </a:r>
            <a:r>
              <a:rPr lang="en-US" dirty="0"/>
              <a:t>to manipulate strings</a:t>
            </a:r>
          </a:p>
          <a:p>
            <a:r>
              <a:rPr lang="en-US" b="1" dirty="0"/>
              <a:t>zoo </a:t>
            </a:r>
            <a:r>
              <a:rPr lang="en-US" dirty="0"/>
              <a:t>to work with regular and irregular time series</a:t>
            </a:r>
          </a:p>
          <a:p>
            <a:r>
              <a:rPr lang="en-US" b="1" dirty="0"/>
              <a:t>ggplot2 </a:t>
            </a:r>
            <a:r>
              <a:rPr lang="en-US" dirty="0"/>
              <a:t>to visualize data</a:t>
            </a:r>
          </a:p>
          <a:p>
            <a:r>
              <a:rPr lang="en-US" b="1" dirty="0"/>
              <a:t>caret </a:t>
            </a:r>
            <a:r>
              <a:rPr lang="en-US" dirty="0"/>
              <a:t>for machine learning</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63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Support/Communities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Stack Overflow</a:t>
            </a:r>
          </a:p>
          <a:p>
            <a:r>
              <a:rPr lang="en-US" dirty="0"/>
              <a:t>Reddit Python</a:t>
            </a:r>
          </a:p>
          <a:p>
            <a:r>
              <a:rPr lang="en-US" dirty="0"/>
              <a:t>PyLadies.com</a:t>
            </a:r>
          </a:p>
          <a:p>
            <a:r>
              <a:rPr lang="en-US" dirty="0"/>
              <a:t>Pydata.org</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Stack Overflow</a:t>
            </a:r>
          </a:p>
          <a:p>
            <a:r>
              <a:rPr lang="en-US" dirty="0"/>
              <a:t>Reddit </a:t>
            </a:r>
            <a:r>
              <a:rPr lang="en-US" dirty="0" err="1"/>
              <a:t>rstats</a:t>
            </a:r>
            <a:endParaRPr lang="en-US" dirty="0"/>
          </a:p>
          <a:p>
            <a:r>
              <a:rPr lang="en-US" dirty="0"/>
              <a:t>Rdocumentation.org</a:t>
            </a:r>
          </a:p>
          <a:p>
            <a:r>
              <a:rPr lang="en-US" dirty="0"/>
              <a:t>ropensci.org</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03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Winner</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Summary</a:t>
            </a:r>
          </a:p>
          <a:p>
            <a:r>
              <a:rPr lang="en-US" dirty="0">
                <a:solidFill>
                  <a:srgbClr val="FFFFFF"/>
                </a:solidFill>
              </a:rPr>
              <a:t>Decision</a:t>
            </a:r>
          </a:p>
        </p:txBody>
      </p:sp>
    </p:spTree>
    <p:extLst>
      <p:ext uri="{BB962C8B-B14F-4D97-AF65-F5344CB8AC3E}">
        <p14:creationId xmlns:p14="http://schemas.microsoft.com/office/powerpoint/2010/main" val="306219627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C819-C19D-4130-AB49-8CC2B0273B3F}"/>
              </a:ext>
            </a:extLst>
          </p:cNvPr>
          <p:cNvSpPr>
            <a:spLocks noGrp="1"/>
          </p:cNvSpPr>
          <p:nvPr>
            <p:ph type="title"/>
          </p:nvPr>
        </p:nvSpPr>
        <p:spPr/>
        <p:txBody>
          <a:bodyPr/>
          <a:lstStyle/>
          <a:p>
            <a:r>
              <a:rPr lang="en-US" dirty="0"/>
              <a:t>Summary</a:t>
            </a:r>
          </a:p>
        </p:txBody>
      </p:sp>
      <p:graphicFrame>
        <p:nvGraphicFramePr>
          <p:cNvPr id="5" name="Table 5">
            <a:extLst>
              <a:ext uri="{FF2B5EF4-FFF2-40B4-BE49-F238E27FC236}">
                <a16:creationId xmlns:a16="http://schemas.microsoft.com/office/drawing/2014/main" id="{AF5B52C6-AD45-44F0-B92E-2826BEC95D94}"/>
              </a:ext>
            </a:extLst>
          </p:cNvPr>
          <p:cNvGraphicFramePr>
            <a:graphicFrameLocks noGrp="1"/>
          </p:cNvGraphicFramePr>
          <p:nvPr>
            <p:ph sz="half" idx="1"/>
            <p:extLst>
              <p:ext uri="{D42A27DB-BD31-4B8C-83A1-F6EECF244321}">
                <p14:modId xmlns:p14="http://schemas.microsoft.com/office/powerpoint/2010/main" val="3971424944"/>
              </p:ext>
            </p:extLst>
          </p:nvPr>
        </p:nvGraphicFramePr>
        <p:xfrm>
          <a:off x="677862" y="2160589"/>
          <a:ext cx="8721630" cy="3685715"/>
        </p:xfrm>
        <a:graphic>
          <a:graphicData uri="http://schemas.openxmlformats.org/drawingml/2006/table">
            <a:tbl>
              <a:tblPr firstRow="1" bandRow="1">
                <a:tableStyleId>{5C22544A-7EE6-4342-B048-85BDC9FD1C3A}</a:tableStyleId>
              </a:tblPr>
              <a:tblGrid>
                <a:gridCol w="2125850">
                  <a:extLst>
                    <a:ext uri="{9D8B030D-6E8A-4147-A177-3AD203B41FA5}">
                      <a16:colId xmlns:a16="http://schemas.microsoft.com/office/drawing/2014/main" val="3127173144"/>
                    </a:ext>
                  </a:extLst>
                </a:gridCol>
                <a:gridCol w="3301253">
                  <a:extLst>
                    <a:ext uri="{9D8B030D-6E8A-4147-A177-3AD203B41FA5}">
                      <a16:colId xmlns:a16="http://schemas.microsoft.com/office/drawing/2014/main" val="438205732"/>
                    </a:ext>
                  </a:extLst>
                </a:gridCol>
                <a:gridCol w="3294527">
                  <a:extLst>
                    <a:ext uri="{9D8B030D-6E8A-4147-A177-3AD203B41FA5}">
                      <a16:colId xmlns:a16="http://schemas.microsoft.com/office/drawing/2014/main" val="3574749084"/>
                    </a:ext>
                  </a:extLst>
                </a:gridCol>
              </a:tblGrid>
              <a:tr h="502050">
                <a:tc>
                  <a:txBody>
                    <a:bodyPr/>
                    <a:lstStyle/>
                    <a:p>
                      <a:r>
                        <a:rPr lang="en-US" dirty="0"/>
                        <a:t>Measure</a:t>
                      </a:r>
                    </a:p>
                  </a:txBody>
                  <a:tcPr/>
                </a:tc>
                <a:tc>
                  <a:txBody>
                    <a:bodyPr/>
                    <a:lstStyle/>
                    <a:p>
                      <a:r>
                        <a:rPr lang="en-US" dirty="0"/>
                        <a:t>Python</a:t>
                      </a:r>
                    </a:p>
                  </a:txBody>
                  <a:tcPr/>
                </a:tc>
                <a:tc>
                  <a:txBody>
                    <a:bodyPr/>
                    <a:lstStyle/>
                    <a:p>
                      <a:r>
                        <a:rPr lang="en-US" dirty="0"/>
                        <a:t>R</a:t>
                      </a:r>
                    </a:p>
                  </a:txBody>
                  <a:tcPr/>
                </a:tc>
                <a:extLst>
                  <a:ext uri="{0D108BD9-81ED-4DB2-BD59-A6C34878D82A}">
                    <a16:rowId xmlns:a16="http://schemas.microsoft.com/office/drawing/2014/main" val="600950849"/>
                  </a:ext>
                </a:extLst>
              </a:tr>
              <a:tr h="535385">
                <a:tc>
                  <a:txBody>
                    <a:bodyPr/>
                    <a:lstStyle/>
                    <a:p>
                      <a:r>
                        <a:rPr lang="en-US" dirty="0"/>
                        <a:t>Objective</a:t>
                      </a:r>
                    </a:p>
                  </a:txBody>
                  <a:tcPr/>
                </a:tc>
                <a:tc>
                  <a:txBody>
                    <a:bodyPr/>
                    <a:lstStyle/>
                    <a:p>
                      <a:r>
                        <a:rPr lang="en-US" dirty="0"/>
                        <a:t>Deployment and production</a:t>
                      </a:r>
                    </a:p>
                  </a:txBody>
                  <a:tcPr/>
                </a:tc>
                <a:tc>
                  <a:txBody>
                    <a:bodyPr/>
                    <a:lstStyle/>
                    <a:p>
                      <a:r>
                        <a:rPr lang="en-US" dirty="0"/>
                        <a:t>Data analysis and statistics</a:t>
                      </a:r>
                    </a:p>
                  </a:txBody>
                  <a:tcPr/>
                </a:tc>
                <a:extLst>
                  <a:ext uri="{0D108BD9-81ED-4DB2-BD59-A6C34878D82A}">
                    <a16:rowId xmlns:a16="http://schemas.microsoft.com/office/drawing/2014/main" val="4007177185"/>
                  </a:ext>
                </a:extLst>
              </a:tr>
              <a:tr h="502050">
                <a:tc>
                  <a:txBody>
                    <a:bodyPr/>
                    <a:lstStyle/>
                    <a:p>
                      <a:r>
                        <a:rPr lang="en-US" dirty="0"/>
                        <a:t>Primary Users</a:t>
                      </a:r>
                    </a:p>
                  </a:txBody>
                  <a:tcPr/>
                </a:tc>
                <a:tc>
                  <a:txBody>
                    <a:bodyPr/>
                    <a:lstStyle/>
                    <a:p>
                      <a:r>
                        <a:rPr lang="en-US" dirty="0"/>
                        <a:t>Programmers and Developers</a:t>
                      </a:r>
                    </a:p>
                  </a:txBody>
                  <a:tcPr/>
                </a:tc>
                <a:tc>
                  <a:txBody>
                    <a:bodyPr/>
                    <a:lstStyle/>
                    <a:p>
                      <a:r>
                        <a:rPr lang="en-US" dirty="0"/>
                        <a:t>Scholar and R&amp;D</a:t>
                      </a:r>
                    </a:p>
                  </a:txBody>
                  <a:tcPr/>
                </a:tc>
                <a:extLst>
                  <a:ext uri="{0D108BD9-81ED-4DB2-BD59-A6C34878D82A}">
                    <a16:rowId xmlns:a16="http://schemas.microsoft.com/office/drawing/2014/main" val="1008015217"/>
                  </a:ext>
                </a:extLst>
              </a:tr>
              <a:tr h="502050">
                <a:tc>
                  <a:txBody>
                    <a:bodyPr/>
                    <a:lstStyle/>
                    <a:p>
                      <a:r>
                        <a:rPr lang="en-US" dirty="0"/>
                        <a:t>Learning Curve</a:t>
                      </a:r>
                    </a:p>
                  </a:txBody>
                  <a:tcPr/>
                </a:tc>
                <a:tc>
                  <a:txBody>
                    <a:bodyPr/>
                    <a:lstStyle/>
                    <a:p>
                      <a:r>
                        <a:rPr lang="en-US" dirty="0"/>
                        <a:t>Linear curve</a:t>
                      </a:r>
                    </a:p>
                  </a:txBody>
                  <a:tcPr/>
                </a:tc>
                <a:tc>
                  <a:txBody>
                    <a:bodyPr/>
                    <a:lstStyle/>
                    <a:p>
                      <a:r>
                        <a:rPr lang="en-US" dirty="0"/>
                        <a:t>Difficult at beginning</a:t>
                      </a:r>
                    </a:p>
                  </a:txBody>
                  <a:tcPr/>
                </a:tc>
                <a:extLst>
                  <a:ext uri="{0D108BD9-81ED-4DB2-BD59-A6C34878D82A}">
                    <a16:rowId xmlns:a16="http://schemas.microsoft.com/office/drawing/2014/main" val="3064000556"/>
                  </a:ext>
                </a:extLst>
              </a:tr>
              <a:tr h="502050">
                <a:tc>
                  <a:txBody>
                    <a:bodyPr/>
                    <a:lstStyle/>
                    <a:p>
                      <a:r>
                        <a:rPr lang="en-US" dirty="0"/>
                        <a:t>Integration</a:t>
                      </a:r>
                    </a:p>
                  </a:txBody>
                  <a:tcPr/>
                </a:tc>
                <a:tc>
                  <a:txBody>
                    <a:bodyPr/>
                    <a:lstStyle/>
                    <a:p>
                      <a:r>
                        <a:rPr lang="en-US" dirty="0"/>
                        <a:t>Well-integrated app</a:t>
                      </a:r>
                    </a:p>
                  </a:txBody>
                  <a:tcPr/>
                </a:tc>
                <a:tc>
                  <a:txBody>
                    <a:bodyPr/>
                    <a:lstStyle/>
                    <a:p>
                      <a:r>
                        <a:rPr lang="en-US" dirty="0"/>
                        <a:t>Run locally</a:t>
                      </a:r>
                    </a:p>
                  </a:txBody>
                  <a:tcPr/>
                </a:tc>
                <a:extLst>
                  <a:ext uri="{0D108BD9-81ED-4DB2-BD59-A6C34878D82A}">
                    <a16:rowId xmlns:a16="http://schemas.microsoft.com/office/drawing/2014/main" val="2978282832"/>
                  </a:ext>
                </a:extLst>
              </a:tr>
              <a:tr h="502050">
                <a:tc>
                  <a:txBody>
                    <a:bodyPr/>
                    <a:lstStyle/>
                    <a:p>
                      <a:r>
                        <a:rPr lang="en-US" dirty="0"/>
                        <a:t>Task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Can be deployed</a:t>
                      </a:r>
                    </a:p>
                  </a:txBody>
                  <a:tcPr/>
                </a:tc>
                <a:tc>
                  <a:txBody>
                    <a:bodyPr/>
                    <a:lstStyle/>
                    <a:p>
                      <a:r>
                        <a:rPr lang="en-US" dirty="0"/>
                        <a:t>Easy to get initial results</a:t>
                      </a:r>
                    </a:p>
                  </a:txBody>
                  <a:tcPr/>
                </a:tc>
                <a:extLst>
                  <a:ext uri="{0D108BD9-81ED-4DB2-BD59-A6C34878D82A}">
                    <a16:rowId xmlns:a16="http://schemas.microsoft.com/office/drawing/2014/main" val="4223709631"/>
                  </a:ext>
                </a:extLst>
              </a:tr>
              <a:tr h="502050">
                <a:tc>
                  <a:txBody>
                    <a:bodyPr/>
                    <a:lstStyle/>
                    <a:p>
                      <a:r>
                        <a:rPr lang="en-US" dirty="0"/>
                        <a:t>IDE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Notebook, </a:t>
                      </a:r>
                      <a:r>
                        <a:rPr lang="en-US" dirty="0" err="1"/>
                        <a:t>Ipython</a:t>
                      </a:r>
                      <a:r>
                        <a:rPr lang="en-US" dirty="0"/>
                        <a:t>, Spyder</a:t>
                      </a:r>
                    </a:p>
                    <a:p>
                      <a:endParaRPr lang="en-US" dirty="0"/>
                    </a:p>
                  </a:txBody>
                  <a:tcPr/>
                </a:tc>
                <a:tc>
                  <a:txBody>
                    <a:bodyPr/>
                    <a:lstStyle/>
                    <a:p>
                      <a:r>
                        <a:rPr lang="en-US" sz="1800" kern="1200" dirty="0" err="1">
                          <a:solidFill>
                            <a:schemeClr val="dk1"/>
                          </a:solidFill>
                          <a:effectLst/>
                          <a:latin typeface="+mn-lt"/>
                          <a:ea typeface="+mn-ea"/>
                          <a:cs typeface="+mn-cs"/>
                        </a:rPr>
                        <a:t>Rstudio</a:t>
                      </a:r>
                      <a:endParaRPr lang="en-US" dirty="0"/>
                    </a:p>
                  </a:txBody>
                  <a:tcPr/>
                </a:tc>
                <a:extLst>
                  <a:ext uri="{0D108BD9-81ED-4DB2-BD59-A6C34878D82A}">
                    <a16:rowId xmlns:a16="http://schemas.microsoft.com/office/drawing/2014/main" val="1805271527"/>
                  </a:ext>
                </a:extLst>
              </a:tr>
            </a:tbl>
          </a:graphicData>
        </a:graphic>
      </p:graphicFrame>
    </p:spTree>
    <p:extLst>
      <p:ext uri="{BB962C8B-B14F-4D97-AF65-F5344CB8AC3E}">
        <p14:creationId xmlns:p14="http://schemas.microsoft.com/office/powerpoint/2010/main" val="333118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600"/>
            <a:ext cx="8596668" cy="1320800"/>
          </a:xfrm>
        </p:spPr>
        <p:txBody>
          <a:bodyPr anchor="t">
            <a:normAutofit/>
          </a:bodyPr>
          <a:lstStyle/>
          <a:p>
            <a:r>
              <a:rPr lang="en-US" dirty="0"/>
              <a:t>Decision</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77334" y="1930400"/>
            <a:ext cx="5220430" cy="3931460"/>
          </a:xfrm>
        </p:spPr>
        <p:txBody>
          <a:bodyPr>
            <a:normAutofit/>
          </a:bodyPr>
          <a:lstStyle/>
          <a:p>
            <a:pPr>
              <a:lnSpc>
                <a:spcPct val="90000"/>
              </a:lnSpc>
            </a:pPr>
            <a:r>
              <a:rPr lang="en-US" dirty="0"/>
              <a:t>For deployable solutions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For statistical research</a:t>
            </a:r>
          </a:p>
        </p:txBody>
      </p:sp>
      <p:pic>
        <p:nvPicPr>
          <p:cNvPr id="4" name="Picture 3" descr="Image result for free python pics&quot;">
            <a:extLst>
              <a:ext uri="{FF2B5EF4-FFF2-40B4-BE49-F238E27FC236}">
                <a16:creationId xmlns:a16="http://schemas.microsoft.com/office/drawing/2014/main" id="{457892B9-9F31-4DCD-B9DF-4460EE9938A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96000" y="1671320"/>
            <a:ext cx="3145536" cy="2099645"/>
          </a:xfrm>
          <a:prstGeom prst="rect">
            <a:avLst/>
          </a:prstGeom>
          <a:noFill/>
        </p:spPr>
      </p:pic>
      <p:pic>
        <p:nvPicPr>
          <p:cNvPr id="1026" name="Picture 2" descr="Logo r png">
            <a:extLst>
              <a:ext uri="{FF2B5EF4-FFF2-40B4-BE49-F238E27FC236}">
                <a16:creationId xmlns:a16="http://schemas.microsoft.com/office/drawing/2014/main" id="{D8BA07E0-70DF-47B9-8EA4-6BBAFE1B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70965"/>
            <a:ext cx="2873523" cy="230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83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Agenda</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Introduction</a:t>
            </a:r>
          </a:p>
          <a:p>
            <a:r>
              <a:rPr lang="en-US" dirty="0">
                <a:solidFill>
                  <a:srgbClr val="FFFFFF"/>
                </a:solidFill>
              </a:rPr>
              <a:t>Context</a:t>
            </a:r>
          </a:p>
          <a:p>
            <a:r>
              <a:rPr lang="en-US" dirty="0">
                <a:solidFill>
                  <a:srgbClr val="FFFFFF"/>
                </a:solidFill>
              </a:rPr>
              <a:t>Considerations</a:t>
            </a:r>
          </a:p>
          <a:p>
            <a:r>
              <a:rPr lang="en-US" dirty="0">
                <a:solidFill>
                  <a:srgbClr val="FFFFFF"/>
                </a:solidFill>
              </a:rPr>
              <a:t>Winner</a:t>
            </a:r>
          </a:p>
          <a:p>
            <a:r>
              <a:rPr lang="en-US" dirty="0">
                <a:solidFill>
                  <a:srgbClr val="FFFFFF"/>
                </a:solidFill>
              </a:rPr>
              <a:t>Questions</a:t>
            </a:r>
          </a:p>
          <a:p>
            <a:endParaRPr lang="en-US" dirty="0">
              <a:solidFill>
                <a:srgbClr val="FFFFFF"/>
              </a:solidFill>
            </a:endParaRPr>
          </a:p>
        </p:txBody>
      </p:sp>
    </p:spTree>
    <p:extLst>
      <p:ext uri="{BB962C8B-B14F-4D97-AF65-F5344CB8AC3E}">
        <p14:creationId xmlns:p14="http://schemas.microsoft.com/office/powerpoint/2010/main" val="12209432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83383-9459-42D8-BC0C-86946A72A89C}"/>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Questions</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2349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D27D-D6B0-4D10-AB54-C5FCC3339B4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42FFCECB-2C50-46B7-B63A-F75FE2FCB11F}"/>
              </a:ext>
            </a:extLst>
          </p:cNvPr>
          <p:cNvSpPr>
            <a:spLocks noGrp="1"/>
          </p:cNvSpPr>
          <p:nvPr>
            <p:ph idx="1"/>
          </p:nvPr>
        </p:nvSpPr>
        <p:spPr/>
        <p:txBody>
          <a:bodyPr>
            <a:normAutofit/>
          </a:bodyPr>
          <a:lstStyle/>
          <a:p>
            <a:pPr marL="0" indent="0">
              <a:buNone/>
            </a:pPr>
            <a:r>
              <a:rPr lang="en-US" sz="2400" dirty="0"/>
              <a:t>Christopher M. Holt, ACAS, MAAA</a:t>
            </a:r>
          </a:p>
          <a:p>
            <a:pPr marL="0" indent="0">
              <a:buNone/>
            </a:pPr>
            <a:r>
              <a:rPr lang="en-US" sz="2000" dirty="0"/>
              <a:t>	christopher.m.holt@att.net</a:t>
            </a:r>
          </a:p>
          <a:p>
            <a:pPr marL="0" indent="0">
              <a:buNone/>
            </a:pPr>
            <a:r>
              <a:rPr lang="en-US" sz="2000" dirty="0"/>
              <a:t>	678-799-2294</a:t>
            </a:r>
          </a:p>
        </p:txBody>
      </p:sp>
    </p:spTree>
    <p:extLst>
      <p:ext uri="{BB962C8B-B14F-4D97-AF65-F5344CB8AC3E}">
        <p14:creationId xmlns:p14="http://schemas.microsoft.com/office/powerpoint/2010/main" val="308359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pPr marL="0" indent="0">
              <a:buNone/>
            </a:pPr>
            <a:r>
              <a:rPr lang="en-US" dirty="0">
                <a:solidFill>
                  <a:srgbClr val="FFFFFF"/>
                </a:solidFill>
              </a:rPr>
              <a:t>Data is everywhere these days, and all are working to turn the data into actionable information. In this presentation we will discuss the pros and cons (or advantage and disadvantages) of two of the more popular programing tools that have extensive data analysis and machine learning capabilities: Python and R.</a:t>
            </a:r>
          </a:p>
        </p:txBody>
      </p:sp>
    </p:spTree>
    <p:extLst>
      <p:ext uri="{BB962C8B-B14F-4D97-AF65-F5344CB8AC3E}">
        <p14:creationId xmlns:p14="http://schemas.microsoft.com/office/powerpoint/2010/main" val="26140481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600"/>
            <a:ext cx="8596668" cy="1320800"/>
          </a:xfrm>
        </p:spPr>
        <p:txBody>
          <a:bodyPr anchor="t">
            <a:normAutofit/>
          </a:bodyPr>
          <a:lstStyle/>
          <a:p>
            <a:r>
              <a:rPr lang="en-US" dirty="0"/>
              <a:t>Descriptions by Wikipedia</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77334" y="1930400"/>
            <a:ext cx="5220430" cy="3931460"/>
          </a:xfrm>
        </p:spPr>
        <p:txBody>
          <a:bodyPr>
            <a:normAutofit/>
          </a:bodyPr>
          <a:lstStyle/>
          <a:p>
            <a:pPr>
              <a:lnSpc>
                <a:spcPct val="90000"/>
              </a:lnSpc>
            </a:pPr>
            <a:r>
              <a:rPr lang="en-US" sz="1200" b="1" dirty="0"/>
              <a:t>“Python</a:t>
            </a:r>
            <a:r>
              <a:rPr lang="en-US" sz="1200" dirty="0"/>
              <a:t> is an interpreted, high-level, general-purpose programming language. Created by Guido van Rossum and first released in 1991, Python's design philosophy emphasizes code readability with its notable use of significant whitespace. Its language constructs and object-oriented approach aim to help programmers write clear, logical code for small and large-scale projects.”</a:t>
            </a:r>
          </a:p>
          <a:p>
            <a:pPr marL="0" indent="0">
              <a:lnSpc>
                <a:spcPct val="90000"/>
              </a:lnSpc>
              <a:buNone/>
            </a:pPr>
            <a:r>
              <a:rPr lang="en-US" sz="1200" dirty="0"/>
              <a:t>	</a:t>
            </a:r>
            <a:r>
              <a:rPr lang="en-US" sz="1000" dirty="0"/>
              <a:t>https://en.wikipedia.org/wiki/Python_(programming_language)</a:t>
            </a:r>
          </a:p>
          <a:p>
            <a:pPr>
              <a:lnSpc>
                <a:spcPct val="90000"/>
              </a:lnSpc>
            </a:pPr>
            <a:endParaRPr lang="en-US" sz="1000" dirty="0"/>
          </a:p>
          <a:p>
            <a:pPr>
              <a:lnSpc>
                <a:spcPct val="90000"/>
              </a:lnSpc>
            </a:pPr>
            <a:r>
              <a:rPr lang="en-US" sz="1200" b="1" dirty="0"/>
              <a:t>“R</a:t>
            </a:r>
            <a:r>
              <a:rPr lang="en-US" sz="1200" dirty="0"/>
              <a:t> is a programming language and free software environment for statistical computing and graphics supported by the R Foundation for Statistical Computing.</a:t>
            </a:r>
            <a:r>
              <a:rPr lang="en-US" sz="1200" baseline="30000" dirty="0"/>
              <a:t> </a:t>
            </a:r>
            <a:r>
              <a:rPr lang="en-US" sz="1200" dirty="0"/>
              <a:t>The R language is widely used among statisticians and data miners for developing statistical software and data analysis. Polls, data mining surveys, and studies of scholarly literature databases show substantial increases in popularity;</a:t>
            </a:r>
            <a:r>
              <a:rPr lang="en-US" sz="1200" baseline="30000" dirty="0"/>
              <a:t> </a:t>
            </a:r>
            <a:r>
              <a:rPr lang="en-US" sz="1200" dirty="0"/>
              <a:t>as of January 2020, R ranks 18th in the TIOBE index, a measure of popularity of programming languages.”</a:t>
            </a:r>
          </a:p>
          <a:p>
            <a:pPr marL="0" indent="0">
              <a:lnSpc>
                <a:spcPct val="90000"/>
              </a:lnSpc>
              <a:buNone/>
            </a:pPr>
            <a:r>
              <a:rPr lang="en-US" sz="1200" dirty="0"/>
              <a:t>	</a:t>
            </a:r>
            <a:r>
              <a:rPr lang="en-US" sz="1000" dirty="0"/>
              <a:t>https://en.wikipedia.org/wiki/R_(programming_language)</a:t>
            </a:r>
          </a:p>
        </p:txBody>
      </p:sp>
      <p:pic>
        <p:nvPicPr>
          <p:cNvPr id="4" name="Picture 3" descr="Image result for free python pics&quot;">
            <a:extLst>
              <a:ext uri="{FF2B5EF4-FFF2-40B4-BE49-F238E27FC236}">
                <a16:creationId xmlns:a16="http://schemas.microsoft.com/office/drawing/2014/main" id="{457892B9-9F31-4DCD-B9DF-4460EE9938A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96000" y="1671320"/>
            <a:ext cx="3145536" cy="2099645"/>
          </a:xfrm>
          <a:prstGeom prst="rect">
            <a:avLst/>
          </a:prstGeom>
          <a:noFill/>
        </p:spPr>
      </p:pic>
      <p:pic>
        <p:nvPicPr>
          <p:cNvPr id="1026" name="Picture 2" descr="Logo r png">
            <a:extLst>
              <a:ext uri="{FF2B5EF4-FFF2-40B4-BE49-F238E27FC236}">
                <a16:creationId xmlns:a16="http://schemas.microsoft.com/office/drawing/2014/main" id="{D8BA07E0-70DF-47B9-8EA4-6BBAFE1B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70965"/>
            <a:ext cx="2873523" cy="230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4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Context – Data Science</a:t>
            </a:r>
          </a:p>
        </p:txBody>
      </p:sp>
      <p:pic>
        <p:nvPicPr>
          <p:cNvPr id="4" name="Picture 2" descr="Image result for free images for data science lifecycle projects&quot;">
            <a:extLst>
              <a:ext uri="{FF2B5EF4-FFF2-40B4-BE49-F238E27FC236}">
                <a16:creationId xmlns:a16="http://schemas.microsoft.com/office/drawing/2014/main" id="{5443571D-6372-41A2-89A8-FBFF6AAE23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35372"/>
            <a:ext cx="3856774" cy="38761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7181725" y="2837329"/>
            <a:ext cx="4512988" cy="3317938"/>
          </a:xfrm>
        </p:spPr>
        <p:txBody>
          <a:bodyPr anchor="t">
            <a:normAutofit/>
          </a:bodyPr>
          <a:lstStyle/>
          <a:p>
            <a:pPr marL="0" indent="0">
              <a:buNone/>
            </a:pPr>
            <a:r>
              <a:rPr lang="en-US" dirty="0">
                <a:solidFill>
                  <a:srgbClr val="FFFFFF"/>
                </a:solidFill>
              </a:rPr>
              <a:t>For purposes of this discussion, we will focus on the use of these tools in the data science arena. </a:t>
            </a:r>
          </a:p>
        </p:txBody>
      </p:sp>
    </p:spTree>
    <p:extLst>
      <p:ext uri="{BB962C8B-B14F-4D97-AF65-F5344CB8AC3E}">
        <p14:creationId xmlns:p14="http://schemas.microsoft.com/office/powerpoint/2010/main" val="110095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p:txBody>
          <a:bodyPr/>
          <a:lstStyle/>
          <a:p>
            <a:r>
              <a:rPr lang="en-US" dirty="0"/>
              <a:t>How Machines Learn</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p:txBody>
          <a:bodyPr/>
          <a:lstStyle/>
          <a:p>
            <a:r>
              <a:rPr lang="en-US" dirty="0"/>
              <a:t>Memory</a:t>
            </a:r>
          </a:p>
          <a:p>
            <a:pPr lvl="1"/>
            <a:r>
              <a:rPr lang="en-US" dirty="0"/>
              <a:t>Data Storage</a:t>
            </a:r>
          </a:p>
          <a:p>
            <a:r>
              <a:rPr lang="en-US" dirty="0"/>
              <a:t>Meaning (Abstraction)</a:t>
            </a:r>
          </a:p>
          <a:p>
            <a:pPr lvl="1"/>
            <a:r>
              <a:rPr lang="en-US" dirty="0"/>
              <a:t>Training – Data transformed to a concept</a:t>
            </a:r>
          </a:p>
          <a:p>
            <a:r>
              <a:rPr lang="en-US" dirty="0"/>
              <a:t>Generalization</a:t>
            </a:r>
          </a:p>
          <a:p>
            <a:pPr lvl="1"/>
            <a:r>
              <a:rPr lang="en-US" dirty="0"/>
              <a:t>Form used for future similar situations</a:t>
            </a:r>
          </a:p>
          <a:p>
            <a:r>
              <a:rPr lang="en-US" dirty="0"/>
              <a:t>Evaluation</a:t>
            </a:r>
          </a:p>
          <a:p>
            <a:pPr lvl="1"/>
            <a:r>
              <a:rPr lang="en-US" dirty="0"/>
              <a:t>Review performance</a:t>
            </a:r>
          </a:p>
        </p:txBody>
      </p:sp>
    </p:spTree>
    <p:extLst>
      <p:ext uri="{BB962C8B-B14F-4D97-AF65-F5344CB8AC3E}">
        <p14:creationId xmlns:p14="http://schemas.microsoft.com/office/powerpoint/2010/main" val="299257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p:txBody>
          <a:bodyPr/>
          <a:lstStyle/>
          <a:p>
            <a:r>
              <a:rPr lang="en-US" dirty="0"/>
              <a:t>What languages do your colleagues use?</a:t>
            </a:r>
          </a:p>
          <a:p>
            <a:endParaRPr lang="en-US" dirty="0"/>
          </a:p>
          <a:p>
            <a:r>
              <a:rPr lang="en-US" dirty="0"/>
              <a:t>What are you solving?</a:t>
            </a:r>
          </a:p>
          <a:p>
            <a:endParaRPr lang="en-US" dirty="0"/>
          </a:p>
          <a:p>
            <a:r>
              <a:rPr lang="en-US" dirty="0"/>
              <a:t>What is your cost?</a:t>
            </a:r>
          </a:p>
          <a:p>
            <a:endParaRPr lang="en-US" dirty="0"/>
          </a:p>
          <a:p>
            <a:r>
              <a:rPr lang="en-US" dirty="0"/>
              <a:t>What is common in the field?</a:t>
            </a:r>
          </a:p>
          <a:p>
            <a:endParaRPr lang="en-US" dirty="0"/>
          </a:p>
        </p:txBody>
      </p:sp>
    </p:spTree>
    <p:extLst>
      <p:ext uri="{BB962C8B-B14F-4D97-AF65-F5344CB8AC3E}">
        <p14:creationId xmlns:p14="http://schemas.microsoft.com/office/powerpoint/2010/main" val="45089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Considerations</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Advantages</a:t>
            </a:r>
          </a:p>
          <a:p>
            <a:r>
              <a:rPr lang="en-US" dirty="0">
                <a:solidFill>
                  <a:srgbClr val="FFFFFF"/>
                </a:solidFill>
              </a:rPr>
              <a:t>Disadvantages</a:t>
            </a:r>
          </a:p>
          <a:p>
            <a:r>
              <a:rPr lang="en-US" dirty="0">
                <a:solidFill>
                  <a:srgbClr val="FFFFFF"/>
                </a:solidFill>
              </a:rPr>
              <a:t>Usability</a:t>
            </a:r>
          </a:p>
          <a:p>
            <a:r>
              <a:rPr lang="en-US" dirty="0">
                <a:solidFill>
                  <a:srgbClr val="FFFFFF"/>
                </a:solidFill>
              </a:rPr>
              <a:t>Ecosystem</a:t>
            </a:r>
          </a:p>
          <a:p>
            <a:r>
              <a:rPr lang="en-US" dirty="0">
                <a:solidFill>
                  <a:srgbClr val="FFFFFF"/>
                </a:solidFill>
              </a:rPr>
              <a:t>Data handling Capabilities</a:t>
            </a:r>
          </a:p>
          <a:p>
            <a:r>
              <a:rPr lang="en-US" dirty="0">
                <a:solidFill>
                  <a:srgbClr val="FFFFFF"/>
                </a:solidFill>
              </a:rPr>
              <a:t>IDE (Integrated Development Environment)</a:t>
            </a:r>
          </a:p>
          <a:p>
            <a:r>
              <a:rPr lang="en-US" dirty="0">
                <a:solidFill>
                  <a:srgbClr val="FFFFFF"/>
                </a:solidFill>
              </a:rPr>
              <a:t>Popular Libraries/Packages</a:t>
            </a:r>
          </a:p>
          <a:p>
            <a:r>
              <a:rPr lang="en-US" dirty="0">
                <a:solidFill>
                  <a:srgbClr val="FFFFFF"/>
                </a:solidFill>
              </a:rPr>
              <a:t>Support/Community</a:t>
            </a:r>
          </a:p>
          <a:p>
            <a:endParaRPr lang="en-US" dirty="0">
              <a:solidFill>
                <a:srgbClr val="FFFFFF"/>
              </a:solidFill>
            </a:endParaRPr>
          </a:p>
        </p:txBody>
      </p:sp>
    </p:spTree>
    <p:extLst>
      <p:ext uri="{BB962C8B-B14F-4D97-AF65-F5344CB8AC3E}">
        <p14:creationId xmlns:p14="http://schemas.microsoft.com/office/powerpoint/2010/main" val="1662089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General purpose programming languages</a:t>
            </a:r>
          </a:p>
          <a:p>
            <a:r>
              <a:rPr lang="en-US" dirty="0"/>
              <a:t>Known for code readability, speed, and functionalities</a:t>
            </a:r>
          </a:p>
          <a:p>
            <a:r>
              <a:rPr lang="en-US" dirty="0"/>
              <a:t>Ease of deploy and reproducibility</a:t>
            </a:r>
          </a:p>
          <a:p>
            <a:r>
              <a:rPr lang="en-US" dirty="0"/>
              <a:t>Learn how algorithms (and mathematics) work</a:t>
            </a:r>
          </a:p>
          <a:p>
            <a:r>
              <a:rPr lang="en-US" dirty="0"/>
              <a:t>More popular for ML</a:t>
            </a:r>
          </a:p>
          <a:p>
            <a:endParaRPr lang="en-US" dirty="0"/>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Beautiful graphs and visualizations</a:t>
            </a:r>
          </a:p>
          <a:p>
            <a:r>
              <a:rPr lang="en-US" dirty="0"/>
              <a:t>Data analysis functionality</a:t>
            </a:r>
          </a:p>
          <a:p>
            <a:r>
              <a:rPr lang="en-US" dirty="0"/>
              <a:t>Statistical analysis</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223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13</TotalTime>
  <Words>807</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The Battle between Python and R</vt:lpstr>
      <vt:lpstr>Agenda</vt:lpstr>
      <vt:lpstr>Introduction</vt:lpstr>
      <vt:lpstr>Descriptions by Wikipedia</vt:lpstr>
      <vt:lpstr>Context – Data Science</vt:lpstr>
      <vt:lpstr>How Machines Learn</vt:lpstr>
      <vt:lpstr>Questions</vt:lpstr>
      <vt:lpstr>Considerations</vt:lpstr>
      <vt:lpstr>Advantages</vt:lpstr>
      <vt:lpstr>Disadvantages</vt:lpstr>
      <vt:lpstr>Usability</vt:lpstr>
      <vt:lpstr>Ecosystem</vt:lpstr>
      <vt:lpstr>Data Handling Capabilities</vt:lpstr>
      <vt:lpstr>IDE</vt:lpstr>
      <vt:lpstr>Popular Packages/Libraries</vt:lpstr>
      <vt:lpstr>Support/Communities</vt:lpstr>
      <vt:lpstr>Winner</vt:lpstr>
      <vt:lpstr>Summary</vt:lpstr>
      <vt:lpstr>Decision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between Python and R</dc:title>
  <dc:creator>Christopher Holt</dc:creator>
  <cp:lastModifiedBy>Christopher Holt</cp:lastModifiedBy>
  <cp:revision>4</cp:revision>
  <dcterms:created xsi:type="dcterms:W3CDTF">2020-01-29T01:34:33Z</dcterms:created>
  <dcterms:modified xsi:type="dcterms:W3CDTF">2020-01-29T18:53:25Z</dcterms:modified>
</cp:coreProperties>
</file>