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86" r:id="rId4"/>
    <p:sldId id="292" r:id="rId5"/>
    <p:sldId id="285" r:id="rId6"/>
    <p:sldId id="293" r:id="rId7"/>
    <p:sldId id="294" r:id="rId8"/>
    <p:sldId id="295" r:id="rId9"/>
    <p:sldId id="296" r:id="rId10"/>
    <p:sldId id="298" r:id="rId11"/>
    <p:sldId id="297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E96"/>
    <a:srgbClr val="167B56"/>
    <a:srgbClr val="D6DDE5"/>
    <a:srgbClr val="DBE11B"/>
    <a:srgbClr val="BCDDC1"/>
    <a:srgbClr val="EBEBEB"/>
    <a:srgbClr val="EAEAEA"/>
    <a:srgbClr val="F5AF31"/>
    <a:srgbClr val="003158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34" autoAdjust="0"/>
  </p:normalViewPr>
  <p:slideViewPr>
    <p:cSldViewPr>
      <p:cViewPr>
        <p:scale>
          <a:sx n="98" d="100"/>
          <a:sy n="98" d="100"/>
        </p:scale>
        <p:origin x="9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70BD6-413B-4724-9B1A-2B0F44CB5EB2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E9305-65CE-4F4C-B83E-17DE3AE70E4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88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E9305-65CE-4F4C-B83E-17DE3AE70E4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47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What does this look like now at a more granular</a:t>
            </a:r>
            <a:r>
              <a:rPr lang="en-AU" sz="1200" b="1" baseline="0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level?</a:t>
            </a:r>
            <a:endParaRPr lang="en-AU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E9305-65CE-4F4C-B83E-17DE3AE70E4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40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E9305-65CE-4F4C-B83E-17DE3AE70E46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89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E9305-65CE-4F4C-B83E-17DE3AE70E46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30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E9305-65CE-4F4C-B83E-17DE3AE70E46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793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E9305-65CE-4F4C-B83E-17DE3AE70E46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13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How</a:t>
            </a:r>
            <a:r>
              <a:rPr lang="en-AU" b="1" baseline="0" dirty="0"/>
              <a:t> do things look at the moment?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E9305-65CE-4F4C-B83E-17DE3AE70E46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5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E9305-65CE-4F4C-B83E-17DE3AE70E4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81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E9305-65CE-4F4C-B83E-17DE3AE70E46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9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51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4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65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54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6800" y="1563329"/>
            <a:ext cx="8151900" cy="4826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49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89" y="1166781"/>
            <a:ext cx="401955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96801" y="1562783"/>
            <a:ext cx="4019550" cy="48269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27564" y="1166781"/>
            <a:ext cx="4021137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27564" y="1562783"/>
            <a:ext cx="4021137" cy="48269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897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96801" y="1562783"/>
            <a:ext cx="4019638" cy="48269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27564" y="1562783"/>
            <a:ext cx="4021137" cy="48269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299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96800" y="1169377"/>
            <a:ext cx="8151900" cy="52203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4669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96801" y="1168093"/>
            <a:ext cx="4019638" cy="5221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27563" y="1168093"/>
            <a:ext cx="4021138" cy="5221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289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393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831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6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2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882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296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88" y="1225999"/>
            <a:ext cx="8151812" cy="521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51520" y="1124744"/>
            <a:ext cx="8784976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8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31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6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21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16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05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51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F74AB-9A16-4591-BAA8-A9F8FEE61279}" type="datetimeFigureOut">
              <a:rPr lang="en-AU" smtClean="0"/>
              <a:pPr/>
              <a:t>12/12/2017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21A3-AA23-4CA4-8D68-BCA5110158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82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476463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888" y="1172569"/>
            <a:ext cx="8151812" cy="5217120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800" y="81281"/>
            <a:ext cx="8151900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6" y="6546849"/>
            <a:ext cx="508345" cy="157164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6666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5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  <p:sldLayoutId id="2147483672" r:id="rId10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7.emf"/><Relationship Id="rId17" Type="http://schemas.openxmlformats.org/officeDocument/2006/relationships/image" Target="../media/image12.png"/><Relationship Id="rId2" Type="http://schemas.openxmlformats.org/officeDocument/2006/relationships/tags" Target="../tags/tag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6.emf"/><Relationship Id="rId5" Type="http://schemas.openxmlformats.org/officeDocument/2006/relationships/tags" Target="../tags/tag7.xml"/><Relationship Id="rId15" Type="http://schemas.openxmlformats.org/officeDocument/2006/relationships/image" Target="../media/image10.png"/><Relationship Id="rId10" Type="http://schemas.microsoft.com/office/2007/relationships/hdphoto" Target="../media/hdphoto1.wdp"/><Relationship Id="rId19" Type="http://schemas.openxmlformats.org/officeDocument/2006/relationships/image" Target="../media/image14.png"/><Relationship Id="rId4" Type="http://schemas.openxmlformats.org/officeDocument/2006/relationships/tags" Target="../tags/tag6.xml"/><Relationship Id="rId9" Type="http://schemas.openxmlformats.org/officeDocument/2006/relationships/image" Target="../media/image3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10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2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9.png"/><Relationship Id="rId5" Type="http://schemas.openxmlformats.org/officeDocument/2006/relationships/tags" Target="../tags/tag12.xml"/><Relationship Id="rId10" Type="http://schemas.openxmlformats.org/officeDocument/2006/relationships/image" Target="../media/image18.png"/><Relationship Id="rId4" Type="http://schemas.openxmlformats.org/officeDocument/2006/relationships/tags" Target="../tags/tag11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5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2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26.png"/><Relationship Id="rId5" Type="http://schemas.openxmlformats.org/officeDocument/2006/relationships/tags" Target="../tags/tag17.xml"/><Relationship Id="rId10" Type="http://schemas.openxmlformats.org/officeDocument/2006/relationships/image" Target="../media/image25.png"/><Relationship Id="rId4" Type="http://schemas.openxmlformats.org/officeDocument/2006/relationships/tags" Target="../tags/tag16.xml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Boiler Feed Pump Efficiency Degradation Analysis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3861048"/>
            <a:ext cx="8136904" cy="0"/>
          </a:xfrm>
          <a:prstGeom prst="line">
            <a:avLst/>
          </a:prstGeom>
          <a:ln w="19050">
            <a:solidFill>
              <a:srgbClr val="00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6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9144000" cy="1752600"/>
          </a:xfrm>
          <a:custGeom>
            <a:avLst/>
            <a:gdLst/>
            <a:ahLst/>
            <a:cxnLst/>
            <a:rect l="l" t="t" r="r" b="b"/>
            <a:pathLst>
              <a:path w="9906000" h="1796796">
                <a:moveTo>
                  <a:pt x="9906000" y="0"/>
                </a:moveTo>
                <a:lnTo>
                  <a:pt x="0" y="0"/>
                </a:lnTo>
                <a:lnTo>
                  <a:pt x="0" y="1796796"/>
                </a:lnTo>
                <a:lnTo>
                  <a:pt x="9906000" y="1796796"/>
                </a:lnTo>
                <a:lnTo>
                  <a:pt x="9906000" y="0"/>
                </a:lnTo>
                <a:close/>
              </a:path>
            </a:pathLst>
          </a:custGeom>
          <a:solidFill>
            <a:srgbClr val="2FBE96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4259648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Author: Christopher T. Hui</a:t>
            </a:r>
          </a:p>
          <a:p>
            <a:pPr algn="ctr"/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Supervisor: Abhishek Goel</a:t>
            </a:r>
          </a:p>
          <a:p>
            <a:pPr algn="ctr"/>
            <a:r>
              <a:rPr lang="en-AU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26th November, 2017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17" y="557375"/>
            <a:ext cx="5065182" cy="25325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3648" y="392144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Capstone Project I</a:t>
            </a:r>
          </a:p>
        </p:txBody>
      </p:sp>
    </p:spTree>
    <p:extLst>
      <p:ext uri="{BB962C8B-B14F-4D97-AF65-F5344CB8AC3E}">
        <p14:creationId xmlns:p14="http://schemas.microsoft.com/office/powerpoint/2010/main" val="407511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4B45A0EE-201B-42BB-888B-63963F316789}"/>
              </a:ext>
            </a:extLst>
          </p:cNvPr>
          <p:cNvSpPr txBox="1"/>
          <p:nvPr/>
        </p:nvSpPr>
        <p:spPr>
          <a:xfrm>
            <a:off x="2736015" y="2711570"/>
            <a:ext cx="63004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Like most data science projects, we had missing data. However this could not be imputed with regular panda means such as </a:t>
            </a:r>
            <a:r>
              <a:rPr lang="en-AU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ffill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AU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bfill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. In this case, apart from traditional data cleansing (NA’s, values &gt; 0 etc.) we also had to contend with the missing suction pressure. If we miss the suction pressure, we cannot calculate the rate of change in </a:t>
            </a:r>
            <a:r>
              <a:rPr lang="en-AU" sz="1000" b="1" i="1" dirty="0">
                <a:latin typeface="Segoe UI" panose="020B0502040204020203" pitchFamily="34" charset="0"/>
                <a:cs typeface="Segoe UI" panose="020B0502040204020203" pitchFamily="34" charset="0"/>
              </a:rPr>
              <a:t>P ;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Hence we would not be able to calculate Total Head. </a:t>
            </a:r>
          </a:p>
          <a:p>
            <a:pPr algn="just"/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While we did not have Suction Pressure, we noted that for every Boiler Feed Pump it is connected to the deaerator. The deaerator is a part of plant which strips oxygen from fluids (it de-aerates them). We have a sensor here with recordable deaerator pressure. Further analysis from engineering drawings yields the distance from the deaerator through to the Boiler Feed Pump -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21.847 Meters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/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With this information, we can convert the height using the Standard Instrumentation metrics converting Meters to an appropriate kPa metric. (1 kPa = 0.1019977 Meters). </a:t>
            </a:r>
          </a:p>
          <a:p>
            <a:pPr algn="just"/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Combining this with the deaerator pressure sensor enables us to recreate the suction pressure value as shown below. </a:t>
            </a:r>
          </a:p>
          <a:p>
            <a:pPr algn="just"/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Additionally, to ensure the values we had were in an acceptable range we included the following filter.</a:t>
            </a:r>
          </a:p>
          <a:p>
            <a:pPr algn="just"/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If the filter is to be defined as ‘on’ then: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Flow rate must be greater than 0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Pump RPM must be greater than 0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Total Head &gt; 0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1520" y="1124744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404664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Appendix: Data Wrangling Methodology (Part II)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2468" y="6669360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1327A03-CF5A-4B59-8981-8C7E207977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196752"/>
            <a:ext cx="2213223" cy="3240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1D0D35-7DD4-4D5A-9CD9-940581FF7073}"/>
                  </a:ext>
                </a:extLst>
              </p:cNvPr>
              <p:cNvSpPr txBox="1"/>
              <p:nvPr/>
            </p:nvSpPr>
            <p:spPr>
              <a:xfrm>
                <a:off x="2736014" y="1268760"/>
                <a:ext cx="6300481" cy="1176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 measure pump degradation, one of the key variables required is Total Head. Total Head is calculated via the below formula where </a:t>
                </a:r>
                <a:r>
                  <a:rPr lang="en-AU" sz="10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 </a:t>
                </a:r>
                <a:r>
                  <a:rPr lang="en-AU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the differential pressure between the pumps discharge pressure versus the suction pressure. </a:t>
                </a:r>
                <a14:m>
                  <m:oMath xmlns:m="http://schemas.openxmlformats.org/officeDocument/2006/math">
                    <m:r>
                      <a:rPr lang="en-AU" sz="1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𝝆</m:t>
                    </m:r>
                  </m:oMath>
                </a14:m>
                <a:r>
                  <a:rPr lang="en-AU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represents the density of the fluid (water) and </a:t>
                </a:r>
                <a:r>
                  <a:rPr lang="en-AU" sz="10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AU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represents the constant, gravity. </a:t>
                </a:r>
                <a:br>
                  <a:rPr lang="en-AU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AU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This can also be written as:</a:t>
                </a:r>
              </a:p>
              <a:p>
                <a:endParaRPr lang="en-AU" sz="10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𝐓𝐨𝐭𝐚𝐥</m:t>
                      </m:r>
                      <m:r>
                        <a:rPr lang="en-AU" sz="1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AU" sz="1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𝐇𝐲𝐝𝐫𝐚𝐮𝐥𝐢𝐜</m:t>
                      </m:r>
                      <m:r>
                        <a:rPr lang="en-AU" sz="1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AU" sz="1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𝐇𝐞𝐚𝐝</m:t>
                      </m:r>
                      <m:r>
                        <a:rPr lang="en-AU" sz="1000" b="1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AU" sz="1000" b="1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AU" sz="1000" b="1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𝑷</m:t>
                          </m:r>
                        </m:num>
                        <m:den>
                          <m:r>
                            <a:rPr lang="en-AU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𝝆</m:t>
                          </m:r>
                          <m:r>
                            <a:rPr lang="en-AU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ℊ</m:t>
                          </m:r>
                        </m:den>
                      </m:f>
                    </m:oMath>
                  </m:oMathPara>
                </a14:m>
                <a:endParaRPr lang="en-AU" sz="10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1D0D35-7DD4-4D5A-9CD9-940581FF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014" y="1268760"/>
                <a:ext cx="6300481" cy="1176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E5128E2D-FF49-409E-80FD-A5B8FB877EE8}"/>
              </a:ext>
            </a:extLst>
          </p:cNvPr>
          <p:cNvSpPr/>
          <p:nvPr/>
        </p:nvSpPr>
        <p:spPr>
          <a:xfrm>
            <a:off x="755576" y="2613201"/>
            <a:ext cx="216024" cy="167727"/>
          </a:xfrm>
          <a:prstGeom prst="star5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A8D4C0-11C5-4AA9-BDB1-0A094F0A588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46952" y="5589240"/>
            <a:ext cx="5731510" cy="133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D5BDFB-DE70-4474-9E1A-68447B3A8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028" y="4573131"/>
            <a:ext cx="2037581" cy="3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0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1520" y="1124744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40466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The challenge focused on 3 key issues…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09649" y="1412776"/>
            <a:ext cx="7491440" cy="1492136"/>
            <a:chOff x="709649" y="1412776"/>
            <a:chExt cx="7491440" cy="1492136"/>
          </a:xfrm>
        </p:grpSpPr>
        <p:sp>
          <p:nvSpPr>
            <p:cNvPr id="48" name="Rectangle 47"/>
            <p:cNvSpPr/>
            <p:nvPr/>
          </p:nvSpPr>
          <p:spPr>
            <a:xfrm>
              <a:off x="883141" y="1511552"/>
              <a:ext cx="3663767" cy="1393360"/>
            </a:xfrm>
            <a:prstGeom prst="rect">
              <a:avLst/>
            </a:prstGeom>
            <a:solidFill>
              <a:schemeClr val="accent4">
                <a:lumMod val="75000"/>
                <a:lumOff val="25000"/>
                <a:alpha val="85000"/>
              </a:schemeClr>
            </a:solidFill>
          </p:spPr>
          <p:txBody>
            <a:bodyPr vert="horz" wrap="square" lIns="0" tIns="0" rIns="0" bIns="0" rtlCol="0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en-AU" sz="3200">
                <a:solidFill>
                  <a:schemeClr val="tx1">
                    <a:tint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2547" y="2069732"/>
              <a:ext cx="35283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>
                      <a:lumMod val="9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Lower energy prices for longer.</a:t>
              </a:r>
              <a:endParaRPr lang="en-AU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!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27557" y="1838066"/>
              <a:ext cx="35283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Demand for energy in Australia has not matched the growth in generation capacity resulting in oversupply, acting as a downward trigger for prices.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91782" y="3239744"/>
            <a:ext cx="3663767" cy="1393360"/>
          </a:xfrm>
          <a:prstGeom prst="rect">
            <a:avLst/>
          </a:prstGeom>
          <a:solidFill>
            <a:schemeClr val="accent4">
              <a:lumMod val="75000"/>
              <a:lumOff val="25000"/>
              <a:alpha val="85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ct val="20000"/>
              </a:spcBef>
            </a:pPr>
            <a:endParaRPr lang="en-AU" sz="3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6798" y="3613258"/>
            <a:ext cx="352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Continued maintenance overspend in a low margin environment hinders competitive capabilities.</a:t>
            </a:r>
          </a:p>
          <a:p>
            <a:pPr algn="ctr"/>
            <a:endParaRPr lang="en-AU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18290" y="3140968"/>
            <a:ext cx="381642" cy="3926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46908" y="3239744"/>
            <a:ext cx="3663767" cy="1393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4555549" y="3533573"/>
            <a:ext cx="3528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Excessive maintenance of Boiler Feed Pumps  reduces our revenue through increased expenditure; this has the potential to become a critical issue with material impact to overall gross profitability.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09111" y="4948167"/>
            <a:ext cx="3663767" cy="1393360"/>
          </a:xfrm>
          <a:prstGeom prst="rect">
            <a:avLst/>
          </a:prstGeom>
          <a:solidFill>
            <a:schemeClr val="accent4">
              <a:lumMod val="75000"/>
              <a:lumOff val="25000"/>
              <a:alpha val="85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ct val="20000"/>
              </a:spcBef>
            </a:pPr>
            <a:endParaRPr lang="en-AU" sz="3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35619" y="4838224"/>
            <a:ext cx="381642" cy="3926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64237" y="4948167"/>
            <a:ext cx="3663767" cy="1393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/>
          <p:cNvSpPr/>
          <p:nvPr/>
        </p:nvSpPr>
        <p:spPr>
          <a:xfrm>
            <a:off x="1008930" y="5506347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Shifting market landscape has impacted fleet profitability requiring new approaches to drive costs.</a:t>
            </a:r>
            <a:endParaRPr lang="en-AU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0565" y="5262299"/>
            <a:ext cx="352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With increased competition and market share erosion, new technologies (i.e. analytics) is required to 1) remain competitive and 2) unlock insight through existing data assets.</a:t>
            </a:r>
          </a:p>
        </p:txBody>
      </p:sp>
    </p:spTree>
    <p:extLst>
      <p:ext uri="{BB962C8B-B14F-4D97-AF65-F5344CB8AC3E}">
        <p14:creationId xmlns:p14="http://schemas.microsoft.com/office/powerpoint/2010/main" val="130801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1520" y="1124744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404664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..which were broken down into a series of requirements.</a:t>
            </a:r>
          </a:p>
        </p:txBody>
      </p:sp>
      <p:cxnSp>
        <p:nvCxnSpPr>
          <p:cNvPr id="7" name="Straight Connector 6"/>
          <p:cNvCxnSpPr>
            <a:stCxn id="9" idx="3"/>
          </p:cNvCxnSpPr>
          <p:nvPr/>
        </p:nvCxnSpPr>
        <p:spPr>
          <a:xfrm>
            <a:off x="4499992" y="1278634"/>
            <a:ext cx="0" cy="503068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1124745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Client requirements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112474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Our Approach</a:t>
            </a:r>
          </a:p>
          <a:p>
            <a:endParaRPr lang="en-AU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40681" y="1647960"/>
            <a:ext cx="3663767" cy="898560"/>
            <a:chOff x="4868673" y="4383251"/>
            <a:chExt cx="3663767" cy="876616"/>
          </a:xfrm>
          <a:solidFill>
            <a:schemeClr val="tx1">
              <a:lumMod val="50000"/>
              <a:lumOff val="50000"/>
              <a:alpha val="6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4868673" y="4383251"/>
              <a:ext cx="3663767" cy="8640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30655" y="4449164"/>
              <a:ext cx="3528392" cy="810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Clearly define the problem, developing a series of logical hypotheses that can be formulated and tested with commercial implications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40681" y="2838271"/>
            <a:ext cx="3663767" cy="878761"/>
            <a:chOff x="4209863" y="2838271"/>
            <a:chExt cx="3663767" cy="878761"/>
          </a:xfrm>
          <a:solidFill>
            <a:schemeClr val="tx1">
              <a:lumMod val="50000"/>
              <a:lumOff val="50000"/>
              <a:alpha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4209863" y="2838271"/>
              <a:ext cx="3663767" cy="8787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43551" y="3001399"/>
              <a:ext cx="3600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Establish a clear hierarchical view of data assets required to undertake the analysis (i.e. Data Preparation)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40681" y="3974238"/>
            <a:ext cx="3663767" cy="966929"/>
            <a:chOff x="4868673" y="4437112"/>
            <a:chExt cx="3663767" cy="864096"/>
          </a:xfrm>
          <a:solidFill>
            <a:schemeClr val="tx1">
              <a:lumMod val="50000"/>
              <a:lumOff val="50000"/>
              <a:alpha val="60000"/>
            </a:schemeClr>
          </a:solidFill>
        </p:grpSpPr>
        <p:sp>
          <p:nvSpPr>
            <p:cNvPr id="36" name="Rectangle 35"/>
            <p:cNvSpPr/>
            <p:nvPr/>
          </p:nvSpPr>
          <p:spPr>
            <a:xfrm>
              <a:off x="4868673" y="4437112"/>
              <a:ext cx="3663767" cy="8640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04048" y="4526538"/>
              <a:ext cx="3528392" cy="577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Conduct deep analytics through statistical rigour and transform these into actionable insights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40681" y="5229200"/>
            <a:ext cx="3663767" cy="864096"/>
            <a:chOff x="4868673" y="4437112"/>
            <a:chExt cx="3663767" cy="864096"/>
          </a:xfrm>
          <a:solidFill>
            <a:schemeClr val="tx1">
              <a:lumMod val="50000"/>
              <a:lumOff val="50000"/>
              <a:alpha val="6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4868673" y="4437112"/>
              <a:ext cx="3663767" cy="8640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04048" y="4526538"/>
              <a:ext cx="35283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Summarise insights into an solution to be presented to the client for approval / implementation</a:t>
              </a:r>
            </a:p>
          </p:txBody>
        </p:sp>
      </p:grpSp>
      <p:sp>
        <p:nvSpPr>
          <p:cNvPr id="67" name="Oval 66"/>
          <p:cNvSpPr/>
          <p:nvPr/>
        </p:nvSpPr>
        <p:spPr>
          <a:xfrm>
            <a:off x="4694414" y="1556791"/>
            <a:ext cx="381642" cy="3926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4694414" y="2676354"/>
            <a:ext cx="381642" cy="3926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69" name="Oval 68"/>
          <p:cNvSpPr/>
          <p:nvPr/>
        </p:nvSpPr>
        <p:spPr>
          <a:xfrm>
            <a:off x="4694414" y="3811810"/>
            <a:ext cx="381642" cy="3926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70" name="Oval 69"/>
          <p:cNvSpPr/>
          <p:nvPr/>
        </p:nvSpPr>
        <p:spPr>
          <a:xfrm>
            <a:off x="4694414" y="5008728"/>
            <a:ext cx="381642" cy="3926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2468" y="6453336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08" b="32462" l="75154" r="924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25" r="6385" b="66356"/>
          <a:stretch/>
        </p:blipFill>
        <p:spPr>
          <a:xfrm>
            <a:off x="316898" y="1602740"/>
            <a:ext cx="383652" cy="645707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1143839" y="1484785"/>
            <a:ext cx="2896705" cy="1026413"/>
          </a:xfrm>
          <a:prstGeom prst="wedgeEllipseCallout">
            <a:avLst>
              <a:gd name="adj1" fmla="val -64454"/>
              <a:gd name="adj2" fmla="val 419"/>
            </a:avLst>
          </a:prstGeom>
          <a:solidFill>
            <a:srgbClr val="2FBE96">
              <a:alpha val="8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 need a real time view of our pump performance not an ad-hoc analysis. Our current view is redundant and excessively manual.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08" b="32462" l="75154" r="924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25" r="6385" b="66356"/>
          <a:stretch/>
        </p:blipFill>
        <p:spPr>
          <a:xfrm>
            <a:off x="316361" y="3904060"/>
            <a:ext cx="383652" cy="645707"/>
          </a:xfrm>
          <a:prstGeom prst="rect">
            <a:avLst/>
          </a:prstGeom>
        </p:spPr>
      </p:pic>
      <p:sp>
        <p:nvSpPr>
          <p:cNvPr id="50" name="Oval Callout 49"/>
          <p:cNvSpPr/>
          <p:nvPr/>
        </p:nvSpPr>
        <p:spPr>
          <a:xfrm>
            <a:off x="1150432" y="2633833"/>
            <a:ext cx="2898000" cy="1026000"/>
          </a:xfrm>
          <a:prstGeom prst="wedgeEllipseCallout">
            <a:avLst>
              <a:gd name="adj1" fmla="val -62746"/>
              <a:gd name="adj2" fmla="val -15810"/>
            </a:avLst>
          </a:prstGeom>
          <a:solidFill>
            <a:srgbClr val="2FBE96">
              <a:alpha val="85098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efficiency equation is understood. However, the weightings of the variables are another story. Can you help?</a:t>
            </a:r>
          </a:p>
        </p:txBody>
      </p:sp>
      <p:sp>
        <p:nvSpPr>
          <p:cNvPr id="51" name="Oval Callout 50"/>
          <p:cNvSpPr/>
          <p:nvPr/>
        </p:nvSpPr>
        <p:spPr>
          <a:xfrm>
            <a:off x="1070772" y="3905981"/>
            <a:ext cx="2898000" cy="1026000"/>
          </a:xfrm>
          <a:prstGeom prst="wedgeEllipseCallout">
            <a:avLst>
              <a:gd name="adj1" fmla="val -62101"/>
              <a:gd name="adj2" fmla="val -14333"/>
            </a:avLst>
          </a:prstGeom>
          <a:solidFill>
            <a:srgbClr val="2FBE96">
              <a:alpha val="8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track far too many tags for efficiency – any chance we can reduce the number of tags we are looking at? 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08" b="32462" l="75154" r="924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25" r="6385" b="66356"/>
          <a:stretch/>
        </p:blipFill>
        <p:spPr>
          <a:xfrm>
            <a:off x="316361" y="2666581"/>
            <a:ext cx="383652" cy="64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6" y="5299526"/>
            <a:ext cx="385718" cy="587617"/>
          </a:xfrm>
          <a:prstGeom prst="rect">
            <a:avLst/>
          </a:prstGeom>
        </p:spPr>
      </p:pic>
      <p:sp>
        <p:nvSpPr>
          <p:cNvPr id="54" name="Oval Callout 53"/>
          <p:cNvSpPr/>
          <p:nvPr/>
        </p:nvSpPr>
        <p:spPr>
          <a:xfrm>
            <a:off x="1070772" y="5148248"/>
            <a:ext cx="2898000" cy="1026000"/>
          </a:xfrm>
          <a:prstGeom prst="wedgeEllipseCallout">
            <a:avLst>
              <a:gd name="adj1" fmla="val -62417"/>
              <a:gd name="adj2" fmla="val -8224"/>
            </a:avLst>
          </a:prstGeom>
          <a:solidFill>
            <a:srgbClr val="2FBE96">
              <a:alpha val="8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translate our static plant data into strategic insights our engineers can use?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2249270"/>
            <a:ext cx="67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1404" y="3297798"/>
            <a:ext cx="67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4752" y="4545704"/>
            <a:ext cx="67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4868" y="5923437"/>
            <a:ext cx="869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65201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1520" y="1124744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40466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Structuring our hypotheses…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20072" y="6839"/>
            <a:ext cx="3816424" cy="1008112"/>
            <a:chOff x="4716016" y="4293096"/>
            <a:chExt cx="3816424" cy="1008112"/>
          </a:xfrm>
        </p:grpSpPr>
        <p:grpSp>
          <p:nvGrpSpPr>
            <p:cNvPr id="7" name="Group 6"/>
            <p:cNvGrpSpPr/>
            <p:nvPr/>
          </p:nvGrpSpPr>
          <p:grpSpPr>
            <a:xfrm>
              <a:off x="4716016" y="4293096"/>
              <a:ext cx="3816424" cy="1008112"/>
              <a:chOff x="4716016" y="4293096"/>
              <a:chExt cx="3600400" cy="100811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716016" y="4293096"/>
                <a:ext cx="3600400" cy="1008112"/>
                <a:chOff x="4716016" y="4293096"/>
                <a:chExt cx="3600400" cy="100811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860032" y="4437112"/>
                  <a:ext cx="3456384" cy="86409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16016" y="42930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783948" y="431922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b="1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932001" y="4463014"/>
              <a:ext cx="35283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</a:t>
              </a:r>
              <a:r>
                <a:rPr lang="en-AU" sz="12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Clearly define the problem, developing a series of logical hypotheses that can be formulated and tested with commercial implications</a:t>
              </a:r>
            </a:p>
          </p:txBody>
        </p:sp>
      </p:grpSp>
      <p:sp>
        <p:nvSpPr>
          <p:cNvPr id="90" name="Rectangle 89"/>
          <p:cNvSpPr>
            <a:spLocks/>
          </p:cNvSpPr>
          <p:nvPr/>
        </p:nvSpPr>
        <p:spPr>
          <a:xfrm>
            <a:off x="121756" y="3496827"/>
            <a:ext cx="1302274" cy="77879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wrap="square" lIns="74638" tIns="74638" rIns="74638" bIns="74638" rtlCol="0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How can we increase availability of our fleet through maintenance for boiler feed pumps?</a:t>
            </a:r>
            <a:endParaRPr kumimoji="0" lang="en-AU" sz="765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/>
          <p:cNvSpPr>
            <a:spLocks/>
          </p:cNvSpPr>
          <p:nvPr/>
        </p:nvSpPr>
        <p:spPr>
          <a:xfrm>
            <a:off x="1902159" y="3606108"/>
            <a:ext cx="1687657" cy="56249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1B. Increase boiler feed pumps’ efficiency by increasing the effectiveness of maintenance activities (i.e. efficiency monitoring)</a:t>
            </a:r>
          </a:p>
        </p:txBody>
      </p:sp>
      <p:sp>
        <p:nvSpPr>
          <p:cNvPr id="92" name="Rectangle 91"/>
          <p:cNvSpPr>
            <a:spLocks/>
          </p:cNvSpPr>
          <p:nvPr/>
        </p:nvSpPr>
        <p:spPr>
          <a:xfrm>
            <a:off x="1902158" y="5625480"/>
            <a:ext cx="1687657" cy="345431"/>
          </a:xfrm>
          <a:prstGeom prst="rect">
            <a:avLst/>
          </a:prstGeom>
          <a:solidFill>
            <a:srgbClr val="99AABE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1C. Increase efficiency of boiler feed pumps to avoid outages</a:t>
            </a:r>
          </a:p>
        </p:txBody>
      </p:sp>
      <p:sp>
        <p:nvSpPr>
          <p:cNvPr id="93" name="Rectangle 92"/>
          <p:cNvSpPr>
            <a:spLocks/>
          </p:cNvSpPr>
          <p:nvPr/>
        </p:nvSpPr>
        <p:spPr>
          <a:xfrm>
            <a:off x="1902158" y="2070885"/>
            <a:ext cx="1687657" cy="345431"/>
          </a:xfrm>
          <a:prstGeom prst="rect">
            <a:avLst/>
          </a:prstGeom>
          <a:solidFill>
            <a:srgbClr val="D6DDE5"/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1A. Reduce cost of and time spent on maintenance activities</a:t>
            </a:r>
            <a:endParaRPr kumimoji="0" lang="en-AU" sz="765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4" name="Elbow Connector 93"/>
          <p:cNvCxnSpPr>
            <a:stCxn id="90" idx="3"/>
            <a:endCxn id="93" idx="1"/>
          </p:cNvCxnSpPr>
          <p:nvPr/>
        </p:nvCxnSpPr>
        <p:spPr>
          <a:xfrm flipV="1">
            <a:off x="1424030" y="2243601"/>
            <a:ext cx="478129" cy="1642621"/>
          </a:xfrm>
          <a:prstGeom prst="bentConnector3">
            <a:avLst/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95" name="Elbow Connector 94"/>
          <p:cNvCxnSpPr>
            <a:stCxn id="90" idx="3"/>
            <a:endCxn id="91" idx="1"/>
          </p:cNvCxnSpPr>
          <p:nvPr/>
        </p:nvCxnSpPr>
        <p:spPr>
          <a:xfrm>
            <a:off x="1424030" y="3886222"/>
            <a:ext cx="478129" cy="1133"/>
          </a:xfrm>
          <a:prstGeom prst="bentConnector3">
            <a:avLst/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96" name="Elbow Connector 95"/>
          <p:cNvCxnSpPr>
            <a:stCxn id="90" idx="3"/>
            <a:endCxn id="92" idx="1"/>
          </p:cNvCxnSpPr>
          <p:nvPr/>
        </p:nvCxnSpPr>
        <p:spPr>
          <a:xfrm>
            <a:off x="1424030" y="3886222"/>
            <a:ext cx="478128" cy="1911974"/>
          </a:xfrm>
          <a:prstGeom prst="bentConnector3">
            <a:avLst/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98" name="Elbow Connector 97"/>
          <p:cNvCxnSpPr>
            <a:stCxn id="93" idx="3"/>
            <a:endCxn id="133" idx="1"/>
          </p:cNvCxnSpPr>
          <p:nvPr/>
        </p:nvCxnSpPr>
        <p:spPr>
          <a:xfrm flipV="1">
            <a:off x="3589815" y="1591947"/>
            <a:ext cx="550137" cy="65165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99" name="Elbow Connector 98"/>
          <p:cNvCxnSpPr>
            <a:stCxn id="93" idx="3"/>
            <a:endCxn id="125" idx="1"/>
          </p:cNvCxnSpPr>
          <p:nvPr/>
        </p:nvCxnSpPr>
        <p:spPr>
          <a:xfrm flipV="1">
            <a:off x="3589815" y="1940744"/>
            <a:ext cx="550137" cy="30285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100" name="Elbow Connector 99"/>
          <p:cNvCxnSpPr>
            <a:stCxn id="93" idx="3"/>
            <a:endCxn id="126" idx="1"/>
          </p:cNvCxnSpPr>
          <p:nvPr/>
        </p:nvCxnSpPr>
        <p:spPr>
          <a:xfrm>
            <a:off x="3589815" y="2243601"/>
            <a:ext cx="550137" cy="4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104" name="Elbow Connector 103"/>
          <p:cNvCxnSpPr>
            <a:stCxn id="91" idx="3"/>
            <a:endCxn id="144" idx="1"/>
          </p:cNvCxnSpPr>
          <p:nvPr/>
        </p:nvCxnSpPr>
        <p:spPr>
          <a:xfrm flipV="1">
            <a:off x="3589816" y="3288270"/>
            <a:ext cx="478128" cy="59908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105" name="Elbow Connector 104"/>
          <p:cNvCxnSpPr>
            <a:stCxn id="93" idx="3"/>
            <a:endCxn id="127" idx="1"/>
          </p:cNvCxnSpPr>
          <p:nvPr/>
        </p:nvCxnSpPr>
        <p:spPr>
          <a:xfrm>
            <a:off x="3589815" y="2243601"/>
            <a:ext cx="550137" cy="3358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106" name="Elbow Connector 105"/>
          <p:cNvCxnSpPr/>
          <p:nvPr/>
        </p:nvCxnSpPr>
        <p:spPr>
          <a:xfrm>
            <a:off x="3589815" y="2249920"/>
            <a:ext cx="550137" cy="62577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115" name="Elbow Connector 114"/>
          <p:cNvCxnSpPr>
            <a:stCxn id="92" idx="3"/>
            <a:endCxn id="135" idx="1"/>
          </p:cNvCxnSpPr>
          <p:nvPr/>
        </p:nvCxnSpPr>
        <p:spPr>
          <a:xfrm>
            <a:off x="3589815" y="5798196"/>
            <a:ext cx="478129" cy="1998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117" name="Elbow Connector 116"/>
          <p:cNvCxnSpPr>
            <a:stCxn id="91" idx="3"/>
            <a:endCxn id="138" idx="1"/>
          </p:cNvCxnSpPr>
          <p:nvPr/>
        </p:nvCxnSpPr>
        <p:spPr>
          <a:xfrm>
            <a:off x="3589816" y="3887355"/>
            <a:ext cx="478128" cy="79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118" name="Elbow Connector 117"/>
          <p:cNvCxnSpPr>
            <a:stCxn id="91" idx="3"/>
            <a:endCxn id="137" idx="1"/>
          </p:cNvCxnSpPr>
          <p:nvPr/>
        </p:nvCxnSpPr>
        <p:spPr>
          <a:xfrm flipV="1">
            <a:off x="3589816" y="3558768"/>
            <a:ext cx="478128" cy="32858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119" name="Elbow Connector 118"/>
          <p:cNvCxnSpPr>
            <a:stCxn id="91" idx="3"/>
            <a:endCxn id="139" idx="1"/>
          </p:cNvCxnSpPr>
          <p:nvPr/>
        </p:nvCxnSpPr>
        <p:spPr>
          <a:xfrm>
            <a:off x="3589816" y="3887355"/>
            <a:ext cx="478128" cy="33016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120" name="Elbow Connector 119"/>
          <p:cNvCxnSpPr>
            <a:stCxn id="91" idx="3"/>
            <a:endCxn id="140" idx="1"/>
          </p:cNvCxnSpPr>
          <p:nvPr/>
        </p:nvCxnSpPr>
        <p:spPr>
          <a:xfrm>
            <a:off x="3589816" y="3887355"/>
            <a:ext cx="478128" cy="60066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sp>
        <p:nvSpPr>
          <p:cNvPr id="125" name="Rectangle 124"/>
          <p:cNvSpPr>
            <a:spLocks/>
          </p:cNvSpPr>
          <p:nvPr/>
        </p:nvSpPr>
        <p:spPr>
          <a:xfrm>
            <a:off x="4139952" y="1773524"/>
            <a:ext cx="4265191" cy="334440"/>
          </a:xfrm>
          <a:prstGeom prst="rect">
            <a:avLst/>
          </a:prstGeom>
          <a:solidFill>
            <a:srgbClr val="99AABE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1A.2. Reduce parts spend incl. l</a:t>
            </a: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ower cost of parts and better understanding of when a part fails to extend life</a:t>
            </a:r>
            <a:endParaRPr kumimoji="0" lang="en-AU" sz="765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 125"/>
          <p:cNvSpPr>
            <a:spLocks/>
          </p:cNvSpPr>
          <p:nvPr/>
        </p:nvSpPr>
        <p:spPr>
          <a:xfrm>
            <a:off x="4139952" y="2182379"/>
            <a:ext cx="4265191" cy="214325"/>
          </a:xfrm>
          <a:prstGeom prst="rect">
            <a:avLst/>
          </a:prstGeom>
          <a:solidFill>
            <a:srgbClr val="99AABE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1A.3. Improve safety (incl. costs) by shifting from unplanned to planned maintenance</a:t>
            </a:r>
            <a:endParaRPr kumimoji="0" lang="en-AU" sz="765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 126"/>
          <p:cNvSpPr>
            <a:spLocks/>
          </p:cNvSpPr>
          <p:nvPr/>
        </p:nvSpPr>
        <p:spPr>
          <a:xfrm>
            <a:off x="4139952" y="2472297"/>
            <a:ext cx="4265191" cy="214325"/>
          </a:xfrm>
          <a:prstGeom prst="rect">
            <a:avLst/>
          </a:prstGeom>
          <a:solidFill>
            <a:srgbClr val="99AABE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1A.4. Reduce costs by reducing overtime costs by better understanding of when issues occur</a:t>
            </a:r>
            <a:endParaRPr kumimoji="0" lang="en-AU" sz="7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Rectangle 127"/>
          <p:cNvSpPr>
            <a:spLocks/>
          </p:cNvSpPr>
          <p:nvPr/>
        </p:nvSpPr>
        <p:spPr>
          <a:xfrm>
            <a:off x="4139952" y="2762214"/>
            <a:ext cx="4265191" cy="214325"/>
          </a:xfrm>
          <a:prstGeom prst="rect">
            <a:avLst/>
          </a:prstGeom>
          <a:solidFill>
            <a:srgbClr val="99AABE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1A.5. Reduce contractor spend by better understanding of when issues occur</a:t>
            </a:r>
            <a:endParaRPr kumimoji="0" lang="en-AU" sz="765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 132"/>
          <p:cNvSpPr>
            <a:spLocks/>
          </p:cNvSpPr>
          <p:nvPr/>
        </p:nvSpPr>
        <p:spPr>
          <a:xfrm>
            <a:off x="4139952" y="1484784"/>
            <a:ext cx="4265191" cy="214325"/>
          </a:xfrm>
          <a:prstGeom prst="rect">
            <a:avLst/>
          </a:prstGeom>
          <a:solidFill>
            <a:srgbClr val="99AABE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1A.1. Reduce number of inspections and maintenance activities</a:t>
            </a:r>
            <a:endParaRPr kumimoji="0" lang="en-AU" sz="765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Rectangle 134"/>
          <p:cNvSpPr>
            <a:spLocks/>
          </p:cNvSpPr>
          <p:nvPr/>
        </p:nvSpPr>
        <p:spPr>
          <a:xfrm>
            <a:off x="4067944" y="5830864"/>
            <a:ext cx="4265191" cy="334440"/>
          </a:xfrm>
          <a:prstGeom prst="rect">
            <a:avLst/>
          </a:prstGeom>
          <a:solidFill>
            <a:srgbClr val="99AABE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1C.2. Benchmark performance across fleet to understand root causes for “underperforming” assets</a:t>
            </a:r>
            <a:endParaRPr kumimoji="0" lang="en-AU" sz="765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Rectangle 136"/>
          <p:cNvSpPr>
            <a:spLocks/>
          </p:cNvSpPr>
          <p:nvPr/>
        </p:nvSpPr>
        <p:spPr>
          <a:xfrm>
            <a:off x="4067944" y="3451605"/>
            <a:ext cx="4265191" cy="214325"/>
          </a:xfrm>
          <a:prstGeom prst="rect">
            <a:avLst/>
          </a:prstGeom>
          <a:solidFill>
            <a:srgbClr val="99AABE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1B.2. Redefine operating procedures by learning from high-performance maintenance crews</a:t>
            </a:r>
            <a:endParaRPr kumimoji="0" lang="en-AU" sz="765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Rectangle 137"/>
          <p:cNvSpPr>
            <a:spLocks/>
          </p:cNvSpPr>
          <p:nvPr/>
        </p:nvSpPr>
        <p:spPr>
          <a:xfrm>
            <a:off x="4067944" y="3782179"/>
            <a:ext cx="4265191" cy="21193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65" kern="0"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1B.3. Benchmark pump performance over time to determine optimal operating curve</a:t>
            </a:r>
            <a:endParaRPr lang="en-AU" sz="765" kern="0" dirty="0" err="1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Rectangle 138"/>
          <p:cNvSpPr>
            <a:spLocks/>
          </p:cNvSpPr>
          <p:nvPr/>
        </p:nvSpPr>
        <p:spPr>
          <a:xfrm>
            <a:off x="4067944" y="4110361"/>
            <a:ext cx="4265191" cy="214325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65" kern="0"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1B.4. Identify efficiency from a stochastic perspective with associated variable weightings </a:t>
            </a:r>
            <a:endParaRPr lang="en-AU" sz="765" kern="0" dirty="0" err="1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Rectangle 139"/>
          <p:cNvSpPr>
            <a:spLocks/>
          </p:cNvSpPr>
          <p:nvPr/>
        </p:nvSpPr>
        <p:spPr>
          <a:xfrm>
            <a:off x="4067944" y="4380859"/>
            <a:ext cx="4265191" cy="214325"/>
          </a:xfrm>
          <a:prstGeom prst="rect">
            <a:avLst/>
          </a:prstGeom>
          <a:solidFill>
            <a:srgbClr val="D6DDE5"/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65" kern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1B.5. Improve critical parts analysis to know where to focus effort </a:t>
            </a:r>
            <a:r>
              <a:rPr lang="en-US" sz="765" kern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to understand criticality</a:t>
            </a:r>
            <a:endParaRPr lang="en-AU" sz="765" kern="0" dirty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Rectangle 143"/>
          <p:cNvSpPr>
            <a:spLocks/>
          </p:cNvSpPr>
          <p:nvPr/>
        </p:nvSpPr>
        <p:spPr>
          <a:xfrm>
            <a:off x="4067944" y="3181107"/>
            <a:ext cx="4265191" cy="214325"/>
          </a:xfrm>
          <a:prstGeom prst="rect">
            <a:avLst/>
          </a:prstGeom>
          <a:solidFill>
            <a:srgbClr val="D6DDE5"/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65" kern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1B.1. Ensure maintenance activities are carried out at the right frequency</a:t>
            </a:r>
            <a:endParaRPr lang="en-AU" sz="765" kern="0" dirty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Rectangle 145"/>
          <p:cNvSpPr>
            <a:spLocks/>
          </p:cNvSpPr>
          <p:nvPr/>
        </p:nvSpPr>
        <p:spPr>
          <a:xfrm>
            <a:off x="4067944" y="5449153"/>
            <a:ext cx="4265191" cy="334440"/>
          </a:xfrm>
          <a:prstGeom prst="rect">
            <a:avLst/>
          </a:prstGeom>
          <a:solidFill>
            <a:srgbClr val="99AABE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46649" tIns="46649" rIns="46649" bIns="46649" rtlCol="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1C.1. Comparison to optimal performance: do maintenance when operating outside optimal operating regime.</a:t>
            </a:r>
            <a:endParaRPr kumimoji="0" lang="en-AU" sz="7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8" name="Elbow Connector 147"/>
          <p:cNvCxnSpPr>
            <a:stCxn id="92" idx="3"/>
            <a:endCxn id="146" idx="1"/>
          </p:cNvCxnSpPr>
          <p:nvPr/>
        </p:nvCxnSpPr>
        <p:spPr>
          <a:xfrm flipV="1">
            <a:off x="3589815" y="5616373"/>
            <a:ext cx="478129" cy="18182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808080"/>
            </a:solidFill>
            <a:prstDash val="soli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251520" y="6165304"/>
            <a:ext cx="288032" cy="21602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74513" y="6183617"/>
            <a:ext cx="1512168" cy="21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7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Hypotheses to explore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51520" y="6474067"/>
            <a:ext cx="288032" cy="216024"/>
          </a:xfrm>
          <a:prstGeom prst="rect">
            <a:avLst/>
          </a:prstGeom>
          <a:solidFill>
            <a:srgbClr val="D6DD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TextBox 156"/>
          <p:cNvSpPr txBox="1"/>
          <p:nvPr/>
        </p:nvSpPr>
        <p:spPr>
          <a:xfrm>
            <a:off x="574513" y="6474067"/>
            <a:ext cx="1512168" cy="21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7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Future Hypotheses to consider</a:t>
            </a:r>
          </a:p>
        </p:txBody>
      </p:sp>
      <p:sp>
        <p:nvSpPr>
          <p:cNvPr id="2" name="Oval 1"/>
          <p:cNvSpPr/>
          <p:nvPr/>
        </p:nvSpPr>
        <p:spPr>
          <a:xfrm>
            <a:off x="8225592" y="3782179"/>
            <a:ext cx="738857" cy="21193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167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2"/>
                </a:solidFill>
              </a:rPr>
              <a:t>$x</a:t>
            </a:r>
          </a:p>
        </p:txBody>
      </p:sp>
      <p:sp>
        <p:nvSpPr>
          <p:cNvPr id="47" name="Oval 46"/>
          <p:cNvSpPr/>
          <p:nvPr/>
        </p:nvSpPr>
        <p:spPr>
          <a:xfrm>
            <a:off x="8225591" y="4114013"/>
            <a:ext cx="738857" cy="21193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167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2"/>
                </a:solidFill>
              </a:rPr>
              <a:t>$x</a:t>
            </a:r>
          </a:p>
        </p:txBody>
      </p:sp>
    </p:spTree>
    <p:extLst>
      <p:ext uri="{BB962C8B-B14F-4D97-AF65-F5344CB8AC3E}">
        <p14:creationId xmlns:p14="http://schemas.microsoft.com/office/powerpoint/2010/main" val="246311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0" y="2182811"/>
            <a:ext cx="1336681" cy="82110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51520" y="1124744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40466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..through aggregation of our data</a:t>
            </a:r>
            <a:br>
              <a:rPr lang="en-AU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AU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assets,  allow us to explore,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20072" y="6839"/>
            <a:ext cx="3816424" cy="1008112"/>
            <a:chOff x="4716016" y="4293096"/>
            <a:chExt cx="3816424" cy="1008112"/>
          </a:xfrm>
        </p:grpSpPr>
        <p:grpSp>
          <p:nvGrpSpPr>
            <p:cNvPr id="7" name="Group 6"/>
            <p:cNvGrpSpPr/>
            <p:nvPr/>
          </p:nvGrpSpPr>
          <p:grpSpPr>
            <a:xfrm>
              <a:off x="4716016" y="4293096"/>
              <a:ext cx="3816424" cy="1008112"/>
              <a:chOff x="4716016" y="4293096"/>
              <a:chExt cx="3600400" cy="100811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716016" y="4293096"/>
                <a:ext cx="3600400" cy="1008112"/>
                <a:chOff x="4716016" y="4293096"/>
                <a:chExt cx="3600400" cy="100811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860032" y="4437112"/>
                  <a:ext cx="3456384" cy="86409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16016" y="42930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783948" y="431922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b="1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932001" y="4463014"/>
              <a:ext cx="35283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</a:t>
              </a:r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Establish a clear hierarchical view of data assets required to undertake the analysis (i.e. Data Preparation)</a:t>
              </a:r>
            </a:p>
            <a:p>
              <a:pPr algn="ctr"/>
              <a:endParaRPr lang="en-AU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2" name="Rounded Rectangle 100"/>
          <p:cNvSpPr/>
          <p:nvPr/>
        </p:nvSpPr>
        <p:spPr>
          <a:xfrm>
            <a:off x="405441" y="1722137"/>
            <a:ext cx="1080120" cy="307116"/>
          </a:xfrm>
          <a:prstGeom prst="roundRect">
            <a:avLst/>
          </a:prstGeom>
          <a:noFill/>
          <a:ln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Boiler Feed Pump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308" b="32462" l="75154" r="924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25" r="6385" b="66356"/>
          <a:stretch/>
        </p:blipFill>
        <p:spPr>
          <a:xfrm>
            <a:off x="1293735" y="5101880"/>
            <a:ext cx="383652" cy="64570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5805" y="5388646"/>
            <a:ext cx="435223" cy="590060"/>
          </a:xfrm>
          <a:prstGeom prst="rect">
            <a:avLst/>
          </a:prstGeom>
        </p:spPr>
      </p:pic>
      <p:sp>
        <p:nvSpPr>
          <p:cNvPr id="58" name="Rounded Rectangle 106"/>
          <p:cNvSpPr/>
          <p:nvPr/>
        </p:nvSpPr>
        <p:spPr>
          <a:xfrm>
            <a:off x="766725" y="5804767"/>
            <a:ext cx="2599685" cy="307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Scheduled Maintenance Activity based off ALCP</a:t>
            </a:r>
          </a:p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(ALCP data is a bit sketchy due to missing data)</a:t>
            </a:r>
          </a:p>
        </p:txBody>
      </p:sp>
      <p:sp>
        <p:nvSpPr>
          <p:cNvPr id="59" name="Rounded Rectangle 107"/>
          <p:cNvSpPr/>
          <p:nvPr/>
        </p:nvSpPr>
        <p:spPr>
          <a:xfrm>
            <a:off x="3026085" y="5061932"/>
            <a:ext cx="1375549" cy="307116"/>
          </a:xfrm>
          <a:prstGeom prst="roundRect">
            <a:avLst/>
          </a:prstGeom>
          <a:noFill/>
          <a:ln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Ellipse Maintenance Database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5679" y="2103911"/>
            <a:ext cx="558064" cy="26464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5679" y="2799895"/>
            <a:ext cx="558064" cy="264645"/>
          </a:xfrm>
          <a:prstGeom prst="rect">
            <a:avLst/>
          </a:prstGeom>
        </p:spPr>
      </p:pic>
      <p:sp>
        <p:nvSpPr>
          <p:cNvPr id="62" name="Rounded Rectangle 111"/>
          <p:cNvSpPr/>
          <p:nvPr/>
        </p:nvSpPr>
        <p:spPr>
          <a:xfrm>
            <a:off x="2357763" y="1722137"/>
            <a:ext cx="2055928" cy="307116"/>
          </a:xfrm>
          <a:prstGeom prst="roundRect">
            <a:avLst/>
          </a:prstGeom>
          <a:noFill/>
          <a:ln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>
                  <a:lumMod val="85000"/>
                  <a:lumOff val="1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IoT Pump Sensor Tagging</a:t>
            </a:r>
          </a:p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3" name="Rounded Rectangle 112"/>
          <p:cNvSpPr/>
          <p:nvPr/>
        </p:nvSpPr>
        <p:spPr>
          <a:xfrm>
            <a:off x="2752036" y="3224226"/>
            <a:ext cx="1488863" cy="307116"/>
          </a:xfrm>
          <a:prstGeom prst="roundRect">
            <a:avLst/>
          </a:prstGeom>
          <a:noFill/>
          <a:ln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T3000 DCS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9774" y="2298201"/>
            <a:ext cx="435223" cy="590060"/>
          </a:xfrm>
          <a:prstGeom prst="rect">
            <a:avLst/>
          </a:prstGeom>
        </p:spPr>
      </p:pic>
      <p:sp>
        <p:nvSpPr>
          <p:cNvPr id="65" name="Rounded Rectangle 120"/>
          <p:cNvSpPr/>
          <p:nvPr/>
        </p:nvSpPr>
        <p:spPr>
          <a:xfrm>
            <a:off x="4917747" y="1875695"/>
            <a:ext cx="745373" cy="307116"/>
          </a:xfrm>
          <a:prstGeom prst="roundRect">
            <a:avLst/>
          </a:prstGeom>
          <a:noFill/>
          <a:ln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OSIsoft</a:t>
            </a:r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PI Historian</a:t>
            </a:r>
          </a:p>
        </p:txBody>
      </p:sp>
      <p:cxnSp>
        <p:nvCxnSpPr>
          <p:cNvPr id="66" name="Elbow Connector 96"/>
          <p:cNvCxnSpPr>
            <a:endCxn id="57" idx="1"/>
          </p:cNvCxnSpPr>
          <p:nvPr/>
        </p:nvCxnSpPr>
        <p:spPr>
          <a:xfrm rot="16200000" flipH="1">
            <a:off x="905831" y="3213701"/>
            <a:ext cx="2679759" cy="2260189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130"/>
          <p:cNvCxnSpPr>
            <a:endCxn id="61" idx="1"/>
          </p:cNvCxnSpPr>
          <p:nvPr/>
        </p:nvCxnSpPr>
        <p:spPr>
          <a:xfrm>
            <a:off x="1821901" y="2593014"/>
            <a:ext cx="1483778" cy="339204"/>
          </a:xfrm>
          <a:prstGeom prst="bentConnector3">
            <a:avLst>
              <a:gd name="adj1" fmla="val 43324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31"/>
          <p:cNvCxnSpPr>
            <a:endCxn id="60" idx="1"/>
          </p:cNvCxnSpPr>
          <p:nvPr/>
        </p:nvCxnSpPr>
        <p:spPr>
          <a:xfrm flipV="1">
            <a:off x="1658748" y="2236234"/>
            <a:ext cx="1646931" cy="356779"/>
          </a:xfrm>
          <a:prstGeom prst="bentConnector3">
            <a:avLst>
              <a:gd name="adj1" fmla="val 48843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35"/>
          <p:cNvCxnSpPr>
            <a:stCxn id="61" idx="3"/>
            <a:endCxn id="64" idx="1"/>
          </p:cNvCxnSpPr>
          <p:nvPr/>
        </p:nvCxnSpPr>
        <p:spPr>
          <a:xfrm flipV="1">
            <a:off x="3863743" y="2593231"/>
            <a:ext cx="1206031" cy="33898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41"/>
          <p:cNvCxnSpPr>
            <a:stCxn id="60" idx="3"/>
            <a:endCxn id="64" idx="1"/>
          </p:cNvCxnSpPr>
          <p:nvPr/>
        </p:nvCxnSpPr>
        <p:spPr>
          <a:xfrm>
            <a:off x="3863743" y="2236234"/>
            <a:ext cx="1206031" cy="35699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148"/>
          <p:cNvSpPr/>
          <p:nvPr/>
        </p:nvSpPr>
        <p:spPr>
          <a:xfrm>
            <a:off x="2469475" y="2711165"/>
            <a:ext cx="674188" cy="307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SCADA</a:t>
            </a:r>
          </a:p>
        </p:txBody>
      </p:sp>
      <p:sp>
        <p:nvSpPr>
          <p:cNvPr id="72" name="Rounded Rectangle 149"/>
          <p:cNvSpPr/>
          <p:nvPr/>
        </p:nvSpPr>
        <p:spPr>
          <a:xfrm>
            <a:off x="3837627" y="2696799"/>
            <a:ext cx="674188" cy="307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 </a:t>
            </a:r>
            <a:r>
              <a:rPr lang="en-AU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Comms</a:t>
            </a:r>
            <a:endParaRPr lang="en-AU" sz="800" dirty="0">
              <a:solidFill>
                <a:schemeClr val="tx1">
                  <a:lumMod val="85000"/>
                  <a:lumOff val="1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ounded Rectangle 150"/>
          <p:cNvSpPr/>
          <p:nvPr/>
        </p:nvSpPr>
        <p:spPr>
          <a:xfrm>
            <a:off x="2469475" y="2168551"/>
            <a:ext cx="674188" cy="307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SCADA</a:t>
            </a:r>
          </a:p>
        </p:txBody>
      </p:sp>
      <p:sp>
        <p:nvSpPr>
          <p:cNvPr id="74" name="Rounded Rectangle 151"/>
          <p:cNvSpPr/>
          <p:nvPr/>
        </p:nvSpPr>
        <p:spPr>
          <a:xfrm>
            <a:off x="3837627" y="2154185"/>
            <a:ext cx="674188" cy="307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 </a:t>
            </a:r>
            <a:r>
              <a:rPr lang="en-AU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Comms</a:t>
            </a:r>
            <a:endParaRPr lang="en-AU" sz="800" dirty="0">
              <a:solidFill>
                <a:schemeClr val="tx1">
                  <a:lumMod val="85000"/>
                  <a:lumOff val="1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59837" y="2363688"/>
            <a:ext cx="1217259" cy="460584"/>
          </a:xfrm>
          <a:prstGeom prst="rect">
            <a:avLst/>
          </a:prstGeom>
        </p:spPr>
      </p:pic>
      <p:sp>
        <p:nvSpPr>
          <p:cNvPr id="76" name="Rounded Rectangle 154"/>
          <p:cNvSpPr/>
          <p:nvPr/>
        </p:nvSpPr>
        <p:spPr>
          <a:xfrm>
            <a:off x="5853851" y="1866153"/>
            <a:ext cx="2160240" cy="307116"/>
          </a:xfrm>
          <a:prstGeom prst="roundRect">
            <a:avLst/>
          </a:prstGeom>
          <a:noFill/>
          <a:ln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 Asset Framework Hierarchy (Consistent Tag Mapping – allows for reusable models)</a:t>
            </a:r>
          </a:p>
        </p:txBody>
      </p:sp>
      <p:cxnSp>
        <p:nvCxnSpPr>
          <p:cNvPr id="77" name="Elbow Connector 155"/>
          <p:cNvCxnSpPr>
            <a:stCxn id="64" idx="3"/>
            <a:endCxn id="75" idx="1"/>
          </p:cNvCxnSpPr>
          <p:nvPr/>
        </p:nvCxnSpPr>
        <p:spPr>
          <a:xfrm>
            <a:off x="5504997" y="2593231"/>
            <a:ext cx="754840" cy="74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59"/>
          <p:cNvCxnSpPr>
            <a:stCxn id="27" idx="3"/>
            <a:endCxn id="17" idx="2"/>
          </p:cNvCxnSpPr>
          <p:nvPr/>
        </p:nvCxnSpPr>
        <p:spPr>
          <a:xfrm flipV="1">
            <a:off x="5830212" y="5530857"/>
            <a:ext cx="1038195" cy="152819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182"/>
          <p:cNvCxnSpPr>
            <a:stCxn id="75" idx="2"/>
          </p:cNvCxnSpPr>
          <p:nvPr/>
        </p:nvCxnSpPr>
        <p:spPr>
          <a:xfrm rot="16200000" flipH="1">
            <a:off x="5948148" y="3744591"/>
            <a:ext cx="1841169" cy="53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221"/>
          <p:cNvSpPr/>
          <p:nvPr/>
        </p:nvSpPr>
        <p:spPr>
          <a:xfrm>
            <a:off x="5270390" y="4295341"/>
            <a:ext cx="1375549" cy="307116"/>
          </a:xfrm>
          <a:prstGeom prst="roundRect">
            <a:avLst/>
          </a:prstGeom>
          <a:noFill/>
          <a:ln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Python </a:t>
            </a:r>
            <a:r>
              <a:rPr lang="en-AU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Dataframe</a:t>
            </a:r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(Anaconda / </a:t>
            </a:r>
            <a:r>
              <a:rPr lang="en-AU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Jupyter</a:t>
            </a:r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83" name="Rounded Rectangle 222"/>
          <p:cNvSpPr/>
          <p:nvPr/>
        </p:nvSpPr>
        <p:spPr>
          <a:xfrm>
            <a:off x="7591970" y="5683676"/>
            <a:ext cx="1375549" cy="307116"/>
          </a:xfrm>
          <a:prstGeom prst="roundRect">
            <a:avLst/>
          </a:prstGeom>
          <a:noFill/>
          <a:ln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Decision Tree Dimension Significance</a:t>
            </a:r>
          </a:p>
        </p:txBody>
      </p:sp>
      <p:cxnSp>
        <p:nvCxnSpPr>
          <p:cNvPr id="84" name="Elbow Connector 223"/>
          <p:cNvCxnSpPr/>
          <p:nvPr/>
        </p:nvCxnSpPr>
        <p:spPr>
          <a:xfrm flipV="1">
            <a:off x="7236296" y="4940230"/>
            <a:ext cx="429018" cy="85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25" y="2696259"/>
            <a:ext cx="673821" cy="673821"/>
          </a:xfrm>
          <a:prstGeom prst="rect">
            <a:avLst/>
          </a:prstGeom>
        </p:spPr>
      </p:pic>
      <p:cxnSp>
        <p:nvCxnSpPr>
          <p:cNvPr id="86" name="Elbow Connector 227"/>
          <p:cNvCxnSpPr>
            <a:stCxn id="75" idx="2"/>
            <a:endCxn id="85" idx="1"/>
          </p:cNvCxnSpPr>
          <p:nvPr/>
        </p:nvCxnSpPr>
        <p:spPr>
          <a:xfrm rot="16200000" flipH="1">
            <a:off x="7277297" y="2415442"/>
            <a:ext cx="208898" cy="1026558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231"/>
          <p:cNvSpPr/>
          <p:nvPr/>
        </p:nvSpPr>
        <p:spPr>
          <a:xfrm>
            <a:off x="7649921" y="2373185"/>
            <a:ext cx="1375549" cy="307116"/>
          </a:xfrm>
          <a:prstGeom prst="roundRect">
            <a:avLst/>
          </a:prstGeom>
          <a:noFill/>
          <a:ln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Azure/Power BI</a:t>
            </a:r>
          </a:p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Future Production Model</a:t>
            </a:r>
          </a:p>
        </p:txBody>
      </p:sp>
      <p:sp>
        <p:nvSpPr>
          <p:cNvPr id="89" name="Chevron 46"/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6680030" y="6421204"/>
            <a:ext cx="370428" cy="223838"/>
          </a:xfrm>
          <a:prstGeom prst="chevron">
            <a:avLst>
              <a:gd name="adj" fmla="val 18199"/>
            </a:avLst>
          </a:prstGeom>
          <a:solidFill>
            <a:srgbClr val="DBDBDB"/>
          </a:solidFill>
          <a:ln w="127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vert="horz" wrap="square" lIns="36576" tIns="45710" rIns="45710" bIns="4571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9525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BC14E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7" name="Freeform 53"/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7011553" y="6421204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solidFill>
            <a:srgbClr val="2FBE96"/>
          </a:soli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101" name="Freeform 56"/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7343076" y="6421204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808080">
                  <a:tint val="50000"/>
                  <a:satMod val="300000"/>
                </a:srgbClr>
              </a:gs>
              <a:gs pos="35000">
                <a:srgbClr val="808080">
                  <a:tint val="37000"/>
                  <a:satMod val="300000"/>
                </a:srgbClr>
              </a:gs>
              <a:gs pos="100000">
                <a:srgbClr val="80808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102" name="Freeform 56"/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7674600" y="6421204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808080">
                  <a:tint val="50000"/>
                  <a:satMod val="300000"/>
                </a:srgbClr>
              </a:gs>
              <a:gs pos="35000">
                <a:srgbClr val="808080">
                  <a:tint val="37000"/>
                  <a:satMod val="300000"/>
                </a:srgbClr>
              </a:gs>
              <a:gs pos="100000">
                <a:srgbClr val="80808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103" name="Freeform 56"/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7967219" y="6427709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808080">
                  <a:tint val="50000"/>
                  <a:satMod val="300000"/>
                </a:srgbClr>
              </a:gs>
              <a:gs pos="35000">
                <a:srgbClr val="808080">
                  <a:tint val="37000"/>
                  <a:satMod val="300000"/>
                </a:srgbClr>
              </a:gs>
              <a:gs pos="100000">
                <a:srgbClr val="80808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40070" y="6659170"/>
            <a:ext cx="1765158" cy="21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7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Engineering / Wrangling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34" y="4698969"/>
            <a:ext cx="1428551" cy="48252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18" y="5083268"/>
            <a:ext cx="895178" cy="447589"/>
          </a:xfrm>
          <a:prstGeom prst="rect">
            <a:avLst/>
          </a:prstGeom>
          <a:noFill/>
        </p:spPr>
      </p:pic>
      <p:sp>
        <p:nvSpPr>
          <p:cNvPr id="109" name="Rounded Rectangle 107"/>
          <p:cNvSpPr/>
          <p:nvPr/>
        </p:nvSpPr>
        <p:spPr>
          <a:xfrm>
            <a:off x="4622560" y="5061932"/>
            <a:ext cx="1375549" cy="307116"/>
          </a:xfrm>
          <a:prstGeom prst="roundRect">
            <a:avLst/>
          </a:prstGeom>
          <a:noFill/>
          <a:ln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SAP Maintenance Database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05" y="5516010"/>
            <a:ext cx="824307" cy="335331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57" idx="3"/>
            <a:endCxn id="27" idx="1"/>
          </p:cNvCxnSpPr>
          <p:nvPr/>
        </p:nvCxnSpPr>
        <p:spPr>
          <a:xfrm>
            <a:off x="3811028" y="5683676"/>
            <a:ext cx="1194877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156176" y="4665441"/>
            <a:ext cx="1320920" cy="873076"/>
          </a:xfrm>
          <a:prstGeom prst="rect">
            <a:avLst/>
          </a:prstGeom>
          <a:noFill/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07759" y="4345651"/>
            <a:ext cx="1362110" cy="12455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72072" y="3331303"/>
            <a:ext cx="719725" cy="800384"/>
          </a:xfrm>
          <a:prstGeom prst="rect">
            <a:avLst/>
          </a:prstGeom>
        </p:spPr>
      </p:pic>
      <p:cxnSp>
        <p:nvCxnSpPr>
          <p:cNvPr id="121" name="Elbow Connector 227"/>
          <p:cNvCxnSpPr/>
          <p:nvPr/>
        </p:nvCxnSpPr>
        <p:spPr>
          <a:xfrm rot="16200000" flipH="1">
            <a:off x="7282439" y="3134944"/>
            <a:ext cx="208898" cy="1026558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231"/>
          <p:cNvSpPr/>
          <p:nvPr/>
        </p:nvSpPr>
        <p:spPr>
          <a:xfrm>
            <a:off x="7660947" y="4070638"/>
            <a:ext cx="1375549" cy="307116"/>
          </a:xfrm>
          <a:prstGeom prst="roundRect">
            <a:avLst/>
          </a:prstGeom>
          <a:noFill/>
          <a:ln>
            <a:solidFill>
              <a:srgbClr val="2F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Python </a:t>
            </a:r>
            <a:r>
              <a:rPr lang="en-AU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Bokeh</a:t>
            </a:r>
            <a:r>
              <a:rPr lang="en-A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(Visualisation)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39632" y="2896135"/>
            <a:ext cx="754784" cy="3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6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1520" y="1124744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40466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..model and extract key insights…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20072" y="6839"/>
            <a:ext cx="3816424" cy="1008112"/>
            <a:chOff x="4716016" y="4293096"/>
            <a:chExt cx="3816424" cy="1008112"/>
          </a:xfrm>
        </p:grpSpPr>
        <p:grpSp>
          <p:nvGrpSpPr>
            <p:cNvPr id="7" name="Group 6"/>
            <p:cNvGrpSpPr/>
            <p:nvPr/>
          </p:nvGrpSpPr>
          <p:grpSpPr>
            <a:xfrm>
              <a:off x="4716016" y="4293096"/>
              <a:ext cx="3816424" cy="1008112"/>
              <a:chOff x="4716016" y="4293096"/>
              <a:chExt cx="3600400" cy="100811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716016" y="4293096"/>
                <a:ext cx="3600400" cy="1008112"/>
                <a:chOff x="4716016" y="4293096"/>
                <a:chExt cx="3600400" cy="100811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860032" y="4437112"/>
                  <a:ext cx="3456384" cy="86409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16016" y="42930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783948" y="431922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b="1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3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932001" y="4463014"/>
              <a:ext cx="35283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</a:t>
              </a:r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Conduct deep analytics through statistical rigour and transform these into actionable insights </a:t>
              </a:r>
            </a:p>
            <a:p>
              <a:pPr algn="ctr"/>
              <a:endParaRPr lang="en-AU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9" name="Chevron 46"/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6680030" y="6421204"/>
            <a:ext cx="370428" cy="223838"/>
          </a:xfrm>
          <a:prstGeom prst="chevron">
            <a:avLst>
              <a:gd name="adj" fmla="val 18199"/>
            </a:avLst>
          </a:prstGeom>
          <a:solidFill>
            <a:srgbClr val="DBDBDB"/>
          </a:solidFill>
          <a:ln w="127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vert="horz" wrap="square" lIns="36576" tIns="45710" rIns="45710" bIns="4571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9525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BC14E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0" name="Freeform 53"/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7011553" y="6421204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51" name="Freeform 56"/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7343076" y="6421204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solidFill>
            <a:srgbClr val="2FBE96"/>
          </a:soli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53" name="Freeform 56"/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7674600" y="6421204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808080">
                  <a:tint val="50000"/>
                  <a:satMod val="300000"/>
                </a:srgbClr>
              </a:gs>
              <a:gs pos="35000">
                <a:srgbClr val="808080">
                  <a:tint val="37000"/>
                  <a:satMod val="300000"/>
                </a:srgbClr>
              </a:gs>
              <a:gs pos="100000">
                <a:srgbClr val="80808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54" name="Freeform 56"/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7967219" y="6427709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808080">
                  <a:tint val="50000"/>
                  <a:satMod val="300000"/>
                </a:srgbClr>
              </a:gs>
              <a:gs pos="35000">
                <a:srgbClr val="808080">
                  <a:tint val="37000"/>
                  <a:satMod val="300000"/>
                </a:srgbClr>
              </a:gs>
              <a:gs pos="100000">
                <a:srgbClr val="80808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0030" y="6668402"/>
            <a:ext cx="2716506" cy="21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7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Descriptive Stats + Exploratory Data Analysis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97" y="1383160"/>
            <a:ext cx="2754502" cy="1865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152" y="3733695"/>
            <a:ext cx="2472547" cy="2361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5816" y="1404656"/>
            <a:ext cx="3346080" cy="18437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360" y="3825320"/>
            <a:ext cx="3088536" cy="2411992"/>
          </a:xfrm>
          <a:prstGeom prst="rect">
            <a:avLst/>
          </a:prstGeom>
        </p:spPr>
      </p:pic>
      <p:sp>
        <p:nvSpPr>
          <p:cNvPr id="97" name="Oval 96"/>
          <p:cNvSpPr/>
          <p:nvPr/>
        </p:nvSpPr>
        <p:spPr>
          <a:xfrm>
            <a:off x="88487" y="3222282"/>
            <a:ext cx="381642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TextBox 97"/>
          <p:cNvSpPr txBox="1"/>
          <p:nvPr/>
        </p:nvSpPr>
        <p:spPr>
          <a:xfrm>
            <a:off x="160495" y="3248413"/>
            <a:ext cx="30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0" name="Oval 99"/>
          <p:cNvSpPr/>
          <p:nvPr/>
        </p:nvSpPr>
        <p:spPr>
          <a:xfrm>
            <a:off x="88487" y="6247689"/>
            <a:ext cx="381642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TextBox 100"/>
          <p:cNvSpPr txBox="1"/>
          <p:nvPr/>
        </p:nvSpPr>
        <p:spPr>
          <a:xfrm>
            <a:off x="160495" y="6273820"/>
            <a:ext cx="30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02" name="Oval 101"/>
          <p:cNvSpPr/>
          <p:nvPr/>
        </p:nvSpPr>
        <p:spPr>
          <a:xfrm>
            <a:off x="2978310" y="3222282"/>
            <a:ext cx="381642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TextBox 102"/>
          <p:cNvSpPr txBox="1"/>
          <p:nvPr/>
        </p:nvSpPr>
        <p:spPr>
          <a:xfrm>
            <a:off x="3050318" y="3248413"/>
            <a:ext cx="30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104" name="Oval 103"/>
          <p:cNvSpPr/>
          <p:nvPr/>
        </p:nvSpPr>
        <p:spPr>
          <a:xfrm>
            <a:off x="2978310" y="6247689"/>
            <a:ext cx="381642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3050318" y="6273820"/>
            <a:ext cx="30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6618606" y="3246730"/>
            <a:ext cx="381642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TextBox 106"/>
          <p:cNvSpPr txBox="1"/>
          <p:nvPr/>
        </p:nvSpPr>
        <p:spPr>
          <a:xfrm>
            <a:off x="6690614" y="3272861"/>
            <a:ext cx="30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60232" y="6237312"/>
            <a:ext cx="381642" cy="360040"/>
            <a:chOff x="6611570" y="6067669"/>
            <a:chExt cx="381642" cy="360040"/>
          </a:xfrm>
        </p:grpSpPr>
        <p:sp>
          <p:nvSpPr>
            <p:cNvPr id="108" name="Oval 107"/>
            <p:cNvSpPr/>
            <p:nvPr/>
          </p:nvSpPr>
          <p:spPr>
            <a:xfrm>
              <a:off x="6611570" y="6067669"/>
              <a:ext cx="381642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683578" y="6093800"/>
              <a:ext cx="305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9552" y="327286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We plot a Kernel Density Estimate to understand the distribution of our dataset.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72644" y="634071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Joint Regression Plot highlight a weak relationships between flow and head with a bimodal distribution becoming apparent. This shouldn’t be the case.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437154" y="3278584"/>
            <a:ext cx="264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From our KDE plot we are aware the distributions peaks at ~ 90%. Our data should be filtered to a more appropriate range.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437154" y="6322383"/>
            <a:ext cx="264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Fitting a 2</a:t>
            </a:r>
            <a:r>
              <a:rPr lang="en-AU" sz="8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 order polynomial equation to the curve gives us an acceptable fit between Head and Flow Rate. Additionally our distribution has become that of a standard ‘Gaussian’ distribution.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8710" y="4218615"/>
            <a:ext cx="2117426" cy="1771898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3453" y="1412129"/>
            <a:ext cx="2790547" cy="18002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988892" y="3245653"/>
            <a:ext cx="2282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Using this same logic, we have created an</a:t>
            </a:r>
            <a:b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efficiency curve which highlights ‘optimal’</a:t>
            </a:r>
            <a:b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curves the Boiler Feed Pump to follow.</a:t>
            </a:r>
            <a:b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However, as efficiency is a key metric – </a:t>
            </a:r>
            <a:b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do we know what drives this?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17539" y="4108264"/>
            <a:ext cx="2418957" cy="19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1520" y="1124744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40466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..enabling value to be realised and</a:t>
            </a:r>
            <a:br>
              <a:rPr lang="en-AU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AU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addressed through data science…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20072" y="6839"/>
            <a:ext cx="3816424" cy="1008112"/>
            <a:chOff x="4716016" y="4293096"/>
            <a:chExt cx="3816424" cy="1008112"/>
          </a:xfrm>
        </p:grpSpPr>
        <p:grpSp>
          <p:nvGrpSpPr>
            <p:cNvPr id="7" name="Group 6"/>
            <p:cNvGrpSpPr/>
            <p:nvPr/>
          </p:nvGrpSpPr>
          <p:grpSpPr>
            <a:xfrm>
              <a:off x="4716016" y="4293096"/>
              <a:ext cx="3816424" cy="1008112"/>
              <a:chOff x="4716016" y="4293096"/>
              <a:chExt cx="3600400" cy="100811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716016" y="4293096"/>
                <a:ext cx="3600400" cy="1008112"/>
                <a:chOff x="4716016" y="4293096"/>
                <a:chExt cx="3600400" cy="100811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860032" y="4437112"/>
                  <a:ext cx="3456384" cy="86409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16016" y="42930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783948" y="431922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b="1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3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932001" y="4463014"/>
              <a:ext cx="35283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</a:t>
              </a:r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Conduct deep analytics through statistical rigour and transform these into actionable insights </a:t>
              </a:r>
            </a:p>
            <a:p>
              <a:pPr algn="ctr"/>
              <a:endParaRPr lang="en-AU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9" name="Chevron 46"/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6680030" y="6421204"/>
            <a:ext cx="370428" cy="223838"/>
          </a:xfrm>
          <a:prstGeom prst="chevron">
            <a:avLst>
              <a:gd name="adj" fmla="val 18199"/>
            </a:avLst>
          </a:prstGeom>
          <a:solidFill>
            <a:srgbClr val="DBDBDB"/>
          </a:solidFill>
          <a:ln w="127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vert="horz" wrap="square" lIns="36576" tIns="45710" rIns="45710" bIns="4571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9525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BC14E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0" name="Freeform 53"/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7011553" y="6421204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51" name="Freeform 56"/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7343076" y="6421204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53" name="Freeform 56"/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7674600" y="6421204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solidFill>
            <a:srgbClr val="2FBE96"/>
          </a:soli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54" name="Freeform 56"/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7967219" y="6427709"/>
            <a:ext cx="370428" cy="223838"/>
          </a:xfrm>
          <a:custGeom>
            <a:avLst/>
            <a:gdLst>
              <a:gd name="T0" fmla="*/ 0 w 238"/>
              <a:gd name="T1" fmla="*/ 0 h 144"/>
              <a:gd name="T2" fmla="*/ 212 w 238"/>
              <a:gd name="T3" fmla="*/ 0 h 144"/>
              <a:gd name="T4" fmla="*/ 238 w 238"/>
              <a:gd name="T5" fmla="*/ 72 h 144"/>
              <a:gd name="T6" fmla="*/ 212 w 238"/>
              <a:gd name="T7" fmla="*/ 144 h 144"/>
              <a:gd name="T8" fmla="*/ 0 w 238"/>
              <a:gd name="T9" fmla="*/ 144 h 144"/>
              <a:gd name="T10" fmla="*/ 26 w 238"/>
              <a:gd name="T11" fmla="*/ 72 h 144"/>
              <a:gd name="T12" fmla="*/ 0 w 238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144">
                <a:moveTo>
                  <a:pt x="0" y="0"/>
                </a:moveTo>
                <a:lnTo>
                  <a:pt x="212" y="0"/>
                </a:lnTo>
                <a:lnTo>
                  <a:pt x="238" y="72"/>
                </a:lnTo>
                <a:lnTo>
                  <a:pt x="212" y="144"/>
                </a:lnTo>
                <a:lnTo>
                  <a:pt x="0" y="144"/>
                </a:lnTo>
                <a:lnTo>
                  <a:pt x="26" y="7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808080">
                  <a:tint val="50000"/>
                  <a:satMod val="300000"/>
                </a:srgbClr>
              </a:gs>
              <a:gs pos="35000">
                <a:srgbClr val="808080">
                  <a:tint val="37000"/>
                  <a:satMod val="300000"/>
                </a:srgbClr>
              </a:gs>
              <a:gs pos="100000">
                <a:srgbClr val="80808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/>
            </a:solidFill>
            <a:prstDash val="solid"/>
            <a:headEnd/>
            <a:tailEnd/>
          </a:ln>
          <a:effectLst/>
          <a:ex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406085"/>
              </a:solidFill>
              <a:effectLst/>
              <a:uLnTx/>
              <a:uFillTx/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28102" y="6669898"/>
            <a:ext cx="1708394" cy="21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7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Insight and Output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2" y="4077073"/>
            <a:ext cx="3528392" cy="2183576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635605" y="3554348"/>
            <a:ext cx="381642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707613" y="3580479"/>
            <a:ext cx="30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7966" y="3492298"/>
            <a:ext cx="3197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Investigating efficiency further, a correlation cross plot has been formed to highlight the immediate relationships between our dependent variable, efficiency, and all other independent variables. </a:t>
            </a:r>
          </a:p>
        </p:txBody>
      </p:sp>
      <p:sp>
        <p:nvSpPr>
          <p:cNvPr id="48" name="Oval 47"/>
          <p:cNvSpPr/>
          <p:nvPr/>
        </p:nvSpPr>
        <p:spPr>
          <a:xfrm>
            <a:off x="5220072" y="3552596"/>
            <a:ext cx="381642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/>
          <p:cNvSpPr txBox="1"/>
          <p:nvPr/>
        </p:nvSpPr>
        <p:spPr>
          <a:xfrm>
            <a:off x="5292080" y="3578727"/>
            <a:ext cx="30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53540" y="3517033"/>
            <a:ext cx="3022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Isolating the correlated variables for efficiency enables us to have a first-pass review of whether the variables highlighted actually make sense in the context of pump efficiency.  However, there are too many tags still. We need further dimensionality reduction.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2533" y="1282467"/>
            <a:ext cx="3945421" cy="228833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359" y="1261792"/>
            <a:ext cx="4058609" cy="2290804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566462" y="5897665"/>
            <a:ext cx="381642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1038823" y="5835615"/>
            <a:ext cx="319729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Investigating efficiency further, we use a decision tree classifier with a 25 / 75 split. This dimensionality reduction highlights 3 features (tags) we should monitor on an ongoing basis rather than 40+. However, we need to validate this still.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6991" y="5919967"/>
            <a:ext cx="30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0860" y="4249775"/>
            <a:ext cx="3067503" cy="12674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7648" y="5517232"/>
            <a:ext cx="3610855" cy="4381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220072" y="5919967"/>
            <a:ext cx="410036" cy="360040"/>
            <a:chOff x="5192250" y="6320620"/>
            <a:chExt cx="410036" cy="360040"/>
          </a:xfrm>
        </p:grpSpPr>
        <p:sp>
          <p:nvSpPr>
            <p:cNvPr id="62" name="Oval 61"/>
            <p:cNvSpPr/>
            <p:nvPr/>
          </p:nvSpPr>
          <p:spPr>
            <a:xfrm>
              <a:off x="5220644" y="6320620"/>
              <a:ext cx="381642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92250" y="6329204"/>
              <a:ext cx="305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83400" y="6332334"/>
              <a:ext cx="305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659555" y="5987619"/>
            <a:ext cx="3197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Running a log-</a:t>
            </a:r>
            <a:r>
              <a:rPr lang="en-AU" sz="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</a:t>
            </a:r>
            <a:r>
              <a:rPr lang="en-AU" sz="800" b="1" dirty="0">
                <a:latin typeface="Segoe UI" panose="020B0502040204020203" pitchFamily="34" charset="0"/>
                <a:cs typeface="Segoe UI" panose="020B0502040204020203" pitchFamily="34" charset="0"/>
              </a:rPr>
              <a:t> model alongside a 5-fold CV yields a promising fit with indication our choice of model may be a suitable fit for our data set. </a:t>
            </a:r>
          </a:p>
        </p:txBody>
      </p:sp>
    </p:spTree>
    <p:extLst>
      <p:ext uri="{BB962C8B-B14F-4D97-AF65-F5344CB8AC3E}">
        <p14:creationId xmlns:p14="http://schemas.microsoft.com/office/powerpoint/2010/main" val="342565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1520" y="1124744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404664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..allowing the engineers to monitor pump degradation via an optimal</a:t>
            </a:r>
            <a:br>
              <a:rPr lang="en-AU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AU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curve model trending against 3 PI tags on an ongoing basis. </a:t>
            </a:r>
          </a:p>
        </p:txBody>
      </p:sp>
      <p:cxnSp>
        <p:nvCxnSpPr>
          <p:cNvPr id="7" name="Straight Connector 6"/>
          <p:cNvCxnSpPr>
            <a:stCxn id="9" idx="3"/>
          </p:cNvCxnSpPr>
          <p:nvPr/>
        </p:nvCxnSpPr>
        <p:spPr>
          <a:xfrm>
            <a:off x="4499992" y="1278634"/>
            <a:ext cx="0" cy="503068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1124745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Pump Performance Curve (1960 - 2017)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112474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Pump Performance Curve (2017 Onwards)</a:t>
            </a:r>
          </a:p>
          <a:p>
            <a:endParaRPr lang="en-AU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82468" y="6453336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15659"/>
            <a:ext cx="3312519" cy="255421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43" y="4066946"/>
            <a:ext cx="3366204" cy="2151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955" y="1386354"/>
            <a:ext cx="4541257" cy="19706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340" y="3463385"/>
            <a:ext cx="4191156" cy="26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1520" y="1124744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404664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Appendix: Data Wrangling Methodology (Part I)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2468" y="6669360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76410DF-6D57-4ACB-A585-D7E66FB7EA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500" y="1236301"/>
            <a:ext cx="8208912" cy="2520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7D48C-04AA-4D45-8D9D-E08D7157FE40}"/>
              </a:ext>
            </a:extLst>
          </p:cNvPr>
          <p:cNvCxnSpPr/>
          <p:nvPr/>
        </p:nvCxnSpPr>
        <p:spPr>
          <a:xfrm>
            <a:off x="359024" y="3717032"/>
            <a:ext cx="878497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410734-28D1-4F4A-A1B2-D7EC5853DD15}"/>
              </a:ext>
            </a:extLst>
          </p:cNvPr>
          <p:cNvSpPr txBox="1"/>
          <p:nvPr/>
        </p:nvSpPr>
        <p:spPr>
          <a:xfrm>
            <a:off x="255318" y="4016464"/>
            <a:ext cx="8781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System Data Extraction -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The first step we needed to do was take an extract from our </a:t>
            </a:r>
            <a:r>
              <a:rPr lang="en-AU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OsiSoft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PI System for the relevant tags related to Boiler Feed Pump Activity. This included things such as Vibration, Motor Temperature, Lubrication, Linear Displacement etc. These values were all taken on a specific 5 minute grain which was an linear interpolation of the sampled data over a 5 minute period. </a:t>
            </a:r>
          </a:p>
          <a:p>
            <a:pPr marL="228600" indent="-228600">
              <a:buAutoNum type="arabicParenR"/>
            </a:pPr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AutoNum type="arabicParenR"/>
            </a:pP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CSVs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Once the data had been extracted, we placed the information in two ‘tables’. This is because certain information belongs in certain CSVs. While we did not stick to a predefined data model, we believe it is important to maintain separate tables for different types of data.</a:t>
            </a:r>
            <a:b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AutoNum type="arabicParenR"/>
            </a:pP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Joining the data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 Using </a:t>
            </a:r>
            <a:r>
              <a:rPr lang="en-AU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pd.read_csv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and storing the csv into a </a:t>
            </a:r>
            <a:r>
              <a:rPr lang="en-AU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dataframe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is the first step. The second step was to join these two different data frames using the ‘join’ command which linked the two data frames together by a common index – in our case this is the date. </a:t>
            </a:r>
          </a:p>
          <a:p>
            <a:pPr marL="228600" indent="-228600">
              <a:buAutoNum type="arabicParenR"/>
            </a:pPr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AutoNum type="arabicParenR"/>
            </a:pP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Review the data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Inspecting the data revealed that we had almost everything we needed for our Boiler Feed Pump Calculation with the exception of Total Head (Refer to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3969304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13-2313 - DynamicGrid">
  <a:themeElements>
    <a:clrScheme name="Custom 9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8899"/>
      </a:accent1>
      <a:accent2>
        <a:srgbClr val="FF9900"/>
      </a:accent2>
      <a:accent3>
        <a:srgbClr val="66AA44"/>
      </a:accent3>
      <a:accent4>
        <a:srgbClr val="022F21"/>
      </a:accent4>
      <a:accent5>
        <a:srgbClr val="008899"/>
      </a:accent5>
      <a:accent6>
        <a:srgbClr val="FF9900"/>
      </a:accent6>
      <a:hlink>
        <a:srgbClr val="999977"/>
      </a:hlink>
      <a:folHlink>
        <a:srgbClr val="FF9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12940</TotalTime>
  <Words>1555</Words>
  <Application>Microsoft Office PowerPoint</Application>
  <PresentationFormat>On-screen Show (4:3)</PresentationFormat>
  <Paragraphs>152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Cambria Math</vt:lpstr>
      <vt:lpstr>Segoe UI</vt:lpstr>
      <vt:lpstr>Wingdings</vt:lpstr>
      <vt:lpstr>Office Theme</vt:lpstr>
      <vt:lpstr>1_13-2313 - DynamicGrid</vt:lpstr>
      <vt:lpstr>think-cell Slide</vt:lpstr>
      <vt:lpstr>Boiler Feed Pump Efficiency Degradation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Performance Improvement Case Study</dc:title>
  <dc:creator>Christopher Hui</dc:creator>
  <cp:lastModifiedBy>Hui, Chris</cp:lastModifiedBy>
  <cp:revision>528</cp:revision>
  <dcterms:created xsi:type="dcterms:W3CDTF">2015-08-25T08:18:43Z</dcterms:created>
  <dcterms:modified xsi:type="dcterms:W3CDTF">2017-12-12T10:43:51Z</dcterms:modified>
</cp:coreProperties>
</file>