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315" r:id="rId4"/>
    <p:sldId id="316" r:id="rId5"/>
    <p:sldId id="317" r:id="rId6"/>
    <p:sldId id="318" r:id="rId7"/>
    <p:sldId id="259" r:id="rId8"/>
    <p:sldId id="276" r:id="rId9"/>
    <p:sldId id="295" r:id="rId10"/>
    <p:sldId id="269" r:id="rId11"/>
    <p:sldId id="265" r:id="rId12"/>
    <p:sldId id="270" r:id="rId13"/>
    <p:sldId id="275" r:id="rId14"/>
    <p:sldId id="274" r:id="rId15"/>
    <p:sldId id="272" r:id="rId16"/>
    <p:sldId id="273" r:id="rId17"/>
    <p:sldId id="277" r:id="rId18"/>
    <p:sldId id="271" r:id="rId19"/>
    <p:sldId id="306" r:id="rId20"/>
    <p:sldId id="278" r:id="rId21"/>
    <p:sldId id="279" r:id="rId22"/>
    <p:sldId id="291" r:id="rId23"/>
    <p:sldId id="280" r:id="rId24"/>
    <p:sldId id="287" r:id="rId25"/>
    <p:sldId id="289" r:id="rId26"/>
    <p:sldId id="282" r:id="rId27"/>
    <p:sldId id="300" r:id="rId28"/>
    <p:sldId id="281" r:id="rId29"/>
    <p:sldId id="294" r:id="rId30"/>
    <p:sldId id="296" r:id="rId31"/>
    <p:sldId id="299" r:id="rId32"/>
    <p:sldId id="283" r:id="rId33"/>
    <p:sldId id="284" r:id="rId34"/>
    <p:sldId id="301" r:id="rId35"/>
    <p:sldId id="302" r:id="rId36"/>
    <p:sldId id="285" r:id="rId37"/>
    <p:sldId id="293" r:id="rId38"/>
    <p:sldId id="286" r:id="rId39"/>
    <p:sldId id="297" r:id="rId40"/>
    <p:sldId id="290" r:id="rId41"/>
    <p:sldId id="292" r:id="rId42"/>
    <p:sldId id="298" r:id="rId43"/>
    <p:sldId id="288" r:id="rId44"/>
    <p:sldId id="307" r:id="rId45"/>
    <p:sldId id="308" r:id="rId46"/>
    <p:sldId id="309" r:id="rId47"/>
    <p:sldId id="310" r:id="rId48"/>
    <p:sldId id="311" r:id="rId49"/>
    <p:sldId id="312" r:id="rId50"/>
    <p:sldId id="303" r:id="rId51"/>
    <p:sldId id="304" r:id="rId52"/>
    <p:sldId id="313" r:id="rId53"/>
    <p:sldId id="314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29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1D1C40B-D1A3-AA42-AE28-5A1FABF7605D}">
          <p14:sldIdLst>
            <p14:sldId id="256"/>
            <p14:sldId id="257"/>
            <p14:sldId id="315"/>
            <p14:sldId id="316"/>
            <p14:sldId id="317"/>
            <p14:sldId id="318"/>
            <p14:sldId id="259"/>
            <p14:sldId id="276"/>
          </p14:sldIdLst>
        </p14:section>
        <p14:section name="PySpark RDDs" id="{28C3289D-6505-CD41-9949-80AAA24AD1E0}">
          <p14:sldIdLst>
            <p14:sldId id="295"/>
            <p14:sldId id="269"/>
            <p14:sldId id="265"/>
            <p14:sldId id="270"/>
            <p14:sldId id="275"/>
            <p14:sldId id="274"/>
            <p14:sldId id="272"/>
            <p14:sldId id="273"/>
            <p14:sldId id="277"/>
            <p14:sldId id="271"/>
            <p14:sldId id="306"/>
            <p14:sldId id="278"/>
            <p14:sldId id="279"/>
            <p14:sldId id="291"/>
            <p14:sldId id="280"/>
            <p14:sldId id="287"/>
            <p14:sldId id="289"/>
            <p14:sldId id="282"/>
            <p14:sldId id="300"/>
            <p14:sldId id="281"/>
            <p14:sldId id="294"/>
            <p14:sldId id="296"/>
            <p14:sldId id="299"/>
            <p14:sldId id="283"/>
            <p14:sldId id="284"/>
            <p14:sldId id="301"/>
            <p14:sldId id="302"/>
            <p14:sldId id="285"/>
            <p14:sldId id="293"/>
            <p14:sldId id="286"/>
            <p14:sldId id="297"/>
            <p14:sldId id="290"/>
            <p14:sldId id="292"/>
            <p14:sldId id="298"/>
            <p14:sldId id="288"/>
            <p14:sldId id="307"/>
            <p14:sldId id="308"/>
            <p14:sldId id="309"/>
            <p14:sldId id="310"/>
            <p14:sldId id="311"/>
            <p14:sldId id="312"/>
            <p14:sldId id="303"/>
            <p14:sldId id="304"/>
          </p14:sldIdLst>
        </p14:section>
        <p14:section name="Shared Variables" id="{FB4C2332-B7DA-734F-AED4-9B5690C7FBFF}">
          <p14:sldIdLst>
            <p14:sldId id="313"/>
            <p14:sldId id="314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/>
    <p:restoredTop sz="94562"/>
  </p:normalViewPr>
  <p:slideViewPr>
    <p:cSldViewPr snapToGrid="0" snapToObjects="1">
      <p:cViewPr varScale="1">
        <p:scale>
          <a:sx n="100" d="100"/>
          <a:sy n="100" d="100"/>
        </p:scale>
        <p:origin x="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8D604-B0F0-514A-B9C6-D1D83C28C459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EC418-8862-D44F-9610-68C61E321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All programs run as a JVM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Master connects to a cluster manager for allocate resources available across applications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Acquires executors on cluster nodes - process run compute tasks, cache data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Sends app code to the executors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Sends tasks for the executors to run</a:t>
            </a:r>
          </a:p>
        </p:txBody>
      </p:sp>
    </p:spTree>
    <p:extLst>
      <p:ext uri="{BB962C8B-B14F-4D97-AF65-F5344CB8AC3E}">
        <p14:creationId xmlns:p14="http://schemas.microsoft.com/office/powerpoint/2010/main" val="2083005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0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516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840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82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49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EC418-8862-D44F-9610-68C61E321D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24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EC418-8862-D44F-9610-68C61E321D9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85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595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846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104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964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D173-97ED-304B-B9F1-8FD2270C70D5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4015-3E64-D449-BEB9-055F8C161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2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D173-97ED-304B-B9F1-8FD2270C70D5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4015-3E64-D449-BEB9-055F8C161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0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D173-97ED-304B-B9F1-8FD2270C70D5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4015-3E64-D449-BEB9-055F8C161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09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799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9006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15601" y="2867800"/>
            <a:ext cx="11360799" cy="1122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818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D173-97ED-304B-B9F1-8FD2270C70D5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4015-3E64-D449-BEB9-055F8C161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9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D173-97ED-304B-B9F1-8FD2270C70D5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4015-3E64-D449-BEB9-055F8C161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0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D173-97ED-304B-B9F1-8FD2270C70D5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4015-3E64-D449-BEB9-055F8C161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0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D173-97ED-304B-B9F1-8FD2270C70D5}" type="datetimeFigureOut">
              <a:rPr lang="en-US" smtClean="0"/>
              <a:t>6/6/17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4015-3E64-D449-BEB9-055F8C161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D173-97ED-304B-B9F1-8FD2270C70D5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4015-3E64-D449-BEB9-055F8C161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8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D173-97ED-304B-B9F1-8FD2270C70D5}" type="datetimeFigureOut">
              <a:rPr lang="en-US" smtClean="0"/>
              <a:t>6/6/17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4015-3E64-D449-BEB9-055F8C161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5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D173-97ED-304B-B9F1-8FD2270C70D5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4015-3E64-D449-BEB9-055F8C161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4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D173-97ED-304B-B9F1-8FD2270C70D5}" type="datetimeFigureOut">
              <a:rPr lang="en-US" smtClean="0"/>
              <a:t>6/6/17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4015-3E64-D449-BEB9-055F8C161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5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DD173-97ED-304B-B9F1-8FD2270C70D5}" type="datetimeFigureOut">
              <a:rPr lang="en-US" smtClean="0"/>
              <a:t>6/6/17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84015-3E64-D449-BEB9-055F8C161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ad_10k.py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park.apache.org/docs/latest/api/python/pyspark.html#pyspark.RDD.takeSample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spark.apache.org/docs/latest/sql-programming-guide.html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atabricks.com/try-databrick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62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Spark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22973"/>
          </a:xfrm>
        </p:spPr>
        <p:txBody>
          <a:bodyPr/>
          <a:lstStyle/>
          <a:p>
            <a:r>
              <a:rPr lang="en-US" dirty="0" smtClean="0"/>
              <a:t>Start by telling your application where your Spark cluster is</a:t>
            </a:r>
          </a:p>
          <a:p>
            <a:r>
              <a:rPr lang="en-US" dirty="0" smtClean="0"/>
              <a:t>Need to tell it what the name of your application is (for tracking)</a:t>
            </a:r>
          </a:p>
          <a:p>
            <a:endParaRPr lang="en-US" dirty="0"/>
          </a:p>
          <a:p>
            <a:r>
              <a:rPr lang="en-US" dirty="0" smtClean="0"/>
              <a:t>Zeppelin creates the </a:t>
            </a:r>
            <a:r>
              <a:rPr lang="en-US" dirty="0" err="1" smtClean="0"/>
              <a:t>SparkContext</a:t>
            </a:r>
            <a:r>
              <a:rPr lang="en-US" dirty="0" smtClean="0"/>
              <a:t> for you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1400" y="4572298"/>
            <a:ext cx="10312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20"/>
                </a:solidFill>
                <a:effectLst/>
                <a:latin typeface="Menlo" charset="0"/>
              </a:rPr>
              <a:t>from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E84B5"/>
                </a:solidFill>
                <a:effectLst/>
                <a:latin typeface="Menlo" charset="0"/>
              </a:rPr>
              <a:t>pyspark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20"/>
                </a:solidFill>
                <a:effectLst/>
                <a:latin typeface="Menlo" charset="0"/>
              </a:rPr>
              <a:t>import</a:t>
            </a:r>
            <a:r>
              <a:rPr lang="en-US" dirty="0" smtClean="0"/>
              <a:t> </a:t>
            </a:r>
            <a:r>
              <a:rPr lang="en-US" b="1" dirty="0" err="1" smtClean="0">
                <a:effectLst/>
                <a:latin typeface="Menlo" charset="0"/>
              </a:rPr>
              <a:t>SparkContext</a:t>
            </a:r>
            <a:r>
              <a:rPr lang="en-US" b="1" dirty="0" smtClean="0">
                <a:effectLst/>
                <a:latin typeface="Menlo" charset="0"/>
              </a:rPr>
              <a:t>, </a:t>
            </a:r>
            <a:r>
              <a:rPr lang="en-US" b="1" dirty="0" err="1" smtClean="0">
                <a:effectLst/>
                <a:latin typeface="Menlo" charset="0"/>
              </a:rPr>
              <a:t>SparkConf</a:t>
            </a:r>
            <a:endParaRPr lang="en-US" b="1" dirty="0" smtClean="0">
              <a:effectLst/>
              <a:latin typeface="Menlo" charset="0"/>
            </a:endParaRPr>
          </a:p>
          <a:p>
            <a:endParaRPr lang="en-US" b="1" dirty="0" smtClean="0">
              <a:effectLst/>
              <a:latin typeface="Menlo" charset="0"/>
            </a:endParaRPr>
          </a:p>
          <a:p>
            <a:r>
              <a:rPr lang="en-US" b="1" dirty="0" err="1" smtClean="0">
                <a:effectLst/>
                <a:latin typeface="Menlo" charset="0"/>
              </a:rPr>
              <a:t>conf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666666"/>
                </a:solidFill>
                <a:effectLst/>
                <a:latin typeface="Menlo" charset="0"/>
              </a:rPr>
              <a:t>=</a:t>
            </a:r>
            <a:r>
              <a:rPr lang="en-US" dirty="0" smtClean="0"/>
              <a:t> </a:t>
            </a:r>
            <a:r>
              <a:rPr lang="en-US" b="1" dirty="0" err="1" smtClean="0">
                <a:effectLst/>
                <a:latin typeface="Menlo" charset="0"/>
              </a:rPr>
              <a:t>SparkConf</a:t>
            </a:r>
            <a:r>
              <a:rPr lang="en-US" b="1" dirty="0" smtClean="0">
                <a:effectLst/>
                <a:latin typeface="Menlo" charset="0"/>
              </a:rPr>
              <a:t>()</a:t>
            </a:r>
            <a:r>
              <a:rPr lang="en-US" b="1" dirty="0" smtClean="0">
                <a:solidFill>
                  <a:srgbClr val="666666"/>
                </a:solidFill>
                <a:effectLst/>
                <a:latin typeface="Menlo" charset="0"/>
              </a:rPr>
              <a:t>.</a:t>
            </a:r>
            <a:r>
              <a:rPr lang="en-US" b="1" dirty="0" err="1" smtClean="0">
                <a:effectLst/>
                <a:latin typeface="Menlo" charset="0"/>
              </a:rPr>
              <a:t>setAppName</a:t>
            </a:r>
            <a:r>
              <a:rPr lang="en-US" b="1" dirty="0" smtClean="0">
                <a:effectLst/>
                <a:latin typeface="Menlo" charset="0"/>
              </a:rPr>
              <a:t>(</a:t>
            </a:r>
            <a:r>
              <a:rPr lang="en-US" b="1" dirty="0" err="1" smtClean="0">
                <a:effectLst/>
                <a:latin typeface="Menlo" charset="0"/>
              </a:rPr>
              <a:t>appName</a:t>
            </a:r>
            <a:r>
              <a:rPr lang="en-US" b="1" dirty="0" smtClean="0">
                <a:effectLst/>
                <a:latin typeface="Menlo" charset="0"/>
              </a:rPr>
              <a:t>)</a:t>
            </a:r>
            <a:r>
              <a:rPr lang="en-US" b="1" dirty="0" smtClean="0">
                <a:solidFill>
                  <a:srgbClr val="666666"/>
                </a:solidFill>
                <a:effectLst/>
                <a:latin typeface="Menlo" charset="0"/>
              </a:rPr>
              <a:t>.</a:t>
            </a:r>
            <a:r>
              <a:rPr lang="en-US" b="1" dirty="0" err="1" smtClean="0">
                <a:effectLst/>
                <a:latin typeface="Menlo" charset="0"/>
              </a:rPr>
              <a:t>setMaster</a:t>
            </a:r>
            <a:r>
              <a:rPr lang="en-US" b="1" dirty="0" smtClean="0">
                <a:effectLst/>
                <a:latin typeface="Menlo" charset="0"/>
              </a:rPr>
              <a:t>(master)</a:t>
            </a:r>
          </a:p>
          <a:p>
            <a:r>
              <a:rPr lang="en-US" i="1" dirty="0" smtClean="0">
                <a:effectLst/>
                <a:latin typeface="Menlo" charset="0"/>
              </a:rPr>
              <a:t># </a:t>
            </a:r>
            <a:r>
              <a:rPr lang="en-US" i="1" dirty="0" err="1" smtClean="0">
                <a:effectLst/>
                <a:latin typeface="Menlo" charset="0"/>
              </a:rPr>
              <a:t>appname</a:t>
            </a:r>
            <a:r>
              <a:rPr lang="en-US" i="1" dirty="0" smtClean="0">
                <a:effectLst/>
                <a:latin typeface="Menlo" charset="0"/>
              </a:rPr>
              <a:t> = name of thing, master = YARN cluster URL</a:t>
            </a:r>
          </a:p>
          <a:p>
            <a:endParaRPr lang="en-US" b="1" dirty="0" smtClean="0">
              <a:effectLst/>
              <a:latin typeface="Menlo" charset="0"/>
            </a:endParaRPr>
          </a:p>
          <a:p>
            <a:r>
              <a:rPr lang="en-US" b="1" dirty="0" err="1" smtClean="0">
                <a:effectLst/>
                <a:latin typeface="Menlo" charset="0"/>
              </a:rPr>
              <a:t>sc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666666"/>
                </a:solidFill>
                <a:effectLst/>
                <a:latin typeface="Menlo" charset="0"/>
              </a:rPr>
              <a:t>=</a:t>
            </a:r>
            <a:r>
              <a:rPr lang="en-US" dirty="0" smtClean="0"/>
              <a:t> </a:t>
            </a:r>
            <a:r>
              <a:rPr lang="en-US" b="1" dirty="0" err="1" smtClean="0">
                <a:effectLst/>
                <a:latin typeface="Menlo" charset="0"/>
              </a:rPr>
              <a:t>SparkContext</a:t>
            </a:r>
            <a:r>
              <a:rPr lang="en-US" b="1" dirty="0" smtClean="0">
                <a:effectLst/>
                <a:latin typeface="Menlo" charset="0"/>
              </a:rPr>
              <a:t>(</a:t>
            </a:r>
            <a:r>
              <a:rPr lang="en-US" b="1" dirty="0" err="1" smtClean="0">
                <a:effectLst/>
                <a:latin typeface="Menlo" charset="0"/>
              </a:rPr>
              <a:t>conf</a:t>
            </a:r>
            <a:r>
              <a:rPr lang="en-US" b="1" dirty="0" smtClean="0">
                <a:solidFill>
                  <a:srgbClr val="666666"/>
                </a:solidFill>
                <a:effectLst/>
                <a:latin typeface="Menlo" charset="0"/>
              </a:rPr>
              <a:t>=</a:t>
            </a:r>
            <a:r>
              <a:rPr lang="en-US" b="1" dirty="0" err="1" smtClean="0">
                <a:effectLst/>
                <a:latin typeface="Menlo" charset="0"/>
              </a:rPr>
              <a:t>conf</a:t>
            </a:r>
            <a:r>
              <a:rPr lang="en-US" b="1" dirty="0" smtClean="0">
                <a:effectLst/>
                <a:latin typeface="Menlo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72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job in YARN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mode vs. cluster mode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" y="37571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effectLst/>
                <a:latin typeface="Menlo" charset="0"/>
              </a:rPr>
              <a:t>./bin/spark-submit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solidFill>
                  <a:srgbClr val="4070A0"/>
                </a:solidFill>
                <a:effectLst/>
                <a:latin typeface="Menlo" charset="0"/>
              </a:rPr>
              <a:t>\</a:t>
            </a:r>
            <a:r>
              <a:rPr lang="en-US" dirty="0" smtClean="0">
                <a:effectLst/>
                <a:latin typeface="Menlo" charset="0"/>
              </a:rPr>
              <a:t>  --class &lt;main-class&gt;  --master &lt;master-</a:t>
            </a:r>
            <a:r>
              <a:rPr lang="en-US" dirty="0" err="1" smtClean="0">
                <a:effectLst/>
                <a:latin typeface="Menlo" charset="0"/>
              </a:rPr>
              <a:t>url</a:t>
            </a:r>
            <a:r>
              <a:rPr lang="en-US" dirty="0" smtClean="0">
                <a:effectLst/>
                <a:latin typeface="Menlo" charset="0"/>
              </a:rPr>
              <a:t>&gt;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solidFill>
                  <a:srgbClr val="4070A0"/>
                </a:solidFill>
                <a:effectLst/>
                <a:latin typeface="Menlo" charset="0"/>
              </a:rPr>
              <a:t>\</a:t>
            </a:r>
            <a:r>
              <a:rPr lang="en-US" dirty="0" smtClean="0">
                <a:effectLst/>
                <a:latin typeface="Menlo" charset="0"/>
              </a:rPr>
              <a:t>  --deploy-mode &lt;deploy-mode&gt;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solidFill>
                  <a:srgbClr val="4070A0"/>
                </a:solidFill>
                <a:effectLst/>
                <a:latin typeface="Menlo" charset="0"/>
              </a:rPr>
              <a:t>\</a:t>
            </a:r>
            <a:r>
              <a:rPr lang="en-US" dirty="0" smtClean="0">
                <a:effectLst/>
                <a:latin typeface="Menlo" charset="0"/>
              </a:rPr>
              <a:t>  --</a:t>
            </a:r>
            <a:r>
              <a:rPr lang="en-US" dirty="0" err="1" smtClean="0">
                <a:effectLst/>
                <a:latin typeface="Menlo" charset="0"/>
              </a:rPr>
              <a:t>conf</a:t>
            </a:r>
            <a:r>
              <a:rPr lang="en-US" dirty="0" smtClean="0">
                <a:effectLst/>
                <a:latin typeface="Menlo" charset="0"/>
              </a:rPr>
              <a:t> &lt;key&gt;</a:t>
            </a:r>
            <a:r>
              <a:rPr lang="en-US" dirty="0" smtClean="0">
                <a:solidFill>
                  <a:srgbClr val="666666"/>
                </a:solidFill>
                <a:effectLst/>
                <a:latin typeface="Menlo" charset="0"/>
              </a:rPr>
              <a:t>=</a:t>
            </a:r>
            <a:r>
              <a:rPr lang="en-US" dirty="0" smtClean="0">
                <a:effectLst/>
                <a:latin typeface="Menlo" charset="0"/>
              </a:rPr>
              <a:t>&lt;value&gt;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solidFill>
                  <a:srgbClr val="4070A0"/>
                </a:solidFill>
                <a:effectLst/>
                <a:latin typeface="Menlo" charset="0"/>
              </a:rPr>
              <a:t>\</a:t>
            </a:r>
            <a:r>
              <a:rPr lang="en-US" dirty="0" smtClean="0">
                <a:effectLst/>
                <a:latin typeface="Menlo" charset="0"/>
              </a:rPr>
              <a:t>  ...</a:t>
            </a:r>
            <a:r>
              <a:rPr lang="en-US" dirty="0" smtClean="0">
                <a:effectLst/>
              </a:rPr>
              <a:t> </a:t>
            </a:r>
            <a:r>
              <a:rPr lang="en-US" i="1" dirty="0" smtClean="0">
                <a:solidFill>
                  <a:srgbClr val="60A0B0"/>
                </a:solidFill>
                <a:effectLst/>
                <a:latin typeface="Menlo" charset="0"/>
              </a:rPr>
              <a:t># other options</a:t>
            </a:r>
            <a:r>
              <a:rPr lang="en-US" dirty="0" smtClean="0">
                <a:effectLst/>
                <a:latin typeface="Menlo" charset="0"/>
              </a:rPr>
              <a:t>  &lt;application-jar&gt;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solidFill>
                  <a:srgbClr val="4070A0"/>
                </a:solidFill>
                <a:effectLst/>
                <a:latin typeface="Menlo" charset="0"/>
              </a:rPr>
              <a:t>\</a:t>
            </a:r>
            <a:r>
              <a:rPr lang="en-US" dirty="0" smtClean="0">
                <a:effectLst/>
                <a:latin typeface="Menlo" charset="0"/>
              </a:rPr>
              <a:t> 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666666"/>
                </a:solidFill>
                <a:effectLst/>
                <a:latin typeface="Menlo" charset="0"/>
              </a:rPr>
              <a:t>[</a:t>
            </a:r>
            <a:r>
              <a:rPr lang="en-US" dirty="0" smtClean="0">
                <a:effectLst/>
                <a:latin typeface="Menlo" charset="0"/>
              </a:rPr>
              <a:t>application-arguments</a:t>
            </a:r>
            <a:r>
              <a:rPr lang="en-US" dirty="0" smtClean="0">
                <a:solidFill>
                  <a:srgbClr val="666666"/>
                </a:solidFill>
                <a:effectLst/>
                <a:latin typeface="Menlo" charset="0"/>
              </a:rPr>
              <a:t>]</a:t>
            </a:r>
            <a:r>
              <a:rPr lang="en-US" dirty="0" smtClean="0">
                <a:effectLst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" y="55962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222222"/>
                </a:solidFill>
                <a:effectLst/>
                <a:latin typeface="arial" charset="0"/>
              </a:rPr>
              <a:t>spark-submit --master yarn-client --executor-memory 6g --</a:t>
            </a:r>
            <a:r>
              <a:rPr lang="en-US" dirty="0" err="1" smtClean="0">
                <a:solidFill>
                  <a:srgbClr val="222222"/>
                </a:solidFill>
                <a:effectLst/>
                <a:latin typeface="arial" charset="0"/>
              </a:rPr>
              <a:t>num</a:t>
            </a:r>
            <a:r>
              <a:rPr lang="en-US" dirty="0" smtClean="0">
                <a:solidFill>
                  <a:srgbClr val="222222"/>
                </a:solidFill>
                <a:effectLst/>
                <a:latin typeface="arial" charset="0"/>
              </a:rPr>
              <a:t>-executors 4 --executor-cores 6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222222"/>
                </a:solidFill>
                <a:effectLst/>
                <a:latin typeface="arial" charset="0"/>
                <a:hlinkClick r:id="rId2"/>
              </a:rPr>
              <a:t>load_10k.py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222222"/>
                </a:solidFill>
                <a:effectLst/>
                <a:latin typeface="arial" charset="0"/>
              </a:rPr>
              <a:t>/data/10-K/*/201* </a:t>
            </a:r>
            <a:r>
              <a:rPr lang="en-US" dirty="0" err="1" smtClean="0">
                <a:solidFill>
                  <a:srgbClr val="222222"/>
                </a:solidFill>
                <a:effectLst/>
                <a:latin typeface="arial" charset="0"/>
              </a:rPr>
              <a:t>tenk</a:t>
            </a:r>
            <a:r>
              <a:rPr lang="en-US" dirty="0" smtClean="0">
                <a:effectLst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13352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RDD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81299"/>
            <a:ext cx="10515600" cy="2335897"/>
          </a:xfrm>
        </p:spPr>
        <p:txBody>
          <a:bodyPr/>
          <a:lstStyle/>
          <a:p>
            <a:r>
              <a:rPr lang="en-US" dirty="0" smtClean="0"/>
              <a:t>Different major ways to create an RDD:</a:t>
            </a:r>
          </a:p>
          <a:p>
            <a:pPr lvl="1"/>
            <a:r>
              <a:rPr lang="en-US" dirty="0" smtClean="0"/>
              <a:t>“parallelize” takes an object in local memory and distributes it</a:t>
            </a:r>
          </a:p>
          <a:p>
            <a:pPr lvl="1"/>
            <a:r>
              <a:rPr lang="en-US" dirty="0" smtClean="0"/>
              <a:t>From the Spark Context API to load data sets externally</a:t>
            </a:r>
          </a:p>
          <a:p>
            <a:pPr lvl="1"/>
            <a:r>
              <a:rPr lang="en-US" dirty="0" smtClean="0"/>
              <a:t>Create RDDs from other RDDs as transformations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22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RDD with Parallelize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05100" y="36312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effectLst/>
                <a:latin typeface="Menlo" charset="0"/>
              </a:rPr>
              <a:t>data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66666"/>
                </a:solidFill>
                <a:effectLst/>
                <a:latin typeface="Menlo" charset="0"/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effectLst/>
                <a:latin typeface="Menlo" charset="0"/>
              </a:rPr>
              <a:t>[</a:t>
            </a:r>
            <a:r>
              <a:rPr lang="en-US" dirty="0" smtClean="0">
                <a:solidFill>
                  <a:srgbClr val="40A070"/>
                </a:solidFill>
                <a:effectLst/>
                <a:latin typeface="Menlo" charset="0"/>
              </a:rPr>
              <a:t>1</a:t>
            </a:r>
            <a:r>
              <a:rPr lang="en-US" dirty="0" smtClean="0">
                <a:effectLst/>
                <a:latin typeface="Menlo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40A070"/>
                </a:solidFill>
                <a:effectLst/>
                <a:latin typeface="Menlo" charset="0"/>
              </a:rPr>
              <a:t>2</a:t>
            </a:r>
            <a:r>
              <a:rPr lang="en-US" dirty="0" smtClean="0">
                <a:effectLst/>
                <a:latin typeface="Menlo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40A070"/>
                </a:solidFill>
                <a:effectLst/>
                <a:latin typeface="Menlo" charset="0"/>
              </a:rPr>
              <a:t>3</a:t>
            </a:r>
            <a:r>
              <a:rPr lang="en-US" dirty="0" smtClean="0">
                <a:effectLst/>
                <a:latin typeface="Menlo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40A070"/>
                </a:solidFill>
                <a:effectLst/>
                <a:latin typeface="Menlo" charset="0"/>
              </a:rPr>
              <a:t>4</a:t>
            </a:r>
            <a:r>
              <a:rPr lang="en-US" dirty="0" smtClean="0">
                <a:effectLst/>
                <a:latin typeface="Menlo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40A070"/>
                </a:solidFill>
                <a:effectLst/>
                <a:latin typeface="Menlo" charset="0"/>
              </a:rPr>
              <a:t>5</a:t>
            </a:r>
            <a:r>
              <a:rPr lang="en-US" dirty="0" smtClean="0">
                <a:effectLst/>
                <a:latin typeface="Menlo" charset="0"/>
              </a:rPr>
              <a:t>,</a:t>
            </a:r>
            <a:r>
              <a:rPr lang="en-US" dirty="0" smtClean="0">
                <a:solidFill>
                  <a:srgbClr val="40A070"/>
                </a:solidFill>
                <a:effectLst/>
                <a:latin typeface="Menlo" charset="0"/>
              </a:rPr>
              <a:t> </a:t>
            </a:r>
            <a:r>
              <a:rPr lang="mr-IN" dirty="0" smtClean="0">
                <a:solidFill>
                  <a:srgbClr val="40A070"/>
                </a:solidFill>
                <a:effectLst/>
                <a:latin typeface="Menlo" charset="0"/>
              </a:rPr>
              <a:t>…</a:t>
            </a:r>
            <a:r>
              <a:rPr lang="en-US" dirty="0" smtClean="0">
                <a:effectLst/>
                <a:latin typeface="Menlo" charset="0"/>
              </a:rPr>
              <a:t>]</a:t>
            </a:r>
          </a:p>
          <a:p>
            <a:r>
              <a:rPr lang="en-US" dirty="0" err="1" smtClean="0">
                <a:effectLst/>
                <a:latin typeface="Menlo" charset="0"/>
              </a:rPr>
              <a:t>distData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66666"/>
                </a:solidFill>
                <a:effectLst/>
                <a:latin typeface="Menlo" charset="0"/>
              </a:rPr>
              <a:t>=</a:t>
            </a:r>
            <a:r>
              <a:rPr lang="en-US" dirty="0" smtClean="0"/>
              <a:t> </a:t>
            </a:r>
            <a:r>
              <a:rPr lang="en-US" dirty="0" err="1" smtClean="0">
                <a:effectLst/>
                <a:latin typeface="Menlo" charset="0"/>
              </a:rPr>
              <a:t>sc</a:t>
            </a:r>
            <a:r>
              <a:rPr lang="en-US" dirty="0" err="1" smtClean="0">
                <a:solidFill>
                  <a:srgbClr val="666666"/>
                </a:solidFill>
                <a:effectLst/>
                <a:latin typeface="Menlo" charset="0"/>
              </a:rPr>
              <a:t>.</a:t>
            </a:r>
            <a:r>
              <a:rPr lang="en-US" dirty="0" err="1" smtClean="0">
                <a:effectLst/>
                <a:latin typeface="Menlo" charset="0"/>
              </a:rPr>
              <a:t>parallelize</a:t>
            </a:r>
            <a:r>
              <a:rPr lang="en-US" dirty="0" smtClean="0">
                <a:effectLst/>
                <a:latin typeface="Menlo" charset="0"/>
              </a:rPr>
              <a:t>(data, 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82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RDD from local files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24773" y="3403600"/>
            <a:ext cx="6426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effectLst/>
                <a:latin typeface="Menlo" charset="0"/>
              </a:rPr>
              <a:t>distData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66666"/>
                </a:solidFill>
                <a:effectLst/>
                <a:latin typeface="Menlo" charset="0"/>
              </a:rPr>
              <a:t>=</a:t>
            </a:r>
            <a:r>
              <a:rPr lang="en-US" dirty="0" smtClean="0"/>
              <a:t> </a:t>
            </a:r>
            <a:r>
              <a:rPr lang="en-US" dirty="0" err="1" smtClean="0">
                <a:effectLst/>
                <a:latin typeface="Menlo" charset="0"/>
              </a:rPr>
              <a:t>sc</a:t>
            </a:r>
            <a:r>
              <a:rPr lang="en-US" dirty="0" err="1" smtClean="0">
                <a:solidFill>
                  <a:srgbClr val="666666"/>
                </a:solidFill>
                <a:effectLst/>
                <a:latin typeface="Menlo" charset="0"/>
              </a:rPr>
              <a:t>.</a:t>
            </a:r>
            <a:r>
              <a:rPr lang="en-US" dirty="0" err="1" smtClean="0">
                <a:effectLst/>
                <a:latin typeface="Menlo" charset="0"/>
              </a:rPr>
              <a:t>textFile</a:t>
            </a:r>
            <a:r>
              <a:rPr lang="en-US" dirty="0" smtClean="0">
                <a:effectLst/>
                <a:latin typeface="Menlo" charset="0"/>
              </a:rPr>
              <a:t>(</a:t>
            </a:r>
            <a:r>
              <a:rPr lang="en-US" dirty="0" smtClean="0">
                <a:solidFill>
                  <a:srgbClr val="4070A0"/>
                </a:solidFill>
                <a:effectLst/>
                <a:latin typeface="Menlo" charset="0"/>
              </a:rPr>
              <a:t>“/data/2017/*/*/*.txt"</a:t>
            </a:r>
            <a:r>
              <a:rPr lang="en-US" dirty="0" smtClean="0">
                <a:effectLst/>
                <a:latin typeface="Menlo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63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RDD from HDFS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54973" y="3721100"/>
            <a:ext cx="7960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effectLst/>
                <a:latin typeface="Menlo" charset="0"/>
              </a:rPr>
              <a:t>distData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66666"/>
                </a:solidFill>
                <a:effectLst/>
                <a:latin typeface="Menlo" charset="0"/>
              </a:rPr>
              <a:t>=</a:t>
            </a:r>
            <a:r>
              <a:rPr lang="en-US" dirty="0" smtClean="0"/>
              <a:t> </a:t>
            </a:r>
            <a:r>
              <a:rPr lang="en-US" dirty="0" err="1" smtClean="0">
                <a:effectLst/>
                <a:latin typeface="Menlo" charset="0"/>
              </a:rPr>
              <a:t>sc</a:t>
            </a:r>
            <a:r>
              <a:rPr lang="en-US" dirty="0" err="1" smtClean="0">
                <a:solidFill>
                  <a:srgbClr val="666666"/>
                </a:solidFill>
                <a:effectLst/>
                <a:latin typeface="Menlo" charset="0"/>
              </a:rPr>
              <a:t>.</a:t>
            </a:r>
            <a:r>
              <a:rPr lang="en-US" dirty="0" err="1" smtClean="0">
                <a:effectLst/>
                <a:latin typeface="Menlo" charset="0"/>
              </a:rPr>
              <a:t>textFile</a:t>
            </a:r>
            <a:r>
              <a:rPr lang="en-US" dirty="0" smtClean="0">
                <a:effectLst/>
                <a:latin typeface="Menlo" charset="0"/>
              </a:rPr>
              <a:t>(</a:t>
            </a:r>
            <a:r>
              <a:rPr lang="en-US" dirty="0" smtClean="0">
                <a:solidFill>
                  <a:srgbClr val="4070A0"/>
                </a:solidFill>
                <a:effectLst/>
                <a:latin typeface="Menlo" charset="0"/>
              </a:rPr>
              <a:t>“</a:t>
            </a:r>
            <a:r>
              <a:rPr lang="en-US" dirty="0" err="1" smtClean="0">
                <a:solidFill>
                  <a:srgbClr val="4070A0"/>
                </a:solidFill>
                <a:effectLst/>
                <a:latin typeface="Menlo" charset="0"/>
              </a:rPr>
              <a:t>hdfs</a:t>
            </a:r>
            <a:r>
              <a:rPr lang="en-US" dirty="0" smtClean="0">
                <a:solidFill>
                  <a:srgbClr val="4070A0"/>
                </a:solidFill>
                <a:effectLst/>
                <a:latin typeface="Menlo" charset="0"/>
              </a:rPr>
              <a:t>://data/2017/*/*/*.txt”</a:t>
            </a:r>
            <a:r>
              <a:rPr lang="en-US" dirty="0" smtClean="0">
                <a:effectLst/>
                <a:latin typeface="Menlo" charset="0"/>
              </a:rPr>
              <a:t>,</a:t>
            </a:r>
            <a:r>
              <a:rPr lang="en-US" dirty="0" smtClean="0">
                <a:solidFill>
                  <a:srgbClr val="4070A0"/>
                </a:solidFill>
                <a:effectLst/>
                <a:latin typeface="Menlo" charset="0"/>
              </a:rPr>
              <a:t> </a:t>
            </a:r>
            <a:r>
              <a:rPr lang="en-US" dirty="0" smtClean="0">
                <a:effectLst/>
                <a:latin typeface="Menlo" charset="0"/>
              </a:rPr>
              <a:t>200)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35300" y="5797678"/>
            <a:ext cx="6418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pass in a second parameter, for the minimum number of splits</a:t>
            </a:r>
          </a:p>
          <a:p>
            <a:r>
              <a:rPr lang="en-US" dirty="0" smtClean="0"/>
              <a:t>Otherwise, defaults to block size or number of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83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RDD from s3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28750" y="3513137"/>
            <a:ext cx="9334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myRDD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sc.textFile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("s3a://%s:%s@%s/forms/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dd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/*/*" %</a:t>
            </a: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              (ACCESS_KEY, ENCODED_SECRET_KEY, AWS_BUCKET_NAME)) 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46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RDD from </a:t>
            </a:r>
            <a:r>
              <a:rPr lang="en-US" dirty="0" err="1" smtClean="0"/>
              <a:t>InputFormat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Hadoop </a:t>
            </a:r>
            <a:r>
              <a:rPr lang="en-US" dirty="0" err="1" smtClean="0"/>
              <a:t>InputFormat</a:t>
            </a:r>
            <a:r>
              <a:rPr lang="en-US" dirty="0" smtClean="0"/>
              <a:t> can be wrapped in Spark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1400" y="3591640"/>
            <a:ext cx="10109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$ SPARK_CLASSPATH</a:t>
            </a:r>
            <a:r>
              <a:rPr lang="en-US" dirty="0" smtClean="0">
                <a:solidFill>
                  <a:srgbClr val="666666"/>
                </a:solidFill>
                <a:effectLst/>
              </a:rPr>
              <a:t>=/</a:t>
            </a:r>
            <a:r>
              <a:rPr lang="en-US" dirty="0" smtClean="0"/>
              <a:t>path</a:t>
            </a:r>
            <a:r>
              <a:rPr lang="en-US" dirty="0" smtClean="0">
                <a:solidFill>
                  <a:srgbClr val="666666"/>
                </a:solidFill>
                <a:effectLst/>
              </a:rPr>
              <a:t>/</a:t>
            </a:r>
            <a:r>
              <a:rPr lang="en-US" dirty="0" smtClean="0"/>
              <a:t>to</a:t>
            </a:r>
            <a:r>
              <a:rPr lang="en-US" dirty="0" smtClean="0">
                <a:solidFill>
                  <a:srgbClr val="666666"/>
                </a:solidFill>
                <a:effectLst/>
              </a:rPr>
              <a:t>/</a:t>
            </a:r>
            <a:r>
              <a:rPr lang="en-US" dirty="0" err="1" smtClean="0"/>
              <a:t>elasticsearch</a:t>
            </a:r>
            <a:r>
              <a:rPr lang="en-US" dirty="0" err="1" smtClean="0">
                <a:solidFill>
                  <a:srgbClr val="666666"/>
                </a:solidFill>
                <a:effectLst/>
              </a:rPr>
              <a:t>-</a:t>
            </a:r>
            <a:r>
              <a:rPr lang="en-US" dirty="0" err="1" smtClean="0"/>
              <a:t>hadoop</a:t>
            </a:r>
            <a:r>
              <a:rPr lang="en-US" dirty="0" err="1" smtClean="0">
                <a:solidFill>
                  <a:srgbClr val="666666"/>
                </a:solidFill>
                <a:effectLst/>
              </a:rPr>
              <a:t>.</a:t>
            </a:r>
            <a:r>
              <a:rPr lang="en-US" dirty="0" err="1" smtClean="0"/>
              <a:t>jar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66666"/>
                </a:solidFill>
                <a:effectLst/>
              </a:rPr>
              <a:t>./</a:t>
            </a:r>
            <a:r>
              <a:rPr lang="en-US" dirty="0" smtClean="0">
                <a:solidFill>
                  <a:srgbClr val="007020"/>
                </a:solidFill>
                <a:effectLst/>
              </a:rPr>
              <a:t>bin</a:t>
            </a:r>
            <a:r>
              <a:rPr lang="en-US" dirty="0" smtClean="0">
                <a:solidFill>
                  <a:srgbClr val="666666"/>
                </a:solidFill>
                <a:effectLst/>
              </a:rPr>
              <a:t>/</a:t>
            </a:r>
            <a:r>
              <a:rPr lang="en-US" dirty="0" err="1" smtClean="0"/>
              <a:t>pyspark</a:t>
            </a:r>
            <a:endParaRPr lang="en-US" dirty="0"/>
          </a:p>
          <a:p>
            <a:endParaRPr lang="en-US" dirty="0" smtClean="0">
              <a:solidFill>
                <a:srgbClr val="666666"/>
              </a:solidFill>
              <a:effectLst/>
            </a:endParaRPr>
          </a:p>
          <a:p>
            <a:r>
              <a:rPr lang="en-US" dirty="0" smtClean="0">
                <a:solidFill>
                  <a:srgbClr val="666666"/>
                </a:solidFill>
                <a:effectLst/>
              </a:rPr>
              <a:t>&gt;&gt;&gt;</a:t>
            </a:r>
            <a:r>
              <a:rPr lang="en-US" dirty="0" smtClean="0"/>
              <a:t> </a:t>
            </a:r>
            <a:r>
              <a:rPr lang="en-US" dirty="0" err="1" smtClean="0"/>
              <a:t>conf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66666"/>
                </a:solidFill>
                <a:effectLst/>
              </a:rPr>
              <a:t>=</a:t>
            </a:r>
            <a:r>
              <a:rPr lang="en-US" dirty="0" smtClean="0"/>
              <a:t> {</a:t>
            </a:r>
            <a:r>
              <a:rPr lang="en-US" dirty="0" smtClean="0">
                <a:solidFill>
                  <a:srgbClr val="4070A0"/>
                </a:solidFill>
                <a:effectLst/>
              </a:rPr>
              <a:t>"</a:t>
            </a:r>
            <a:r>
              <a:rPr lang="en-US" dirty="0" err="1" smtClean="0">
                <a:solidFill>
                  <a:srgbClr val="4070A0"/>
                </a:solidFill>
                <a:effectLst/>
              </a:rPr>
              <a:t>es.resource</a:t>
            </a:r>
            <a:r>
              <a:rPr lang="en-US" dirty="0" smtClean="0">
                <a:solidFill>
                  <a:srgbClr val="4070A0"/>
                </a:solidFill>
                <a:effectLst/>
              </a:rPr>
              <a:t>"</a:t>
            </a:r>
            <a:r>
              <a:rPr lang="en-US" dirty="0" smtClean="0"/>
              <a:t> : </a:t>
            </a:r>
            <a:r>
              <a:rPr lang="en-US" dirty="0" smtClean="0">
                <a:solidFill>
                  <a:srgbClr val="4070A0"/>
                </a:solidFill>
                <a:effectLst/>
              </a:rPr>
              <a:t>"index/type"</a:t>
            </a:r>
            <a:r>
              <a:rPr lang="en-US" dirty="0" smtClean="0"/>
              <a:t>}  </a:t>
            </a:r>
            <a:r>
              <a:rPr lang="en-US" i="1" dirty="0" smtClean="0">
                <a:solidFill>
                  <a:srgbClr val="60A0B0"/>
                </a:solidFill>
                <a:effectLst/>
              </a:rPr>
              <a:t># assume </a:t>
            </a:r>
            <a:r>
              <a:rPr lang="en-US" i="1" dirty="0" err="1" smtClean="0">
                <a:solidFill>
                  <a:srgbClr val="60A0B0"/>
                </a:solidFill>
                <a:effectLst/>
              </a:rPr>
              <a:t>Elasticsearch</a:t>
            </a:r>
            <a:r>
              <a:rPr lang="en-US" i="1" dirty="0" smtClean="0">
                <a:solidFill>
                  <a:srgbClr val="60A0B0"/>
                </a:solidFill>
                <a:effectLst/>
              </a:rPr>
              <a:t> is running on localhost defaults</a:t>
            </a:r>
            <a:endParaRPr lang="en-US" dirty="0"/>
          </a:p>
          <a:p>
            <a:endParaRPr lang="en-US" dirty="0" smtClean="0">
              <a:solidFill>
                <a:srgbClr val="666666"/>
              </a:solidFill>
              <a:effectLst/>
            </a:endParaRPr>
          </a:p>
          <a:p>
            <a:r>
              <a:rPr lang="en-US" dirty="0" smtClean="0">
                <a:solidFill>
                  <a:srgbClr val="666666"/>
                </a:solidFill>
                <a:effectLst/>
              </a:rPr>
              <a:t>&gt;&gt;&gt;</a:t>
            </a:r>
            <a:r>
              <a:rPr lang="en-US" dirty="0" smtClean="0"/>
              <a:t> </a:t>
            </a:r>
            <a:r>
              <a:rPr lang="en-US" dirty="0" err="1" smtClean="0"/>
              <a:t>rdd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66666"/>
                </a:solidFill>
                <a:effectLst/>
              </a:rPr>
              <a:t>=</a:t>
            </a:r>
            <a:r>
              <a:rPr lang="en-US" dirty="0" smtClean="0"/>
              <a:t> </a:t>
            </a:r>
            <a:r>
              <a:rPr lang="en-US" dirty="0" err="1" smtClean="0"/>
              <a:t>sc</a:t>
            </a:r>
            <a:r>
              <a:rPr lang="en-US" dirty="0" err="1" smtClean="0">
                <a:solidFill>
                  <a:srgbClr val="666666"/>
                </a:solidFill>
                <a:effectLst/>
              </a:rPr>
              <a:t>.</a:t>
            </a:r>
            <a:r>
              <a:rPr lang="en-US" dirty="0" err="1" smtClean="0"/>
              <a:t>newAPIHadoopRDD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4070A0"/>
                </a:solidFill>
                <a:effectLst/>
              </a:rPr>
              <a:t>"</a:t>
            </a:r>
            <a:r>
              <a:rPr lang="en-US" dirty="0" err="1" smtClean="0">
                <a:solidFill>
                  <a:srgbClr val="4070A0"/>
                </a:solidFill>
                <a:effectLst/>
              </a:rPr>
              <a:t>org.elasticsearch.hadoop.mr.EsInputFormat</a:t>
            </a:r>
            <a:r>
              <a:rPr lang="en-US" dirty="0" smtClean="0">
                <a:solidFill>
                  <a:srgbClr val="4070A0"/>
                </a:solidFill>
                <a:effectLst/>
              </a:rPr>
              <a:t>"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4070A0"/>
                </a:solidFill>
                <a:effectLst/>
              </a:rPr>
              <a:t>"</a:t>
            </a:r>
            <a:r>
              <a:rPr lang="en-US" dirty="0" err="1" smtClean="0">
                <a:solidFill>
                  <a:srgbClr val="4070A0"/>
                </a:solidFill>
                <a:effectLst/>
              </a:rPr>
              <a:t>org.apache.hadoop.io.NullWritable</a:t>
            </a:r>
            <a:r>
              <a:rPr lang="en-US" dirty="0" smtClean="0">
                <a:solidFill>
                  <a:srgbClr val="4070A0"/>
                </a:solidFill>
                <a:effectLst/>
              </a:rPr>
              <a:t>"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4070A0"/>
                </a:solidFill>
                <a:effectLst/>
              </a:rPr>
              <a:t>"</a:t>
            </a:r>
            <a:r>
              <a:rPr lang="en-US" dirty="0" err="1" smtClean="0">
                <a:solidFill>
                  <a:srgbClr val="4070A0"/>
                </a:solidFill>
                <a:effectLst/>
              </a:rPr>
              <a:t>org.elasticsearch.hadoop.mr.LinkedMapWritable</a:t>
            </a:r>
            <a:r>
              <a:rPr lang="en-US" dirty="0" smtClean="0">
                <a:solidFill>
                  <a:srgbClr val="4070A0"/>
                </a:solidFill>
                <a:effectLst/>
              </a:rPr>
              <a:t>"</a:t>
            </a:r>
            <a:r>
              <a:rPr lang="en-US" dirty="0" smtClean="0"/>
              <a:t>, </a:t>
            </a:r>
            <a:r>
              <a:rPr lang="en-US" dirty="0" err="1" smtClean="0"/>
              <a:t>conf</a:t>
            </a:r>
            <a:r>
              <a:rPr lang="en-US" dirty="0" smtClean="0">
                <a:solidFill>
                  <a:srgbClr val="666666"/>
                </a:solidFill>
                <a:effectLst/>
              </a:rPr>
              <a:t>=</a:t>
            </a:r>
            <a:r>
              <a:rPr lang="en-US" dirty="0" err="1" smtClean="0"/>
              <a:t>conf</a:t>
            </a:r>
            <a:r>
              <a:rPr lang="en-US" dirty="0" smtClean="0"/>
              <a:t>)</a:t>
            </a:r>
          </a:p>
          <a:p>
            <a:endParaRPr lang="en-US" dirty="0" smtClean="0">
              <a:solidFill>
                <a:srgbClr val="666666"/>
              </a:solidFill>
              <a:effectLst/>
            </a:endParaRPr>
          </a:p>
          <a:p>
            <a:r>
              <a:rPr lang="en-US" dirty="0" smtClean="0">
                <a:solidFill>
                  <a:srgbClr val="666666"/>
                </a:solidFill>
                <a:effectLst/>
              </a:rPr>
              <a:t>&gt;&gt;&gt;</a:t>
            </a:r>
            <a:r>
              <a:rPr lang="en-US" dirty="0" smtClean="0"/>
              <a:t> </a:t>
            </a:r>
            <a:r>
              <a:rPr lang="en-US" dirty="0" err="1" smtClean="0"/>
              <a:t>rdd</a:t>
            </a:r>
            <a:r>
              <a:rPr lang="en-US" dirty="0" err="1" smtClean="0">
                <a:solidFill>
                  <a:srgbClr val="666666"/>
                </a:solidFill>
                <a:effectLst/>
              </a:rPr>
              <a:t>.</a:t>
            </a:r>
            <a:r>
              <a:rPr lang="en-US" dirty="0" err="1" smtClean="0"/>
              <a:t>first</a:t>
            </a:r>
            <a:r>
              <a:rPr lang="en-US" dirty="0" smtClean="0"/>
              <a:t>() </a:t>
            </a:r>
            <a:r>
              <a:rPr lang="en-US" i="1" dirty="0" smtClean="0">
                <a:solidFill>
                  <a:srgbClr val="60A0B0"/>
                </a:solidFill>
                <a:effectLst/>
              </a:rPr>
              <a:t># the result is a </a:t>
            </a:r>
            <a:r>
              <a:rPr lang="en-US" i="1" dirty="0" err="1" smtClean="0">
                <a:solidFill>
                  <a:srgbClr val="60A0B0"/>
                </a:solidFill>
                <a:effectLst/>
              </a:rPr>
              <a:t>MapWritable</a:t>
            </a:r>
            <a:r>
              <a:rPr lang="en-US" i="1" dirty="0" smtClean="0">
                <a:solidFill>
                  <a:srgbClr val="60A0B0"/>
                </a:solidFill>
                <a:effectLst/>
              </a:rPr>
              <a:t> that is converted to a Python </a:t>
            </a:r>
            <a:r>
              <a:rPr lang="en-US" i="1" dirty="0" err="1" smtClean="0">
                <a:solidFill>
                  <a:srgbClr val="60A0B0"/>
                </a:solidFill>
                <a:effectLst/>
              </a:rPr>
              <a:t>dict</a:t>
            </a:r>
            <a:endParaRPr lang="en-US" dirty="0"/>
          </a:p>
          <a:p>
            <a:r>
              <a:rPr lang="en-US" dirty="0" smtClean="0"/>
              <a:t>(</a:t>
            </a:r>
            <a:r>
              <a:rPr lang="en-US" dirty="0" err="1" smtClean="0">
                <a:solidFill>
                  <a:srgbClr val="4070A0"/>
                </a:solidFill>
                <a:effectLst/>
              </a:rPr>
              <a:t>u'Elasticsearch</a:t>
            </a:r>
            <a:r>
              <a:rPr lang="en-US" dirty="0" smtClean="0">
                <a:solidFill>
                  <a:srgbClr val="4070A0"/>
                </a:solidFill>
                <a:effectLst/>
              </a:rPr>
              <a:t> ID'</a:t>
            </a:r>
            <a:r>
              <a:rPr lang="en-US" dirty="0" smtClean="0"/>
              <a:t>, {</a:t>
            </a:r>
            <a:r>
              <a:rPr lang="en-US" dirty="0" smtClean="0">
                <a:solidFill>
                  <a:srgbClr val="4070A0"/>
                </a:solidFill>
                <a:effectLst/>
              </a:rPr>
              <a:t>u'field1'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7020"/>
                </a:solidFill>
                <a:effectLst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4070A0"/>
                </a:solidFill>
                <a:effectLst/>
              </a:rPr>
              <a:t>u'field2'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4070A0"/>
                </a:solidFill>
                <a:effectLst/>
              </a:rPr>
              <a:t>u'Some</a:t>
            </a:r>
            <a:r>
              <a:rPr lang="en-US" dirty="0" smtClean="0">
                <a:solidFill>
                  <a:srgbClr val="4070A0"/>
                </a:solidFill>
                <a:effectLst/>
              </a:rPr>
              <a:t> Text'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4070A0"/>
                </a:solidFill>
                <a:effectLst/>
              </a:rPr>
              <a:t>u'field3'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40A070"/>
                </a:solidFill>
                <a:effectLst/>
              </a:rPr>
              <a:t>12345</a:t>
            </a:r>
            <a:r>
              <a:rPr lang="en-US" dirty="0" smtClean="0"/>
              <a:t>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54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SparkContext.wholeTextFiles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wholeTextFiles</a:t>
            </a:r>
            <a:r>
              <a:rPr lang="en-US" dirty="0" smtClean="0"/>
              <a:t> is an alternative to 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textFile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Instead of loading data row-by-row into cells, it loads the entire file into one large cell.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Useful if you need to process a document </a:t>
            </a:r>
            <a:r>
              <a:rPr lang="en-US" dirty="0" err="1" smtClean="0"/>
              <a:t>wholistically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2977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Bunch of functions called .</a:t>
            </a:r>
            <a:r>
              <a:rPr lang="en-US" dirty="0" err="1" smtClean="0"/>
              <a:t>saveAs</a:t>
            </a:r>
            <a:r>
              <a:rPr lang="en-US" dirty="0" smtClean="0"/>
              <a:t>*</a:t>
            </a:r>
          </a:p>
          <a:p>
            <a:r>
              <a:rPr lang="en-US" dirty="0" smtClean="0"/>
              <a:t>Spark will convert each item to a string with </a:t>
            </a:r>
            <a:r>
              <a:rPr lang="en-US" dirty="0" err="1" smtClean="0"/>
              <a:t>str</a:t>
            </a:r>
            <a:r>
              <a:rPr lang="en-US" dirty="0" smtClean="0"/>
              <a:t>(), separate with newlines</a:t>
            </a:r>
          </a:p>
          <a:p>
            <a:r>
              <a:rPr lang="en-US" dirty="0" smtClean="0"/>
              <a:t>Can take HDFS, S3 as output paths</a:t>
            </a:r>
          </a:p>
          <a:p>
            <a:r>
              <a:rPr lang="en-US" dirty="0" smtClean="0"/>
              <a:t>Can take a local file system path, but think about where you are!</a:t>
            </a:r>
          </a:p>
          <a:p>
            <a:r>
              <a:rPr lang="en-US" dirty="0" smtClean="0"/>
              <a:t>Takes a path to a directory. Each partition will write a file.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08972" y="5238234"/>
            <a:ext cx="6705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effectLst/>
                <a:latin typeface="Menlo" charset="0"/>
              </a:rPr>
              <a:t>distData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66666"/>
                </a:solidFill>
                <a:effectLst/>
                <a:latin typeface="Menlo" charset="0"/>
              </a:rPr>
              <a:t>=</a:t>
            </a:r>
            <a:r>
              <a:rPr lang="en-US" dirty="0" smtClean="0"/>
              <a:t> </a:t>
            </a:r>
            <a:r>
              <a:rPr lang="en-US" dirty="0" err="1" smtClean="0">
                <a:effectLst/>
                <a:latin typeface="Menlo" charset="0"/>
              </a:rPr>
              <a:t>sc</a:t>
            </a:r>
            <a:r>
              <a:rPr lang="en-US" dirty="0" err="1" smtClean="0">
                <a:solidFill>
                  <a:srgbClr val="666666"/>
                </a:solidFill>
                <a:effectLst/>
                <a:latin typeface="Menlo" charset="0"/>
              </a:rPr>
              <a:t>.</a:t>
            </a:r>
            <a:r>
              <a:rPr lang="en-US" dirty="0" err="1" smtClean="0">
                <a:effectLst/>
                <a:latin typeface="Menlo" charset="0"/>
              </a:rPr>
              <a:t>saveAsTextFile</a:t>
            </a:r>
            <a:r>
              <a:rPr lang="en-US" dirty="0" smtClean="0">
                <a:effectLst/>
                <a:latin typeface="Menlo" charset="0"/>
              </a:rPr>
              <a:t>(</a:t>
            </a:r>
            <a:r>
              <a:rPr lang="en-US" dirty="0" smtClean="0">
                <a:solidFill>
                  <a:srgbClr val="4070A0"/>
                </a:solidFill>
                <a:effectLst/>
                <a:latin typeface="Menlo" charset="0"/>
              </a:rPr>
              <a:t>“</a:t>
            </a:r>
            <a:r>
              <a:rPr lang="en-US" dirty="0" err="1" smtClean="0">
                <a:solidFill>
                  <a:srgbClr val="4070A0"/>
                </a:solidFill>
                <a:effectLst/>
                <a:latin typeface="Menlo" charset="0"/>
              </a:rPr>
              <a:t>hdfs</a:t>
            </a:r>
            <a:r>
              <a:rPr lang="en-US" dirty="0" smtClean="0">
                <a:solidFill>
                  <a:srgbClr val="4070A0"/>
                </a:solidFill>
                <a:effectLst/>
                <a:latin typeface="Menlo" charset="0"/>
              </a:rPr>
              <a:t>://data/out/"</a:t>
            </a:r>
            <a:r>
              <a:rPr lang="en-US" dirty="0" smtClean="0">
                <a:effectLst/>
                <a:latin typeface="Menlo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8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 for analyzing large-scale data sets</a:t>
            </a:r>
          </a:p>
          <a:p>
            <a:r>
              <a:rPr lang="en-US" dirty="0" smtClean="0"/>
              <a:t>Generally faster than MapReduce</a:t>
            </a:r>
          </a:p>
          <a:p>
            <a:r>
              <a:rPr lang="en-US" dirty="0" smtClean="0"/>
              <a:t>Native high-level APIs in Scala, Java, Python, and R</a:t>
            </a:r>
          </a:p>
          <a:p>
            <a:r>
              <a:rPr lang="en-US" dirty="0" smtClean="0"/>
              <a:t>Has the original batch component, and a newer streaming component</a:t>
            </a:r>
          </a:p>
          <a:p>
            <a:r>
              <a:rPr lang="en-US" dirty="0" smtClean="0"/>
              <a:t>Can run within Hadoop or not. It’s standalone.</a:t>
            </a:r>
          </a:p>
          <a:p>
            <a:r>
              <a:rPr lang="en-US" dirty="0" smtClean="0"/>
              <a:t>Open source Apache project</a:t>
            </a:r>
          </a:p>
          <a:p>
            <a:r>
              <a:rPr lang="en-US" dirty="0" smtClean="0"/>
              <a:t>Supported by multiple commercial vendors</a:t>
            </a:r>
          </a:p>
        </p:txBody>
      </p:sp>
    </p:spTree>
    <p:extLst>
      <p:ext uri="{BB962C8B-B14F-4D97-AF65-F5344CB8AC3E}">
        <p14:creationId xmlns:p14="http://schemas.microsoft.com/office/powerpoint/2010/main" val="858003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the RDD, now we can do:</a:t>
            </a:r>
          </a:p>
          <a:p>
            <a:pPr lvl="1"/>
            <a:r>
              <a:rPr lang="en-US" dirty="0" smtClean="0"/>
              <a:t>Transformations: create a new data set (RDD) based on a modification to an old data set</a:t>
            </a:r>
          </a:p>
          <a:p>
            <a:pPr lvl="1"/>
            <a:r>
              <a:rPr lang="en-US" dirty="0" smtClean="0"/>
              <a:t>Actions: does something and returns something to the client, not an RDD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Transformations are Lazy: they aren’t done literally when you write the code. There is query planning underneath. </a:t>
            </a:r>
          </a:p>
        </p:txBody>
      </p:sp>
    </p:spTree>
    <p:extLst>
      <p:ext uri="{BB962C8B-B14F-4D97-AF65-F5344CB8AC3E}">
        <p14:creationId xmlns:p14="http://schemas.microsoft.com/office/powerpoint/2010/main" val="1611891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takes a function as a parameter</a:t>
            </a:r>
          </a:p>
          <a:p>
            <a:r>
              <a:rPr lang="en-US" dirty="0" smtClean="0"/>
              <a:t>Applies that function to every element in the RDD</a:t>
            </a:r>
          </a:p>
          <a:p>
            <a:r>
              <a:rPr lang="en-US" dirty="0" smtClean="0"/>
              <a:t>Gives you back and RDD with the results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30350" y="4438432"/>
            <a:ext cx="91313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data</a:t>
            </a:r>
            <a:r>
              <a:rPr lang="en-US" sz="2000" dirty="0" smtClean="0">
                <a:solidFill>
                  <a:srgbClr val="666666"/>
                </a:solidFill>
                <a:effectLst/>
              </a:rPr>
              <a:t>=</a:t>
            </a:r>
            <a:r>
              <a:rPr lang="en-US" sz="2000" dirty="0" smtClean="0"/>
              <a:t> </a:t>
            </a:r>
            <a:r>
              <a:rPr lang="en-US" sz="2000" dirty="0" err="1" smtClean="0"/>
              <a:t>sc</a:t>
            </a:r>
            <a:r>
              <a:rPr lang="en-US" sz="2000" dirty="0" err="1" smtClean="0">
                <a:solidFill>
                  <a:srgbClr val="666666"/>
                </a:solidFill>
                <a:effectLst/>
              </a:rPr>
              <a:t>.</a:t>
            </a:r>
            <a:r>
              <a:rPr lang="en-US" sz="2000" dirty="0" err="1" smtClean="0"/>
              <a:t>textFile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4070A0"/>
                </a:solidFill>
                <a:effectLst/>
              </a:rPr>
              <a:t>”</a:t>
            </a:r>
            <a:r>
              <a:rPr lang="en-US" sz="2000" dirty="0" err="1" smtClean="0">
                <a:solidFill>
                  <a:srgbClr val="4070A0"/>
                </a:solidFill>
                <a:effectLst/>
              </a:rPr>
              <a:t>hdfs</a:t>
            </a:r>
            <a:r>
              <a:rPr lang="en-US" sz="2000" dirty="0" smtClean="0">
                <a:solidFill>
                  <a:srgbClr val="4070A0"/>
                </a:solidFill>
                <a:effectLst/>
              </a:rPr>
              <a:t>://data/books/*.txt"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 smtClean="0"/>
              <a:t>yelling = </a:t>
            </a:r>
            <a:r>
              <a:rPr lang="en-US" sz="2000" dirty="0" err="1" smtClean="0"/>
              <a:t>lines.map</a:t>
            </a:r>
            <a:r>
              <a:rPr lang="en-US" sz="2000" dirty="0" smtClean="0"/>
              <a:t>(lambda s: </a:t>
            </a:r>
            <a:r>
              <a:rPr lang="en-US" sz="2000" dirty="0" err="1" smtClean="0"/>
              <a:t>s.upper</a:t>
            </a:r>
            <a:r>
              <a:rPr lang="en-US" sz="2000" dirty="0" smtClean="0"/>
              <a:t>())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err="1" smtClean="0"/>
              <a:t>some_yelling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666666"/>
                </a:solidFill>
                <a:effectLst/>
              </a:rPr>
              <a:t>=</a:t>
            </a:r>
            <a:r>
              <a:rPr lang="en-US" sz="2000" dirty="0" smtClean="0"/>
              <a:t> </a:t>
            </a:r>
            <a:r>
              <a:rPr lang="en-US" sz="2000" dirty="0" err="1" smtClean="0"/>
              <a:t>lines</a:t>
            </a:r>
            <a:r>
              <a:rPr lang="en-US" sz="2000" dirty="0" err="1" smtClean="0">
                <a:solidFill>
                  <a:srgbClr val="666666"/>
                </a:solidFill>
                <a:effectLst/>
              </a:rPr>
              <a:t>.</a:t>
            </a:r>
            <a:r>
              <a:rPr lang="en-US" sz="2000" dirty="0" err="1" smtClean="0"/>
              <a:t>map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7020"/>
                </a:solidFill>
                <a:effectLst/>
              </a:rPr>
              <a:t>lambda</a:t>
            </a:r>
            <a:r>
              <a:rPr lang="en-US" sz="2000" dirty="0" smtClean="0"/>
              <a:t> s: </a:t>
            </a:r>
            <a:r>
              <a:rPr lang="en-US" sz="2000" dirty="0" err="1" smtClean="0"/>
              <a:t>s.upper</a:t>
            </a:r>
            <a:r>
              <a:rPr lang="en-US" sz="2000" dirty="0" smtClean="0"/>
              <a:t>() if </a:t>
            </a:r>
            <a:r>
              <a:rPr lang="en-US" sz="2000" dirty="0" err="1" smtClean="0"/>
              <a:t>len</a:t>
            </a:r>
            <a:r>
              <a:rPr lang="en-US" sz="2000" dirty="0" smtClean="0"/>
              <a:t>(s) % 2 == 0 else </a:t>
            </a:r>
            <a:r>
              <a:rPr lang="en-US" sz="2000" dirty="0" err="1" smtClean="0"/>
              <a:t>s.lower</a:t>
            </a:r>
            <a:r>
              <a:rPr lang="en-US" sz="2000" dirty="0" smtClean="0"/>
              <a:t>())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417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Identical to map except that it doesn’t collect results or return anything</a:t>
            </a:r>
          </a:p>
          <a:p>
            <a:r>
              <a:rPr lang="en-US" dirty="0" smtClean="0"/>
              <a:t>Useful for doing something with “side effects” a bit more efficiently than map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30350" y="4438432"/>
            <a:ext cx="91313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data</a:t>
            </a:r>
            <a:r>
              <a:rPr lang="en-US" sz="2000" dirty="0" smtClean="0">
                <a:solidFill>
                  <a:srgbClr val="666666"/>
                </a:solidFill>
                <a:effectLst/>
              </a:rPr>
              <a:t>=</a:t>
            </a:r>
            <a:r>
              <a:rPr lang="en-US" sz="2000" dirty="0" smtClean="0"/>
              <a:t> </a:t>
            </a:r>
            <a:r>
              <a:rPr lang="en-US" sz="2000" dirty="0" err="1" smtClean="0"/>
              <a:t>sc</a:t>
            </a:r>
            <a:r>
              <a:rPr lang="en-US" sz="2000" dirty="0" err="1" smtClean="0">
                <a:solidFill>
                  <a:srgbClr val="666666"/>
                </a:solidFill>
                <a:effectLst/>
              </a:rPr>
              <a:t>.</a:t>
            </a:r>
            <a:r>
              <a:rPr lang="en-US" sz="2000" dirty="0" err="1" smtClean="0"/>
              <a:t>textFile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4070A0"/>
                </a:solidFill>
                <a:effectLst/>
              </a:rPr>
              <a:t>”</a:t>
            </a:r>
            <a:r>
              <a:rPr lang="en-US" sz="2000" dirty="0" err="1" smtClean="0">
                <a:solidFill>
                  <a:srgbClr val="4070A0"/>
                </a:solidFill>
                <a:effectLst/>
              </a:rPr>
              <a:t>hdfs</a:t>
            </a:r>
            <a:r>
              <a:rPr lang="en-US" sz="2000" dirty="0" smtClean="0">
                <a:solidFill>
                  <a:srgbClr val="4070A0"/>
                </a:solidFill>
                <a:effectLst/>
              </a:rPr>
              <a:t>://data/books/*.txt"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lines.foreach</a:t>
            </a:r>
            <a:r>
              <a:rPr lang="en-US" sz="2000" dirty="0" smtClean="0"/>
              <a:t>(lambda s: </a:t>
            </a:r>
            <a:r>
              <a:rPr lang="en-US" sz="2000" dirty="0" err="1" smtClean="0"/>
              <a:t>write_to_db</a:t>
            </a:r>
            <a:r>
              <a:rPr lang="en-US" sz="2000" dirty="0" smtClean="0"/>
              <a:t>(‘</a:t>
            </a:r>
            <a:r>
              <a:rPr lang="en-US" sz="2000" dirty="0" err="1" smtClean="0"/>
              <a:t>postgres</a:t>
            </a:r>
            <a:r>
              <a:rPr lang="en-US" sz="2000" dirty="0" smtClean="0"/>
              <a:t>’, </a:t>
            </a:r>
            <a:r>
              <a:rPr lang="en-US" sz="2000" dirty="0" err="1" smtClean="0"/>
              <a:t>s.lower</a:t>
            </a:r>
            <a:r>
              <a:rPr lang="en-US" sz="2000" dirty="0" smtClean="0"/>
              <a:t>()))</a:t>
            </a:r>
            <a:endParaRPr lang="en-US" sz="20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17779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Python’s 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75300" cy="4351338"/>
          </a:xfrm>
        </p:spPr>
        <p:txBody>
          <a:bodyPr/>
          <a:lstStyle/>
          <a:p>
            <a:r>
              <a:rPr lang="en-US" dirty="0" smtClean="0"/>
              <a:t>Lambda is shorthand for buildings one-line functions</a:t>
            </a:r>
          </a:p>
          <a:p>
            <a:r>
              <a:rPr lang="en-US" dirty="0" smtClean="0"/>
              <a:t>Used a lot to pass in a quick function as a parameter</a:t>
            </a:r>
          </a:p>
          <a:p>
            <a:r>
              <a:rPr lang="en-US" dirty="0" smtClean="0"/>
              <a:t>Functionally equivalent to defining a function with </a:t>
            </a:r>
            <a:r>
              <a:rPr lang="en-US" dirty="0" err="1" smtClean="0"/>
              <a:t>def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96100" y="1027906"/>
            <a:ext cx="60198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34A327"/>
                </a:solidFill>
                <a:effectLst/>
                <a:latin typeface="Menlo" charset="0"/>
              </a:rPr>
              <a:t>In [</a:t>
            </a:r>
            <a:r>
              <a:rPr lang="en-US" sz="1600" b="1" dirty="0" smtClean="0">
                <a:solidFill>
                  <a:srgbClr val="2EE721"/>
                </a:solidFill>
                <a:effectLst/>
                <a:latin typeface="Menlo" charset="0"/>
              </a:rPr>
              <a:t>1</a:t>
            </a:r>
            <a:r>
              <a:rPr lang="en-US" sz="1600" dirty="0" smtClean="0">
                <a:solidFill>
                  <a:srgbClr val="34A327"/>
                </a:solidFill>
                <a:effectLst/>
                <a:latin typeface="Menlo" charset="0"/>
              </a:rPr>
              <a:t>]: </a:t>
            </a:r>
            <a:r>
              <a:rPr lang="en-US" sz="1600" b="1" dirty="0" err="1" smtClean="0">
                <a:solidFill>
                  <a:srgbClr val="34A327"/>
                </a:solidFill>
                <a:effectLst/>
                <a:latin typeface="Menlo" charset="0"/>
              </a:rPr>
              <a:t>def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Menlo" charset="0"/>
              </a:rPr>
              <a:t> </a:t>
            </a:r>
            <a:r>
              <a:rPr lang="en-US" sz="1600" dirty="0" err="1" smtClean="0">
                <a:solidFill>
                  <a:srgbClr val="3C9FF2"/>
                </a:solidFill>
                <a:effectLst/>
                <a:latin typeface="Menlo" charset="0"/>
              </a:rPr>
              <a:t>apply_twice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Menlo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Menlo" charset="0"/>
              </a:rPr>
              <a:t>myf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Menlo" charset="0"/>
              </a:rPr>
              <a:t>, value):</a:t>
            </a:r>
          </a:p>
          <a:p>
            <a:r>
              <a:rPr lang="en-US" sz="1600" dirty="0" smtClean="0">
                <a:solidFill>
                  <a:srgbClr val="34A327"/>
                </a:solidFill>
                <a:effectLst/>
                <a:latin typeface="Menlo" charset="0"/>
              </a:rPr>
              <a:t>   ...: 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Menlo" charset="0"/>
              </a:rPr>
              <a:t>    </a:t>
            </a:r>
            <a:r>
              <a:rPr lang="en-US" sz="1600" b="1" dirty="0" smtClean="0">
                <a:solidFill>
                  <a:srgbClr val="34A327"/>
                </a:solidFill>
                <a:effectLst/>
                <a:latin typeface="Menlo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Menlo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Menlo" charset="0"/>
              </a:rPr>
              <a:t>myf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Menlo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Menlo" charset="0"/>
              </a:rPr>
              <a:t>myf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Menlo" charset="0"/>
              </a:rPr>
              <a:t>(value))</a:t>
            </a:r>
          </a:p>
          <a:p>
            <a:r>
              <a:rPr lang="en-US" sz="1600" dirty="0" smtClean="0">
                <a:solidFill>
                  <a:srgbClr val="34A327"/>
                </a:solidFill>
                <a:effectLst/>
                <a:latin typeface="Menlo" charset="0"/>
              </a:rPr>
              <a:t>   ...: </a:t>
            </a:r>
          </a:p>
          <a:p>
            <a:r>
              <a:rPr lang="en-US" sz="1600" dirty="0" smtClean="0">
                <a:solidFill>
                  <a:srgbClr val="000000"/>
                </a:solidFill>
                <a:effectLst/>
                <a:latin typeface="Menlo" charset="0"/>
              </a:rPr>
              <a:t/>
            </a:r>
            <a:br>
              <a:rPr lang="en-US" sz="1600" dirty="0" smtClean="0">
                <a:solidFill>
                  <a:srgbClr val="000000"/>
                </a:solidFill>
                <a:effectLst/>
                <a:latin typeface="Menlo" charset="0"/>
              </a:rPr>
            </a:br>
            <a:endParaRPr lang="en-US" sz="1600" dirty="0" smtClean="0">
              <a:solidFill>
                <a:srgbClr val="000000"/>
              </a:solidFill>
              <a:effectLst/>
              <a:latin typeface="Menlo" charset="0"/>
            </a:endParaRPr>
          </a:p>
          <a:p>
            <a:r>
              <a:rPr lang="en-US" sz="1600" dirty="0" smtClean="0">
                <a:solidFill>
                  <a:srgbClr val="34A327"/>
                </a:solidFill>
                <a:effectLst/>
                <a:latin typeface="Menlo" charset="0"/>
              </a:rPr>
              <a:t>In [</a:t>
            </a:r>
            <a:r>
              <a:rPr lang="en-US" sz="1600" b="1" dirty="0" smtClean="0">
                <a:solidFill>
                  <a:srgbClr val="2EE721"/>
                </a:solidFill>
                <a:effectLst/>
                <a:latin typeface="Menlo" charset="0"/>
              </a:rPr>
              <a:t>2</a:t>
            </a:r>
            <a:r>
              <a:rPr lang="en-US" sz="1600" dirty="0" smtClean="0">
                <a:solidFill>
                  <a:srgbClr val="34A327"/>
                </a:solidFill>
                <a:effectLst/>
                <a:latin typeface="Menlo" charset="0"/>
              </a:rPr>
              <a:t>]: 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Menlo" charset="0"/>
              </a:rPr>
              <a:t>apply_twice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Menlo" charset="0"/>
              </a:rPr>
              <a:t>(</a:t>
            </a:r>
            <a:r>
              <a:rPr lang="en-US" sz="1600" b="1" dirty="0" smtClean="0">
                <a:solidFill>
                  <a:srgbClr val="34A327"/>
                </a:solidFill>
                <a:effectLst/>
                <a:latin typeface="Menlo" charset="0"/>
              </a:rPr>
              <a:t>lambda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Menlo" charset="0"/>
              </a:rPr>
              <a:t> x : x + </a:t>
            </a:r>
            <a:r>
              <a:rPr lang="en-US" sz="1600" dirty="0" smtClean="0">
                <a:solidFill>
                  <a:srgbClr val="34A327"/>
                </a:solidFill>
                <a:effectLst/>
                <a:latin typeface="Menlo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Menlo" charset="0"/>
              </a:rPr>
              <a:t>, </a:t>
            </a:r>
            <a:r>
              <a:rPr lang="en-US" sz="1600" dirty="0" smtClean="0">
                <a:solidFill>
                  <a:srgbClr val="34A327"/>
                </a:solidFill>
                <a:effectLst/>
                <a:latin typeface="Menlo" charset="0"/>
              </a:rPr>
              <a:t>9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Menlo" charset="0"/>
              </a:rPr>
              <a:t>)</a:t>
            </a:r>
          </a:p>
          <a:p>
            <a:r>
              <a:rPr lang="en-US" sz="1600" dirty="0" smtClean="0">
                <a:solidFill>
                  <a:srgbClr val="B23622"/>
                </a:solidFill>
                <a:effectLst/>
                <a:latin typeface="Menlo" charset="0"/>
              </a:rPr>
              <a:t>Out[</a:t>
            </a:r>
            <a:r>
              <a:rPr lang="en-US" sz="1600" b="1" dirty="0" smtClean="0">
                <a:solidFill>
                  <a:srgbClr val="FF3B1E"/>
                </a:solidFill>
                <a:effectLst/>
                <a:latin typeface="Menlo" charset="0"/>
              </a:rPr>
              <a:t>2</a:t>
            </a:r>
            <a:r>
              <a:rPr lang="en-US" sz="1600" dirty="0" smtClean="0">
                <a:solidFill>
                  <a:srgbClr val="B23622"/>
                </a:solidFill>
                <a:effectLst/>
                <a:latin typeface="Menlo" charset="0"/>
              </a:rPr>
              <a:t>]: 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Menlo" charset="0"/>
              </a:rPr>
              <a:t>11</a:t>
            </a:r>
            <a:endParaRPr lang="en-US" sz="1600" dirty="0" smtClean="0">
              <a:solidFill>
                <a:srgbClr val="B23622"/>
              </a:solidFill>
              <a:effectLst/>
              <a:latin typeface="Menlo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effectLst/>
                <a:latin typeface="Menlo" charset="0"/>
              </a:rPr>
              <a:t/>
            </a:r>
            <a:br>
              <a:rPr lang="en-US" sz="1600" dirty="0" smtClean="0">
                <a:solidFill>
                  <a:srgbClr val="000000"/>
                </a:solidFill>
                <a:effectLst/>
                <a:latin typeface="Menlo" charset="0"/>
              </a:rPr>
            </a:br>
            <a:endParaRPr lang="en-US" sz="1600" dirty="0" smtClean="0">
              <a:solidFill>
                <a:srgbClr val="000000"/>
              </a:solidFill>
              <a:effectLst/>
              <a:latin typeface="Menlo" charset="0"/>
            </a:endParaRPr>
          </a:p>
          <a:p>
            <a:r>
              <a:rPr lang="en-US" sz="1600" dirty="0" smtClean="0">
                <a:solidFill>
                  <a:srgbClr val="34A327"/>
                </a:solidFill>
                <a:effectLst/>
                <a:latin typeface="Menlo" charset="0"/>
              </a:rPr>
              <a:t>In [</a:t>
            </a:r>
            <a:r>
              <a:rPr lang="en-US" sz="1600" b="1" dirty="0" smtClean="0">
                <a:solidFill>
                  <a:srgbClr val="2EE721"/>
                </a:solidFill>
                <a:effectLst/>
                <a:latin typeface="Menlo" charset="0"/>
              </a:rPr>
              <a:t>3</a:t>
            </a:r>
            <a:r>
              <a:rPr lang="en-US" sz="1600" dirty="0" smtClean="0">
                <a:solidFill>
                  <a:srgbClr val="34A327"/>
                </a:solidFill>
                <a:effectLst/>
                <a:latin typeface="Menlo" charset="0"/>
              </a:rPr>
              <a:t>]: 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Menlo" charset="0"/>
              </a:rPr>
              <a:t>apply_twice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Menlo" charset="0"/>
              </a:rPr>
              <a:t>(</a:t>
            </a:r>
            <a:r>
              <a:rPr lang="en-US" sz="1600" b="1" dirty="0" smtClean="0">
                <a:solidFill>
                  <a:srgbClr val="34A327"/>
                </a:solidFill>
                <a:effectLst/>
                <a:latin typeface="Menlo" charset="0"/>
              </a:rPr>
              <a:t>lambda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Menlo" charset="0"/>
              </a:rPr>
              <a:t> x : x * </a:t>
            </a:r>
            <a:r>
              <a:rPr lang="en-US" sz="1600" dirty="0" smtClean="0">
                <a:solidFill>
                  <a:srgbClr val="34A327"/>
                </a:solidFill>
                <a:effectLst/>
                <a:latin typeface="Menlo" charset="0"/>
              </a:rPr>
              <a:t>2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Menlo" charset="0"/>
              </a:rPr>
              <a:t>, </a:t>
            </a:r>
            <a:r>
              <a:rPr lang="en-US" sz="1600" dirty="0" smtClean="0">
                <a:solidFill>
                  <a:srgbClr val="34A327"/>
                </a:solidFill>
                <a:effectLst/>
                <a:latin typeface="Menlo" charset="0"/>
              </a:rPr>
              <a:t>9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Menlo" charset="0"/>
              </a:rPr>
              <a:t>)</a:t>
            </a:r>
          </a:p>
          <a:p>
            <a:r>
              <a:rPr lang="en-US" sz="1600" dirty="0" smtClean="0">
                <a:solidFill>
                  <a:srgbClr val="B23622"/>
                </a:solidFill>
                <a:effectLst/>
                <a:latin typeface="Menlo" charset="0"/>
              </a:rPr>
              <a:t>Out[</a:t>
            </a:r>
            <a:r>
              <a:rPr lang="en-US" sz="1600" b="1" dirty="0" smtClean="0">
                <a:solidFill>
                  <a:srgbClr val="FF3B1E"/>
                </a:solidFill>
                <a:effectLst/>
                <a:latin typeface="Menlo" charset="0"/>
              </a:rPr>
              <a:t>3</a:t>
            </a:r>
            <a:r>
              <a:rPr lang="en-US" sz="1600" dirty="0" smtClean="0">
                <a:solidFill>
                  <a:srgbClr val="B23622"/>
                </a:solidFill>
                <a:effectLst/>
                <a:latin typeface="Menlo" charset="0"/>
              </a:rPr>
              <a:t>]: 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Menlo" charset="0"/>
              </a:rPr>
              <a:t>36</a:t>
            </a:r>
          </a:p>
          <a:p>
            <a:endParaRPr lang="en-US" sz="1600" dirty="0">
              <a:solidFill>
                <a:srgbClr val="000000"/>
              </a:solidFill>
              <a:latin typeface="Menlo" charset="0"/>
            </a:endParaRPr>
          </a:p>
          <a:p>
            <a:endParaRPr lang="en-US" sz="1600" dirty="0">
              <a:solidFill>
                <a:srgbClr val="B23622"/>
              </a:solidFill>
              <a:effectLst/>
              <a:latin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96100" y="4075955"/>
            <a:ext cx="40356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34A327"/>
                </a:solidFill>
                <a:effectLst/>
                <a:latin typeface="Menlo" charset="0"/>
              </a:rPr>
              <a:t>In [</a:t>
            </a:r>
            <a:r>
              <a:rPr lang="en-US" sz="1600" b="1" dirty="0">
                <a:solidFill>
                  <a:srgbClr val="2EE721"/>
                </a:solidFill>
                <a:latin typeface="Menlo" charset="0"/>
              </a:rPr>
              <a:t>4</a:t>
            </a:r>
            <a:r>
              <a:rPr lang="en-US" sz="1600" dirty="0" smtClean="0">
                <a:solidFill>
                  <a:srgbClr val="34A327"/>
                </a:solidFill>
                <a:effectLst/>
                <a:latin typeface="Menlo" charset="0"/>
              </a:rPr>
              <a:t>]: </a:t>
            </a:r>
            <a:r>
              <a:rPr lang="en-US" sz="1600" b="1" dirty="0" err="1" smtClean="0">
                <a:solidFill>
                  <a:srgbClr val="34A327"/>
                </a:solidFill>
                <a:effectLst/>
                <a:latin typeface="Menlo" charset="0"/>
              </a:rPr>
              <a:t>def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Menlo" charset="0"/>
              </a:rPr>
              <a:t> </a:t>
            </a:r>
            <a:r>
              <a:rPr lang="en-US" sz="1600" dirty="0" smtClean="0">
                <a:solidFill>
                  <a:srgbClr val="3C9FF2"/>
                </a:solidFill>
                <a:effectLst/>
                <a:latin typeface="Menlo" charset="0"/>
              </a:rPr>
              <a:t>double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Menlo" charset="0"/>
              </a:rPr>
              <a:t>(x):</a:t>
            </a:r>
            <a:endParaRPr lang="en-US" sz="1600" dirty="0" smtClean="0">
              <a:solidFill>
                <a:srgbClr val="34A327"/>
              </a:solidFill>
              <a:effectLst/>
              <a:latin typeface="Menlo" charset="0"/>
            </a:endParaRPr>
          </a:p>
          <a:p>
            <a:r>
              <a:rPr lang="en-US" sz="1600" dirty="0" smtClean="0">
                <a:solidFill>
                  <a:srgbClr val="34A327"/>
                </a:solidFill>
                <a:effectLst/>
                <a:latin typeface="Menlo" charset="0"/>
              </a:rPr>
              <a:t>   ...: 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Menlo" charset="0"/>
              </a:rPr>
              <a:t>    </a:t>
            </a:r>
            <a:r>
              <a:rPr lang="en-US" sz="1600" b="1" dirty="0" smtClean="0">
                <a:solidFill>
                  <a:srgbClr val="34A327"/>
                </a:solidFill>
                <a:effectLst/>
                <a:latin typeface="Menlo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Menlo" charset="0"/>
              </a:rPr>
              <a:t> x * </a:t>
            </a:r>
            <a:r>
              <a:rPr lang="en-US" sz="1600" dirty="0" smtClean="0">
                <a:solidFill>
                  <a:srgbClr val="34A327"/>
                </a:solidFill>
                <a:effectLst/>
                <a:latin typeface="Menlo" charset="0"/>
              </a:rPr>
              <a:t>2</a:t>
            </a:r>
          </a:p>
          <a:p>
            <a:r>
              <a:rPr lang="en-US" sz="1600" dirty="0" smtClean="0">
                <a:solidFill>
                  <a:srgbClr val="34A327"/>
                </a:solidFill>
                <a:effectLst/>
                <a:latin typeface="Menlo" charset="0"/>
              </a:rPr>
              <a:t>   ...: </a:t>
            </a:r>
          </a:p>
          <a:p>
            <a:r>
              <a:rPr lang="en-US" sz="1600" dirty="0" smtClean="0">
                <a:solidFill>
                  <a:srgbClr val="000000"/>
                </a:solidFill>
                <a:effectLst/>
                <a:latin typeface="Menlo" charset="0"/>
              </a:rPr>
              <a:t/>
            </a:r>
            <a:br>
              <a:rPr lang="en-US" sz="1600" dirty="0" smtClean="0">
                <a:solidFill>
                  <a:srgbClr val="000000"/>
                </a:solidFill>
                <a:effectLst/>
                <a:latin typeface="Menlo" charset="0"/>
              </a:rPr>
            </a:br>
            <a:endParaRPr lang="en-US" sz="1600" dirty="0" smtClean="0">
              <a:solidFill>
                <a:srgbClr val="000000"/>
              </a:solidFill>
              <a:effectLst/>
              <a:latin typeface="Menlo" charset="0"/>
            </a:endParaRPr>
          </a:p>
          <a:p>
            <a:r>
              <a:rPr lang="en-US" sz="1600" dirty="0" smtClean="0">
                <a:solidFill>
                  <a:srgbClr val="34A327"/>
                </a:solidFill>
                <a:effectLst/>
                <a:latin typeface="Menlo" charset="0"/>
              </a:rPr>
              <a:t>In [</a:t>
            </a:r>
            <a:r>
              <a:rPr lang="en-US" sz="1600" b="1" dirty="0">
                <a:solidFill>
                  <a:srgbClr val="2EE721"/>
                </a:solidFill>
                <a:latin typeface="Menlo" charset="0"/>
              </a:rPr>
              <a:t>5</a:t>
            </a:r>
            <a:r>
              <a:rPr lang="en-US" sz="1600" dirty="0" smtClean="0">
                <a:solidFill>
                  <a:srgbClr val="34A327"/>
                </a:solidFill>
                <a:effectLst/>
                <a:latin typeface="Menlo" charset="0"/>
              </a:rPr>
              <a:t>]: </a:t>
            </a:r>
            <a:r>
              <a:rPr lang="en-US" sz="1600" dirty="0" err="1" smtClean="0">
                <a:solidFill>
                  <a:srgbClr val="000000"/>
                </a:solidFill>
                <a:effectLst/>
                <a:latin typeface="Menlo" charset="0"/>
              </a:rPr>
              <a:t>apply_twice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Menlo" charset="0"/>
              </a:rPr>
              <a:t>(double, </a:t>
            </a:r>
            <a:r>
              <a:rPr lang="en-US" sz="1600" dirty="0" smtClean="0">
                <a:solidFill>
                  <a:srgbClr val="34A327"/>
                </a:solidFill>
                <a:effectLst/>
                <a:latin typeface="Menlo" charset="0"/>
              </a:rPr>
              <a:t>9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Menlo" charset="0"/>
              </a:rPr>
              <a:t>)</a:t>
            </a:r>
          </a:p>
          <a:p>
            <a:r>
              <a:rPr lang="en-US" sz="1600" dirty="0" smtClean="0">
                <a:solidFill>
                  <a:srgbClr val="B23622"/>
                </a:solidFill>
                <a:effectLst/>
                <a:latin typeface="Menlo" charset="0"/>
              </a:rPr>
              <a:t>Out[</a:t>
            </a:r>
            <a:r>
              <a:rPr lang="en-US" sz="1600" b="1" dirty="0">
                <a:solidFill>
                  <a:srgbClr val="FF3B1E"/>
                </a:solidFill>
                <a:latin typeface="Menlo" charset="0"/>
              </a:rPr>
              <a:t>5</a:t>
            </a:r>
            <a:r>
              <a:rPr lang="en-US" sz="1600" dirty="0" smtClean="0">
                <a:solidFill>
                  <a:srgbClr val="B23622"/>
                </a:solidFill>
                <a:effectLst/>
                <a:latin typeface="Menlo" charset="0"/>
              </a:rPr>
              <a:t>]: 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Menlo" charset="0"/>
              </a:rPr>
              <a:t>36</a:t>
            </a:r>
            <a:endParaRPr lang="en-US" sz="1600" dirty="0">
              <a:solidFill>
                <a:srgbClr val="B23622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81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63875"/>
          </a:xfrm>
        </p:spPr>
        <p:txBody>
          <a:bodyPr/>
          <a:lstStyle/>
          <a:p>
            <a:r>
              <a:rPr lang="en-US" dirty="0" smtClean="0"/>
              <a:t>Pulls data from the RDD and pulls it into Python’s local memory</a:t>
            </a:r>
          </a:p>
          <a:p>
            <a:r>
              <a:rPr lang="en-US" dirty="0" smtClean="0"/>
              <a:t>Each cell turns into an element in a list</a:t>
            </a:r>
          </a:p>
          <a:p>
            <a:r>
              <a:rPr lang="en-US" dirty="0" smtClean="0"/>
              <a:t>Good as a last step to return some results to an application or something like that</a:t>
            </a:r>
          </a:p>
          <a:p>
            <a:r>
              <a:rPr lang="en-US" dirty="0" smtClean="0"/>
              <a:t>Be careful on how much data you are bringing back!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9800" y="5715000"/>
            <a:ext cx="4762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</a:t>
            </a:r>
            <a:r>
              <a:rPr lang="en-US" sz="2400" smtClean="0"/>
              <a:t>ylocalpythondata</a:t>
            </a:r>
            <a:r>
              <a:rPr lang="en-US" sz="2400" dirty="0" smtClean="0"/>
              <a:t> = </a:t>
            </a:r>
            <a:r>
              <a:rPr lang="en-US" sz="2400" dirty="0" err="1" smtClean="0"/>
              <a:t>myrdd.collect</a:t>
            </a:r>
            <a:r>
              <a:rPr lang="en-US" sz="2400" dirty="0" smtClean="0"/>
              <a:t>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678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03575"/>
          </a:xfrm>
        </p:spPr>
        <p:txBody>
          <a:bodyPr/>
          <a:lstStyle/>
          <a:p>
            <a:r>
              <a:rPr lang="en-US" dirty="0" smtClean="0"/>
              <a:t>Simply count how many rows are in the data</a:t>
            </a:r>
          </a:p>
          <a:p>
            <a:r>
              <a:rPr lang="en-US" dirty="0" smtClean="0"/>
              <a:t>Returns back the number in Python (i.e., an action not a transformation)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72945" y="5807631"/>
            <a:ext cx="2966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sc</a:t>
            </a:r>
            <a:r>
              <a:rPr lang="en-US" dirty="0" err="1" smtClean="0">
                <a:solidFill>
                  <a:srgbClr val="666666"/>
                </a:solidFill>
                <a:effectLst/>
              </a:rPr>
              <a:t>.</a:t>
            </a:r>
            <a:r>
              <a:rPr lang="en-US" dirty="0" err="1" smtClean="0"/>
              <a:t>parallelize</a:t>
            </a:r>
            <a:r>
              <a:rPr lang="en-US" dirty="0" smtClean="0"/>
              <a:t>([</a:t>
            </a:r>
            <a:r>
              <a:rPr lang="en-US" dirty="0" smtClean="0">
                <a:solidFill>
                  <a:srgbClr val="208050"/>
                </a:solidFill>
                <a:effectLst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208050"/>
                </a:solidFill>
                <a:effectLst/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208050"/>
                </a:solidFill>
                <a:effectLst/>
              </a:rPr>
              <a:t>4</a:t>
            </a:r>
            <a:r>
              <a:rPr lang="en-US" dirty="0" smtClean="0"/>
              <a:t>])</a:t>
            </a:r>
            <a:r>
              <a:rPr lang="en-US" dirty="0" smtClean="0">
                <a:solidFill>
                  <a:srgbClr val="666666"/>
                </a:solidFill>
                <a:effectLst/>
              </a:rPr>
              <a:t>.</a:t>
            </a:r>
            <a:r>
              <a:rPr lang="en-US" dirty="0" smtClean="0"/>
              <a:t>count()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61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682"/>
            <a:ext cx="10515600" cy="4351338"/>
          </a:xfrm>
        </p:spPr>
        <p:txBody>
          <a:bodyPr/>
          <a:lstStyle/>
          <a:p>
            <a:r>
              <a:rPr lang="en-US" dirty="0" smtClean="0"/>
              <a:t>Takes a function that returns True or False</a:t>
            </a:r>
          </a:p>
          <a:p>
            <a:r>
              <a:rPr lang="en-US" dirty="0" smtClean="0"/>
              <a:t>If the result of the function is True, it keeps it, otherwise it drops 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4553020"/>
            <a:ext cx="853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lines </a:t>
            </a:r>
            <a:r>
              <a:rPr lang="en-US" sz="2000" dirty="0" smtClean="0">
                <a:solidFill>
                  <a:srgbClr val="666666"/>
                </a:solidFill>
                <a:effectLst/>
              </a:rPr>
              <a:t>=</a:t>
            </a:r>
            <a:r>
              <a:rPr lang="en-US" sz="2000" dirty="0" smtClean="0"/>
              <a:t> </a:t>
            </a:r>
            <a:r>
              <a:rPr lang="en-US" sz="2000" dirty="0" err="1" smtClean="0"/>
              <a:t>sc</a:t>
            </a:r>
            <a:r>
              <a:rPr lang="en-US" sz="2000" dirty="0" err="1" smtClean="0">
                <a:solidFill>
                  <a:srgbClr val="666666"/>
                </a:solidFill>
                <a:effectLst/>
              </a:rPr>
              <a:t>.</a:t>
            </a:r>
            <a:r>
              <a:rPr lang="en-US" sz="2000" dirty="0" err="1" smtClean="0"/>
              <a:t>textFile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4070A0"/>
                </a:solidFill>
                <a:effectLst/>
              </a:rPr>
              <a:t>"</a:t>
            </a:r>
            <a:r>
              <a:rPr lang="en-US" sz="2000" dirty="0" smtClean="0">
                <a:solidFill>
                  <a:srgbClr val="4070A0"/>
                </a:solidFill>
                <a:effectLst/>
              </a:rPr>
              <a:t> </a:t>
            </a:r>
            <a:r>
              <a:rPr lang="en-US" sz="2000" dirty="0" err="1" smtClean="0">
                <a:solidFill>
                  <a:srgbClr val="4070A0"/>
                </a:solidFill>
                <a:effectLst/>
              </a:rPr>
              <a:t>hdfs</a:t>
            </a:r>
            <a:r>
              <a:rPr lang="en-US" sz="2000" dirty="0" smtClean="0">
                <a:solidFill>
                  <a:srgbClr val="4070A0"/>
                </a:solidFill>
                <a:effectLst/>
              </a:rPr>
              <a:t>://data/books/*.txt</a:t>
            </a:r>
            <a:r>
              <a:rPr lang="en-US" sz="2000" dirty="0" smtClean="0">
                <a:solidFill>
                  <a:srgbClr val="4070A0"/>
                </a:solidFill>
                <a:effectLst/>
              </a:rPr>
              <a:t>"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bigfoot </a:t>
            </a:r>
            <a:r>
              <a:rPr lang="en-US" sz="2000" dirty="0" smtClean="0">
                <a:solidFill>
                  <a:srgbClr val="666666"/>
                </a:solidFill>
                <a:effectLst/>
              </a:rPr>
              <a:t>=</a:t>
            </a:r>
            <a:r>
              <a:rPr lang="en-US" sz="2000" dirty="0" smtClean="0"/>
              <a:t> </a:t>
            </a:r>
            <a:r>
              <a:rPr lang="en-US" sz="2000" dirty="0" err="1" smtClean="0"/>
              <a:t>lines</a:t>
            </a:r>
            <a:r>
              <a:rPr lang="en-US" sz="2000" dirty="0" err="1" smtClean="0">
                <a:solidFill>
                  <a:srgbClr val="666666"/>
                </a:solidFill>
                <a:effectLst/>
              </a:rPr>
              <a:t>.</a:t>
            </a:r>
            <a:r>
              <a:rPr lang="en-US" sz="2000" dirty="0" err="1" smtClean="0"/>
              <a:t>filter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7020"/>
                </a:solidFill>
                <a:effectLst/>
              </a:rPr>
              <a:t>lambda</a:t>
            </a:r>
            <a:r>
              <a:rPr lang="en-US" sz="2000" dirty="0" smtClean="0"/>
              <a:t> s: ’big foot’ in </a:t>
            </a:r>
            <a:r>
              <a:rPr lang="en-US" sz="2000" dirty="0" err="1" smtClean="0"/>
              <a:t>s.lower</a:t>
            </a:r>
            <a:r>
              <a:rPr lang="en-US" sz="2000" dirty="0" smtClean="0"/>
              <a:t>()</a:t>
            </a:r>
            <a:r>
              <a:rPr lang="en-US" sz="2000" dirty="0" smtClean="0">
                <a:solidFill>
                  <a:srgbClr val="007020"/>
                </a:solidFill>
                <a:effectLst/>
              </a:rPr>
              <a:t>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3849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55875"/>
          </a:xfrm>
        </p:spPr>
        <p:txBody>
          <a:bodyPr/>
          <a:lstStyle/>
          <a:p>
            <a:r>
              <a:rPr lang="en-US" dirty="0" smtClean="0"/>
              <a:t>Gives you N arbitrary elements from the RDD</a:t>
            </a:r>
          </a:p>
          <a:p>
            <a:r>
              <a:rPr lang="en-US" dirty="0" smtClean="0"/>
              <a:t>Arbitrarily picks a partition and pulls data until N is reached</a:t>
            </a:r>
          </a:p>
          <a:p>
            <a:r>
              <a:rPr lang="en-US" dirty="0" smtClean="0"/>
              <a:t>They are likely to be in contiguous order</a:t>
            </a:r>
          </a:p>
          <a:p>
            <a:r>
              <a:rPr lang="en-US" dirty="0" smtClean="0"/>
              <a:t>Useful for seeing if data was loaded and what might be in the RDD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9703" y="5022334"/>
            <a:ext cx="4331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b="1" dirty="0" smtClean="0">
                <a:solidFill>
                  <a:srgbClr val="C65D09"/>
                </a:solidFill>
                <a:effectLst/>
              </a:rPr>
              <a:t>&gt;&gt;&gt; </a:t>
            </a:r>
            <a:r>
              <a:rPr lang="mr-IN" dirty="0" err="1" smtClean="0"/>
              <a:t>sc</a:t>
            </a:r>
            <a:r>
              <a:rPr lang="mr-IN" dirty="0" err="1" smtClean="0">
                <a:solidFill>
                  <a:srgbClr val="666666"/>
                </a:solidFill>
                <a:effectLst/>
              </a:rPr>
              <a:t>.</a:t>
            </a:r>
            <a:r>
              <a:rPr lang="mr-IN" dirty="0" err="1" smtClean="0"/>
              <a:t>parallelize</a:t>
            </a:r>
            <a:r>
              <a:rPr lang="mr-IN" dirty="0" smtClean="0"/>
              <a:t>([</a:t>
            </a:r>
            <a:r>
              <a:rPr lang="mr-IN" dirty="0" smtClean="0">
                <a:solidFill>
                  <a:srgbClr val="208050"/>
                </a:solidFill>
                <a:effectLst/>
              </a:rPr>
              <a:t>2</a:t>
            </a:r>
            <a:r>
              <a:rPr lang="mr-IN" dirty="0" smtClean="0"/>
              <a:t>, </a:t>
            </a:r>
            <a:r>
              <a:rPr lang="mr-IN" dirty="0" smtClean="0">
                <a:solidFill>
                  <a:srgbClr val="208050"/>
                </a:solidFill>
                <a:effectLst/>
              </a:rPr>
              <a:t>3</a:t>
            </a:r>
            <a:r>
              <a:rPr lang="mr-IN" dirty="0" smtClean="0"/>
              <a:t>, </a:t>
            </a:r>
            <a:r>
              <a:rPr lang="mr-IN" dirty="0" smtClean="0">
                <a:solidFill>
                  <a:srgbClr val="208050"/>
                </a:solidFill>
                <a:effectLst/>
              </a:rPr>
              <a:t>4</a:t>
            </a:r>
            <a:r>
              <a:rPr lang="mr-IN" dirty="0" smtClean="0"/>
              <a:t>, </a:t>
            </a:r>
            <a:r>
              <a:rPr lang="mr-IN" dirty="0" smtClean="0">
                <a:solidFill>
                  <a:srgbClr val="208050"/>
                </a:solidFill>
                <a:effectLst/>
              </a:rPr>
              <a:t>5</a:t>
            </a:r>
            <a:r>
              <a:rPr lang="mr-IN" dirty="0" smtClean="0"/>
              <a:t>, </a:t>
            </a:r>
            <a:r>
              <a:rPr lang="mr-IN" dirty="0" smtClean="0">
                <a:solidFill>
                  <a:srgbClr val="208050"/>
                </a:solidFill>
                <a:effectLst/>
              </a:rPr>
              <a:t>6</a:t>
            </a:r>
            <a:r>
              <a:rPr lang="mr-IN" dirty="0" smtClean="0"/>
              <a:t>])</a:t>
            </a:r>
            <a:r>
              <a:rPr lang="mr-IN" dirty="0" smtClean="0">
                <a:solidFill>
                  <a:srgbClr val="666666"/>
                </a:solidFill>
                <a:effectLst/>
              </a:rPr>
              <a:t>.</a:t>
            </a:r>
            <a:r>
              <a:rPr lang="mr-IN" dirty="0" err="1" smtClean="0"/>
              <a:t>take</a:t>
            </a:r>
            <a:r>
              <a:rPr lang="mr-IN" dirty="0" smtClean="0"/>
              <a:t>(</a:t>
            </a:r>
            <a:r>
              <a:rPr lang="en-US" dirty="0">
                <a:solidFill>
                  <a:srgbClr val="208050"/>
                </a:solidFill>
              </a:rPr>
              <a:t>2</a:t>
            </a:r>
            <a:r>
              <a:rPr lang="mr-IN" dirty="0" smtClean="0"/>
              <a:t>)</a:t>
            </a:r>
            <a:endParaRPr lang="en-US" dirty="0" smtClean="0"/>
          </a:p>
          <a:p>
            <a:r>
              <a:rPr lang="mr-IN" dirty="0" smtClean="0">
                <a:solidFill>
                  <a:srgbClr val="333333"/>
                </a:solidFill>
                <a:effectLst/>
              </a:rPr>
              <a:t>[2, 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97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takes a two-parameter function as a parameter</a:t>
            </a:r>
          </a:p>
          <a:p>
            <a:r>
              <a:rPr lang="en-US" dirty="0" smtClean="0"/>
              <a:t>Applies this function to the first two elements, then the result of that with the third element, then the result of that with the fourth element, 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Returns the result to the client (action)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5010835"/>
            <a:ext cx="853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lines </a:t>
            </a:r>
            <a:r>
              <a:rPr lang="en-US" sz="2000" dirty="0" smtClean="0">
                <a:solidFill>
                  <a:srgbClr val="666666"/>
                </a:solidFill>
                <a:effectLst/>
              </a:rPr>
              <a:t>=</a:t>
            </a:r>
            <a:r>
              <a:rPr lang="en-US" sz="2000" dirty="0" smtClean="0"/>
              <a:t> </a:t>
            </a:r>
            <a:r>
              <a:rPr lang="en-US" sz="2000" dirty="0" err="1" smtClean="0"/>
              <a:t>sc</a:t>
            </a:r>
            <a:r>
              <a:rPr lang="en-US" sz="2000" dirty="0" err="1" smtClean="0">
                <a:solidFill>
                  <a:srgbClr val="666666"/>
                </a:solidFill>
                <a:effectLst/>
              </a:rPr>
              <a:t>.</a:t>
            </a:r>
            <a:r>
              <a:rPr lang="en-US" sz="2000" dirty="0" err="1" smtClean="0"/>
              <a:t>textFile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4070A0"/>
                </a:solidFill>
                <a:effectLst/>
              </a:rPr>
              <a:t>"</a:t>
            </a:r>
            <a:r>
              <a:rPr lang="en-US" sz="2000" dirty="0" smtClean="0">
                <a:solidFill>
                  <a:srgbClr val="4070A0"/>
                </a:solidFill>
                <a:effectLst/>
              </a:rPr>
              <a:t> </a:t>
            </a:r>
            <a:r>
              <a:rPr lang="en-US" sz="2000" dirty="0" err="1" smtClean="0">
                <a:solidFill>
                  <a:srgbClr val="4070A0"/>
                </a:solidFill>
                <a:effectLst/>
              </a:rPr>
              <a:t>hdfs</a:t>
            </a:r>
            <a:r>
              <a:rPr lang="en-US" sz="2000" dirty="0" smtClean="0">
                <a:solidFill>
                  <a:srgbClr val="4070A0"/>
                </a:solidFill>
                <a:effectLst/>
              </a:rPr>
              <a:t>://data/books/*.txt</a:t>
            </a:r>
            <a:r>
              <a:rPr lang="en-US" sz="2000" dirty="0" smtClean="0">
                <a:solidFill>
                  <a:srgbClr val="4070A0"/>
                </a:solidFill>
                <a:effectLst/>
              </a:rPr>
              <a:t>"</a:t>
            </a:r>
            <a:r>
              <a:rPr lang="en-US" sz="2000" dirty="0" smtClean="0"/>
              <a:t>)</a:t>
            </a:r>
          </a:p>
          <a:p>
            <a:r>
              <a:rPr lang="en-US" sz="2000" dirty="0" err="1"/>
              <a:t>w</a:t>
            </a:r>
            <a:r>
              <a:rPr lang="en-US" sz="2000" dirty="0" err="1" smtClean="0"/>
              <a:t>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666666"/>
                </a:solidFill>
                <a:effectLst/>
              </a:rPr>
              <a:t>=</a:t>
            </a:r>
            <a:r>
              <a:rPr lang="en-US" sz="2000" dirty="0" smtClean="0"/>
              <a:t> </a:t>
            </a:r>
            <a:r>
              <a:rPr lang="en-US" sz="2000" dirty="0" err="1" smtClean="0"/>
              <a:t>lines</a:t>
            </a:r>
            <a:r>
              <a:rPr lang="en-US" sz="2000" dirty="0" err="1" smtClean="0">
                <a:solidFill>
                  <a:srgbClr val="666666"/>
                </a:solidFill>
                <a:effectLst/>
              </a:rPr>
              <a:t>.</a:t>
            </a:r>
            <a:r>
              <a:rPr lang="en-US" sz="2000" dirty="0" err="1" smtClean="0"/>
              <a:t>map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7020"/>
                </a:solidFill>
                <a:effectLst/>
              </a:rPr>
              <a:t>lambda</a:t>
            </a:r>
            <a:r>
              <a:rPr lang="en-US" sz="2000" dirty="0" smtClean="0"/>
              <a:t> s: </a:t>
            </a:r>
            <a:r>
              <a:rPr lang="en-US" sz="2000" dirty="0" err="1" smtClean="0">
                <a:solidFill>
                  <a:srgbClr val="007020"/>
                </a:solidFill>
                <a:effectLst/>
              </a:rPr>
              <a:t>len</a:t>
            </a:r>
            <a:r>
              <a:rPr lang="en-US" sz="2000" dirty="0" smtClean="0"/>
              <a:t>(</a:t>
            </a:r>
            <a:r>
              <a:rPr lang="en-US" sz="2000" dirty="0" err="1" smtClean="0"/>
              <a:t>s.split</a:t>
            </a:r>
            <a:r>
              <a:rPr lang="en-US" sz="2000" dirty="0" smtClean="0"/>
              <a:t>()))</a:t>
            </a:r>
            <a:r>
              <a:rPr lang="en-US" sz="2000" dirty="0" smtClean="0">
                <a:solidFill>
                  <a:srgbClr val="666666"/>
                </a:solidFill>
                <a:effectLst/>
              </a:rPr>
              <a:t>.</a:t>
            </a:r>
            <a:r>
              <a:rPr lang="en-US" sz="2000" dirty="0" smtClean="0"/>
              <a:t>reduce(</a:t>
            </a:r>
            <a:r>
              <a:rPr lang="en-US" sz="2000" b="1" dirty="0" smtClean="0">
                <a:solidFill>
                  <a:srgbClr val="007020"/>
                </a:solidFill>
                <a:effectLst/>
              </a:rPr>
              <a:t>lambda</a:t>
            </a:r>
            <a:r>
              <a:rPr lang="en-US" sz="2000" dirty="0" smtClean="0"/>
              <a:t> a, b: a </a:t>
            </a:r>
            <a:r>
              <a:rPr lang="en-US" sz="2000" dirty="0" smtClean="0">
                <a:solidFill>
                  <a:srgbClr val="666666"/>
                </a:solidFill>
                <a:effectLst/>
              </a:rPr>
              <a:t>+</a:t>
            </a:r>
            <a:r>
              <a:rPr lang="en-US" sz="2000" dirty="0" smtClean="0"/>
              <a:t> b)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08394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 and 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90775"/>
          </a:xfrm>
        </p:spPr>
        <p:txBody>
          <a:bodyPr/>
          <a:lstStyle/>
          <a:p>
            <a:r>
              <a:rPr lang="en-US" dirty="0" smtClean="0"/>
              <a:t>These functions return the minimum value and maximum value in the RDD</a:t>
            </a:r>
          </a:p>
          <a:p>
            <a:r>
              <a:rPr lang="en-US" dirty="0" smtClean="0"/>
              <a:t>It’ll by default use whatever object’s &lt; operator</a:t>
            </a:r>
          </a:p>
          <a:p>
            <a:r>
              <a:rPr lang="en-US" dirty="0" smtClean="0"/>
              <a:t>You can specify a custom key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454093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b="1" dirty="0" smtClean="0">
                <a:solidFill>
                  <a:srgbClr val="C65D09"/>
                </a:solidFill>
                <a:effectLst/>
              </a:rPr>
              <a:t>&gt;&gt;&gt; </a:t>
            </a:r>
            <a:r>
              <a:rPr lang="mr-IN" dirty="0" err="1" smtClean="0"/>
              <a:t>rdd</a:t>
            </a:r>
            <a:r>
              <a:rPr lang="mr-IN" dirty="0" smtClean="0"/>
              <a:t> </a:t>
            </a:r>
            <a:r>
              <a:rPr lang="mr-IN" dirty="0" smtClean="0">
                <a:solidFill>
                  <a:srgbClr val="666666"/>
                </a:solidFill>
                <a:effectLst/>
              </a:rPr>
              <a:t>=</a:t>
            </a:r>
            <a:r>
              <a:rPr lang="mr-IN" dirty="0" smtClean="0"/>
              <a:t> </a:t>
            </a:r>
            <a:r>
              <a:rPr lang="mr-IN" dirty="0" err="1" smtClean="0"/>
              <a:t>sc</a:t>
            </a:r>
            <a:r>
              <a:rPr lang="mr-IN" dirty="0" err="1" smtClean="0">
                <a:solidFill>
                  <a:srgbClr val="666666"/>
                </a:solidFill>
                <a:effectLst/>
              </a:rPr>
              <a:t>.</a:t>
            </a:r>
            <a:r>
              <a:rPr lang="mr-IN" dirty="0" err="1" smtClean="0"/>
              <a:t>parallelize</a:t>
            </a:r>
            <a:r>
              <a:rPr lang="mr-IN" dirty="0" smtClean="0"/>
              <a:t>([</a:t>
            </a:r>
            <a:r>
              <a:rPr lang="mr-IN" dirty="0" smtClean="0">
                <a:solidFill>
                  <a:srgbClr val="208050"/>
                </a:solidFill>
                <a:effectLst/>
              </a:rPr>
              <a:t>1.0</a:t>
            </a:r>
            <a:r>
              <a:rPr lang="mr-IN" dirty="0" smtClean="0"/>
              <a:t>, </a:t>
            </a:r>
            <a:r>
              <a:rPr lang="mr-IN" dirty="0" smtClean="0">
                <a:solidFill>
                  <a:srgbClr val="208050"/>
                </a:solidFill>
                <a:effectLst/>
              </a:rPr>
              <a:t>5.0</a:t>
            </a:r>
            <a:r>
              <a:rPr lang="mr-IN" dirty="0" smtClean="0"/>
              <a:t>, </a:t>
            </a:r>
            <a:r>
              <a:rPr lang="mr-IN" dirty="0" smtClean="0">
                <a:solidFill>
                  <a:srgbClr val="208050"/>
                </a:solidFill>
                <a:effectLst/>
              </a:rPr>
              <a:t>43.0</a:t>
            </a:r>
            <a:r>
              <a:rPr lang="mr-IN" dirty="0" smtClean="0"/>
              <a:t>, </a:t>
            </a:r>
            <a:r>
              <a:rPr lang="mr-IN" dirty="0" smtClean="0">
                <a:solidFill>
                  <a:srgbClr val="208050"/>
                </a:solidFill>
                <a:effectLst/>
              </a:rPr>
              <a:t>10.0</a:t>
            </a:r>
            <a:r>
              <a:rPr lang="mr-IN" dirty="0" smtClean="0"/>
              <a:t>]</a:t>
            </a:r>
            <a:r>
              <a:rPr lang="en-US" dirty="0" smtClean="0"/>
              <a:t>)</a:t>
            </a:r>
          </a:p>
          <a:p>
            <a:r>
              <a:rPr lang="mr-IN" b="1" dirty="0" smtClean="0">
                <a:solidFill>
                  <a:srgbClr val="C65D09"/>
                </a:solidFill>
                <a:effectLst/>
              </a:rPr>
              <a:t>&gt;&gt;&gt; </a:t>
            </a:r>
            <a:r>
              <a:rPr lang="mr-IN" dirty="0" err="1" smtClean="0"/>
              <a:t>rdd</a:t>
            </a:r>
            <a:r>
              <a:rPr lang="mr-IN" dirty="0" err="1" smtClean="0">
                <a:solidFill>
                  <a:srgbClr val="666666"/>
                </a:solidFill>
                <a:effectLst/>
              </a:rPr>
              <a:t>.</a:t>
            </a:r>
            <a:r>
              <a:rPr lang="mr-IN" dirty="0" err="1" smtClean="0"/>
              <a:t>max</a:t>
            </a:r>
            <a:r>
              <a:rPr lang="mr-IN" dirty="0" smtClean="0"/>
              <a:t>() </a:t>
            </a:r>
            <a:endParaRPr lang="en-US" dirty="0" smtClean="0"/>
          </a:p>
          <a:p>
            <a:r>
              <a:rPr lang="mr-IN" dirty="0" smtClean="0">
                <a:solidFill>
                  <a:srgbClr val="333333"/>
                </a:solidFill>
                <a:effectLst/>
              </a:rPr>
              <a:t>43.0</a:t>
            </a:r>
            <a:endParaRPr lang="en-US" dirty="0"/>
          </a:p>
          <a:p>
            <a:r>
              <a:rPr lang="mr-IN" b="1" dirty="0" smtClean="0">
                <a:solidFill>
                  <a:srgbClr val="C65D09"/>
                </a:solidFill>
                <a:effectLst/>
              </a:rPr>
              <a:t>&gt;&gt;&gt; </a:t>
            </a:r>
            <a:r>
              <a:rPr lang="mr-IN" dirty="0" err="1" smtClean="0"/>
              <a:t>rdd</a:t>
            </a:r>
            <a:r>
              <a:rPr lang="mr-IN" dirty="0" err="1" smtClean="0">
                <a:solidFill>
                  <a:srgbClr val="666666"/>
                </a:solidFill>
                <a:effectLst/>
              </a:rPr>
              <a:t>.</a:t>
            </a:r>
            <a:r>
              <a:rPr lang="mr-IN" dirty="0" err="1" smtClean="0"/>
              <a:t>max</a:t>
            </a:r>
            <a:r>
              <a:rPr lang="mr-IN" dirty="0" smtClean="0"/>
              <a:t>(</a:t>
            </a:r>
            <a:r>
              <a:rPr lang="mr-IN" dirty="0" err="1" smtClean="0"/>
              <a:t>key</a:t>
            </a:r>
            <a:r>
              <a:rPr lang="mr-IN" dirty="0" smtClean="0">
                <a:solidFill>
                  <a:srgbClr val="666666"/>
                </a:solidFill>
                <a:effectLst/>
              </a:rPr>
              <a:t>=</a:t>
            </a:r>
            <a:r>
              <a:rPr lang="mr-IN" dirty="0" err="1" smtClean="0">
                <a:solidFill>
                  <a:srgbClr val="007020"/>
                </a:solidFill>
                <a:effectLst/>
              </a:rPr>
              <a:t>str</a:t>
            </a:r>
            <a:r>
              <a:rPr lang="mr-IN" dirty="0" smtClean="0"/>
              <a:t>) </a:t>
            </a:r>
            <a:endParaRPr lang="en-US" dirty="0" smtClean="0"/>
          </a:p>
          <a:p>
            <a:r>
              <a:rPr lang="mr-IN" dirty="0" smtClean="0">
                <a:solidFill>
                  <a:srgbClr val="333333"/>
                </a:solidFill>
                <a:effectLst/>
              </a:rPr>
              <a:t>5.0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8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/>
              <a:t>Spark Components</a:t>
            </a:r>
          </a:p>
        </p:txBody>
      </p:sp>
      <p:pic>
        <p:nvPicPr>
          <p:cNvPr id="97" name="Shape 97" descr="Spark Component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317" y="1380567"/>
            <a:ext cx="10805364" cy="4867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8861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2475"/>
          </a:xfrm>
        </p:spPr>
        <p:txBody>
          <a:bodyPr/>
          <a:lstStyle/>
          <a:p>
            <a:r>
              <a:rPr lang="en-US" dirty="0" smtClean="0"/>
              <a:t>Computes the average of the RDD and returns that back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61540" y="4742934"/>
            <a:ext cx="38458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b="1" dirty="0" smtClean="0">
                <a:solidFill>
                  <a:srgbClr val="C65D09"/>
                </a:solidFill>
                <a:effectLst/>
              </a:rPr>
              <a:t>&gt;&gt;&gt; </a:t>
            </a:r>
            <a:r>
              <a:rPr lang="mr-IN" dirty="0" err="1" smtClean="0"/>
              <a:t>sc</a:t>
            </a:r>
            <a:r>
              <a:rPr lang="mr-IN" dirty="0" err="1" smtClean="0">
                <a:solidFill>
                  <a:srgbClr val="666666"/>
                </a:solidFill>
                <a:effectLst/>
              </a:rPr>
              <a:t>.</a:t>
            </a:r>
            <a:r>
              <a:rPr lang="mr-IN" dirty="0" err="1" smtClean="0"/>
              <a:t>parallelize</a:t>
            </a:r>
            <a:r>
              <a:rPr lang="mr-IN" dirty="0" smtClean="0"/>
              <a:t>([</a:t>
            </a:r>
            <a:r>
              <a:rPr lang="mr-IN" dirty="0" smtClean="0">
                <a:solidFill>
                  <a:srgbClr val="208050"/>
                </a:solidFill>
                <a:effectLst/>
              </a:rPr>
              <a:t>1</a:t>
            </a:r>
            <a:r>
              <a:rPr lang="mr-IN" dirty="0" smtClean="0"/>
              <a:t>, </a:t>
            </a:r>
            <a:r>
              <a:rPr lang="mr-IN" dirty="0" smtClean="0">
                <a:solidFill>
                  <a:srgbClr val="208050"/>
                </a:solidFill>
                <a:effectLst/>
              </a:rPr>
              <a:t>2</a:t>
            </a:r>
            <a:r>
              <a:rPr lang="mr-IN" dirty="0" smtClean="0"/>
              <a:t>, </a:t>
            </a:r>
            <a:r>
              <a:rPr lang="mr-IN" dirty="0" smtClean="0">
                <a:solidFill>
                  <a:srgbClr val="208050"/>
                </a:solidFill>
                <a:effectLst/>
              </a:rPr>
              <a:t>3</a:t>
            </a:r>
            <a:r>
              <a:rPr lang="mr-IN" dirty="0" smtClean="0"/>
              <a:t>])</a:t>
            </a:r>
            <a:r>
              <a:rPr lang="mr-IN" dirty="0" smtClean="0">
                <a:solidFill>
                  <a:srgbClr val="666666"/>
                </a:solidFill>
                <a:effectLst/>
              </a:rPr>
              <a:t>.</a:t>
            </a:r>
            <a:r>
              <a:rPr lang="mr-IN" dirty="0" err="1" smtClean="0"/>
              <a:t>mean</a:t>
            </a:r>
            <a:r>
              <a:rPr lang="mr-IN" dirty="0" smtClean="0"/>
              <a:t>() </a:t>
            </a:r>
            <a:endParaRPr lang="en-US" dirty="0" smtClean="0"/>
          </a:p>
          <a:p>
            <a:r>
              <a:rPr lang="mr-IN" dirty="0" smtClean="0">
                <a:solidFill>
                  <a:srgbClr val="333333"/>
                </a:solidFill>
                <a:effectLst/>
              </a:rPr>
              <a:t>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27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stdev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2475"/>
          </a:xfrm>
        </p:spPr>
        <p:txBody>
          <a:bodyPr/>
          <a:lstStyle/>
          <a:p>
            <a:r>
              <a:rPr lang="en-US" dirty="0" smtClean="0"/>
              <a:t>Computes the standard deviation of the RDD and returns that back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61540" y="4742934"/>
            <a:ext cx="38157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dirty="0"/>
              <a:t>&gt;&gt;&gt;</a:t>
            </a:r>
            <a:r>
              <a:rPr lang="mr-IN" b="1" dirty="0"/>
              <a:t> </a:t>
            </a:r>
            <a:r>
              <a:rPr lang="mr-IN" dirty="0" err="1" smtClean="0"/>
              <a:t>sc</a:t>
            </a:r>
            <a:r>
              <a:rPr lang="mr-IN" dirty="0" err="1"/>
              <a:t>.</a:t>
            </a:r>
            <a:r>
              <a:rPr lang="mr-IN" dirty="0" err="1" smtClean="0"/>
              <a:t>parallelize</a:t>
            </a:r>
            <a:r>
              <a:rPr lang="mr-IN" dirty="0" smtClean="0"/>
              <a:t>([</a:t>
            </a:r>
            <a:r>
              <a:rPr lang="mr-IN" dirty="0"/>
              <a:t>1</a:t>
            </a:r>
            <a:r>
              <a:rPr lang="mr-IN" dirty="0" smtClean="0"/>
              <a:t>, </a:t>
            </a:r>
            <a:r>
              <a:rPr lang="mr-IN" dirty="0"/>
              <a:t>2</a:t>
            </a:r>
            <a:r>
              <a:rPr lang="mr-IN" dirty="0" smtClean="0"/>
              <a:t>, </a:t>
            </a:r>
            <a:r>
              <a:rPr lang="mr-IN" dirty="0"/>
              <a:t>3</a:t>
            </a:r>
            <a:r>
              <a:rPr lang="mr-IN" dirty="0" smtClean="0"/>
              <a:t>])</a:t>
            </a:r>
            <a:r>
              <a:rPr lang="mr-IN" dirty="0"/>
              <a:t>.</a:t>
            </a:r>
            <a:r>
              <a:rPr lang="mr-IN" dirty="0" err="1" smtClean="0"/>
              <a:t>stdev</a:t>
            </a:r>
            <a:r>
              <a:rPr lang="mr-IN" dirty="0" smtClean="0"/>
              <a:t>() </a:t>
            </a:r>
            <a:endParaRPr lang="en-US" dirty="0" smtClean="0"/>
          </a:p>
          <a:p>
            <a:r>
              <a:rPr lang="mr-IN" dirty="0" smtClean="0"/>
              <a:t>0.816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93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map, but the function returns a list of things not just one thing</a:t>
            </a:r>
          </a:p>
          <a:p>
            <a:r>
              <a:rPr lang="en-US" dirty="0" smtClean="0"/>
              <a:t>It takes each thing in the list and “flattens” it into one cell each</a:t>
            </a:r>
          </a:p>
          <a:p>
            <a:r>
              <a:rPr lang="en-US" dirty="0" smtClean="0"/>
              <a:t>Note that lists can have zero elements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70200" y="4745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data</a:t>
            </a:r>
            <a:r>
              <a:rPr lang="en-US" dirty="0" smtClean="0">
                <a:solidFill>
                  <a:srgbClr val="666666"/>
                </a:solidFill>
                <a:effectLst/>
              </a:rPr>
              <a:t>=</a:t>
            </a:r>
            <a:r>
              <a:rPr lang="en-US" dirty="0" smtClean="0"/>
              <a:t> </a:t>
            </a:r>
            <a:r>
              <a:rPr lang="en-US" dirty="0" err="1" smtClean="0"/>
              <a:t>sc</a:t>
            </a:r>
            <a:r>
              <a:rPr lang="en-US" dirty="0" err="1" smtClean="0">
                <a:solidFill>
                  <a:srgbClr val="666666"/>
                </a:solidFill>
                <a:effectLst/>
              </a:rPr>
              <a:t>.</a:t>
            </a:r>
            <a:r>
              <a:rPr lang="en-US" dirty="0" err="1" smtClean="0"/>
              <a:t>textFile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4070A0"/>
                </a:solidFill>
                <a:effectLst/>
              </a:rPr>
              <a:t>”</a:t>
            </a:r>
            <a:r>
              <a:rPr lang="en-US" dirty="0" err="1" smtClean="0">
                <a:solidFill>
                  <a:srgbClr val="4070A0"/>
                </a:solidFill>
                <a:effectLst/>
              </a:rPr>
              <a:t>hdfs</a:t>
            </a:r>
            <a:r>
              <a:rPr lang="en-US" dirty="0" smtClean="0">
                <a:solidFill>
                  <a:srgbClr val="4070A0"/>
                </a:solidFill>
                <a:effectLst/>
              </a:rPr>
              <a:t>://data/books/*.txt"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words= </a:t>
            </a:r>
            <a:r>
              <a:rPr lang="en-US" dirty="0" err="1" smtClean="0"/>
              <a:t>lines.map</a:t>
            </a:r>
            <a:r>
              <a:rPr lang="en-US" dirty="0" smtClean="0"/>
              <a:t>(lambda s: </a:t>
            </a:r>
            <a:r>
              <a:rPr lang="en-US" dirty="0" err="1" smtClean="0"/>
              <a:t>s.split</a:t>
            </a:r>
            <a:r>
              <a:rPr lang="en-US" dirty="0" smtClean="0"/>
              <a:t>())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78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049886"/>
              </p:ext>
            </p:extLst>
          </p:nvPr>
        </p:nvGraphicFramePr>
        <p:xfrm>
          <a:off x="6832600" y="1690688"/>
          <a:ext cx="4521200" cy="375920"/>
        </p:xfrm>
        <a:graphic>
          <a:graphicData uri="http://schemas.openxmlformats.org/drawingml/2006/table">
            <a:tbl>
              <a:tblPr/>
              <a:tblGrid>
                <a:gridCol w="45212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sample</a:t>
                      </a: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en-US" i="1" dirty="0" err="1">
                          <a:effectLst/>
                        </a:rPr>
                        <a:t>withReplacement</a:t>
                      </a:r>
                      <a:r>
                        <a:rPr lang="en-US" dirty="0">
                          <a:effectLst/>
                        </a:rPr>
                        <a:t>, </a:t>
                      </a:r>
                      <a:r>
                        <a:rPr lang="en-US" i="1" dirty="0">
                          <a:effectLst/>
                        </a:rPr>
                        <a:t>fraction</a:t>
                      </a:r>
                      <a:r>
                        <a:rPr lang="en-US" dirty="0">
                          <a:effectLst/>
                        </a:rPr>
                        <a:t>, </a:t>
                      </a:r>
                      <a:r>
                        <a:rPr lang="en-US" i="1" dirty="0">
                          <a:effectLst/>
                        </a:rPr>
                        <a:t>seed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258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 smtClean="0"/>
              <a:t>Pull out a random sample of a data set</a:t>
            </a:r>
          </a:p>
          <a:p>
            <a:r>
              <a:rPr lang="en-US" dirty="0" smtClean="0"/>
              <a:t>Returns that as a new RDD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16400" y="5461000"/>
            <a:ext cx="253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myrdd.sample</a:t>
            </a:r>
            <a:r>
              <a:rPr lang="en-US" dirty="0" smtClean="0"/>
              <a:t>(False, .05)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4040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takeSample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258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 smtClean="0"/>
              <a:t>Pull out a random sample of a data set, except gives you an exact number of elements</a:t>
            </a:r>
          </a:p>
          <a:p>
            <a:r>
              <a:rPr lang="en-US" dirty="0" smtClean="0"/>
              <a:t>Pulls it into local memory, not into a new RDD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16400" y="5461000"/>
            <a:ext cx="311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myrdd.takeSample</a:t>
            </a:r>
            <a:r>
              <a:rPr lang="en-US" dirty="0" smtClean="0"/>
              <a:t>(False, 1000)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83542" y="14094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takeSample</a:t>
            </a:r>
            <a:r>
              <a:rPr lang="en-US" dirty="0" smtClean="0"/>
              <a:t>(</a:t>
            </a:r>
            <a:r>
              <a:rPr lang="en-US" i="1" dirty="0" err="1" smtClean="0"/>
              <a:t>withReplacement</a:t>
            </a:r>
            <a:r>
              <a:rPr lang="en-US" dirty="0" smtClean="0"/>
              <a:t>, </a:t>
            </a:r>
            <a:r>
              <a:rPr lang="en-US" i="1" dirty="0" err="1" smtClean="0"/>
              <a:t>num</a:t>
            </a:r>
            <a:r>
              <a:rPr lang="en-US" dirty="0" smtClean="0"/>
              <a:t>, </a:t>
            </a:r>
            <a:r>
              <a:rPr lang="en-US" i="1" dirty="0" smtClean="0"/>
              <a:t>seed=None</a:t>
            </a:r>
            <a:r>
              <a:rPr lang="en-US" dirty="0" smtClean="0"/>
              <a:t>)</a:t>
            </a:r>
            <a:r>
              <a:rPr lang="en-US" u="none" strike="noStrike" dirty="0" smtClean="0">
                <a:solidFill>
                  <a:srgbClr val="C60F0F"/>
                </a:solidFill>
                <a:effectLst/>
                <a:hlinkClick r:id="rId2" tooltip="Permalink to this definition"/>
              </a:rPr>
              <a:t>¶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31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258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 smtClean="0"/>
              <a:t>Retrieves the top N items from the RDD</a:t>
            </a:r>
          </a:p>
          <a:p>
            <a:r>
              <a:rPr lang="en-US" dirty="0" smtClean="0"/>
              <a:t>Pulls it into local memory, not into a new RDD</a:t>
            </a:r>
          </a:p>
          <a:p>
            <a:r>
              <a:rPr lang="en-US" dirty="0" smtClean="0"/>
              <a:t>By default it’ll use &lt;</a:t>
            </a:r>
          </a:p>
          <a:p>
            <a:r>
              <a:rPr lang="en-US" dirty="0" smtClean="0"/>
              <a:t>You can pass it a key to determine how it should calculate “top”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16400" y="5461000"/>
            <a:ext cx="153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myrdd.top</a:t>
            </a:r>
            <a:r>
              <a:rPr lang="en-US" dirty="0" smtClean="0"/>
              <a:t>(10)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94941" y="1204159"/>
            <a:ext cx="2266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top(</a:t>
            </a:r>
            <a:r>
              <a:rPr lang="en-US" b="0" i="1" dirty="0" err="1" smtClean="0">
                <a:solidFill>
                  <a:srgbClr val="3E4349"/>
                </a:solidFill>
                <a:effectLst/>
                <a:latin typeface="Arial" charset="0"/>
              </a:rPr>
              <a:t>num</a:t>
            </a:r>
            <a:r>
              <a:rPr lang="en-US" b="0" i="0" dirty="0" smtClean="0">
                <a:solidFill>
                  <a:srgbClr val="3E4349"/>
                </a:solidFill>
                <a:effectLst/>
                <a:latin typeface="Arial" charset="0"/>
              </a:rPr>
              <a:t>, </a:t>
            </a:r>
            <a:r>
              <a:rPr lang="en-US" b="0" i="1" dirty="0" smtClean="0">
                <a:solidFill>
                  <a:srgbClr val="3E4349"/>
                </a:solidFill>
                <a:effectLst/>
                <a:latin typeface="Arial" charset="0"/>
              </a:rPr>
              <a:t>key=None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18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95575"/>
          </a:xfrm>
        </p:spPr>
        <p:txBody>
          <a:bodyPr/>
          <a:lstStyle/>
          <a:p>
            <a:r>
              <a:rPr lang="en-US" dirty="0" smtClean="0"/>
              <a:t>Combines two RDDs into one new RDD</a:t>
            </a:r>
          </a:p>
          <a:p>
            <a:r>
              <a:rPr lang="en-US" dirty="0" smtClean="0"/>
              <a:t>Very efficient because it doesn’t actually do anything mechanically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Spark is happy to have heterogeneous RDDs, be careful of types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30600" y="5181600"/>
            <a:ext cx="371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newrdd</a:t>
            </a:r>
            <a:r>
              <a:rPr lang="en-US" dirty="0" smtClean="0"/>
              <a:t> = rdddocs1.union(rdddocs2)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6943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8375"/>
          </a:xfrm>
        </p:spPr>
        <p:txBody>
          <a:bodyPr/>
          <a:lstStyle/>
          <a:p>
            <a:r>
              <a:rPr lang="en-US" dirty="0" smtClean="0"/>
              <a:t>Pass an RDD a second RDD</a:t>
            </a:r>
          </a:p>
          <a:p>
            <a:r>
              <a:rPr lang="en-US" dirty="0" smtClean="0"/>
              <a:t>Gives a new RDD with just the elements that are shared in common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30600" y="5181600"/>
            <a:ext cx="393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newrdd</a:t>
            </a:r>
            <a:r>
              <a:rPr lang="en-US" dirty="0" smtClean="0"/>
              <a:t> = rdddocs1.intersect(rdddocs2)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08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oalesce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Repartitions an RDD into a new, lower number of partitions</a:t>
            </a:r>
          </a:p>
          <a:p>
            <a:r>
              <a:rPr lang="en-US" dirty="0" smtClean="0"/>
              <a:t>Efficient because it just combines some partitions into one without doing a shuffle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7970" y="5448300"/>
            <a:ext cx="3041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/>
              <a:t>myrdd.coalesce</a:t>
            </a:r>
            <a:r>
              <a:rPr lang="en-US" sz="2800" dirty="0" smtClean="0"/>
              <a:t>(20)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23414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as coalesce, but does a shuffle to redistribute the data</a:t>
            </a:r>
          </a:p>
          <a:p>
            <a:r>
              <a:rPr lang="en-US" dirty="0" smtClean="0"/>
              <a:t>Use this if you are worried about skew or if you are going up in number of partitions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85362" y="5448300"/>
            <a:ext cx="3366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/>
              <a:t>myrdd.repartition</a:t>
            </a:r>
            <a:r>
              <a:rPr lang="en-US" sz="2800" dirty="0" smtClean="0"/>
              <a:t>(20)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926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/>
              <a:t>SparkContext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799" cy="4555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lnSpc>
                <a:spcPct val="100000"/>
              </a:lnSpc>
              <a:buChar char="●"/>
            </a:pPr>
            <a:r>
              <a:rPr lang="en"/>
              <a:t>The SparkContext object tells spark how to access a cluster</a:t>
            </a:r>
          </a:p>
          <a:p>
            <a:pPr marL="609585" indent="-304792">
              <a:lnSpc>
                <a:spcPct val="100000"/>
              </a:lnSpc>
              <a:buChar char="●"/>
            </a:pPr>
            <a:r>
              <a:rPr lang="en"/>
              <a:t>It is required for every Spark program</a:t>
            </a:r>
          </a:p>
          <a:p>
            <a:pPr marL="609585" indent="-304792">
              <a:lnSpc>
                <a:spcPct val="100000"/>
              </a:lnSpc>
              <a:buChar char="●"/>
            </a:pPr>
            <a:r>
              <a:rPr lang="en"/>
              <a:t>To build a SparkContext you need to build a SparkConf that contains information about your application</a:t>
            </a:r>
          </a:p>
          <a:p>
            <a:pPr marL="609585" indent="-304792">
              <a:lnSpc>
                <a:spcPct val="100000"/>
              </a:lnSpc>
              <a:buChar char="●"/>
            </a:pPr>
            <a:r>
              <a:rPr lang="en"/>
              <a:t>Only one SparkContext may be active per JVM</a:t>
            </a:r>
          </a:p>
          <a:p>
            <a:pPr marL="609585" indent="-304792">
              <a:lnSpc>
                <a:spcPct val="100000"/>
              </a:lnSpc>
              <a:buChar char="●"/>
            </a:pPr>
            <a:r>
              <a:rPr lang="en"/>
              <a:t>stop() must be called on the active SparkContext before creating a new one</a:t>
            </a:r>
          </a:p>
          <a:p>
            <a:pPr marL="609585" indent="-304792">
              <a:lnSpc>
                <a:spcPct val="100000"/>
              </a:lnSpc>
              <a:buChar char="●"/>
            </a:pPr>
            <a:r>
              <a:rPr lang="en"/>
              <a:t>In the Python or Scala shell this is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sc</a:t>
            </a:r>
            <a:r>
              <a:rPr lang="en"/>
              <a:t> variable, which is created automatically</a:t>
            </a:r>
          </a:p>
        </p:txBody>
      </p:sp>
    </p:spTree>
    <p:extLst>
      <p:ext uri="{BB962C8B-B14F-4D97-AF65-F5344CB8AC3E}">
        <p14:creationId xmlns:p14="http://schemas.microsoft.com/office/powerpoint/2010/main" val="1770068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51075"/>
          </a:xfrm>
        </p:spPr>
        <p:txBody>
          <a:bodyPr/>
          <a:lstStyle/>
          <a:p>
            <a:r>
              <a:rPr lang="en-US" dirty="0" smtClean="0"/>
              <a:t>Runs over the RDD and removes all duplicates</a:t>
            </a:r>
          </a:p>
          <a:p>
            <a:r>
              <a:rPr lang="en-US" dirty="0" smtClean="0"/>
              <a:t>Duplicates are defined as ”==“ returning true</a:t>
            </a:r>
          </a:p>
          <a:p>
            <a:r>
              <a:rPr lang="en-US" dirty="0" smtClean="0"/>
              <a:t>Distinct gives the opportunity to repartition as well</a:t>
            </a:r>
          </a:p>
        </p:txBody>
      </p:sp>
      <p:sp>
        <p:nvSpPr>
          <p:cNvPr id="4" name="Rectangle 3"/>
          <p:cNvSpPr/>
          <p:nvPr/>
        </p:nvSpPr>
        <p:spPr>
          <a:xfrm>
            <a:off x="3610017" y="4844534"/>
            <a:ext cx="3463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sc</a:t>
            </a:r>
            <a:r>
              <a:rPr lang="en-US" dirty="0" err="1" smtClean="0">
                <a:solidFill>
                  <a:srgbClr val="666666"/>
                </a:solidFill>
                <a:effectLst/>
              </a:rPr>
              <a:t>.</a:t>
            </a:r>
            <a:r>
              <a:rPr lang="en-US" dirty="0" err="1" smtClean="0"/>
              <a:t>parallelize</a:t>
            </a:r>
            <a:r>
              <a:rPr lang="en-US" dirty="0" smtClean="0"/>
              <a:t>([</a:t>
            </a:r>
            <a:r>
              <a:rPr lang="en-US" dirty="0" smtClean="0">
                <a:solidFill>
                  <a:srgbClr val="208050"/>
                </a:solidFill>
                <a:effectLst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208050"/>
                </a:solidFill>
                <a:effectLst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208050"/>
                </a:solidFill>
                <a:effectLst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208050"/>
                </a:solidFill>
                <a:effectLst/>
              </a:rPr>
              <a:t>3</a:t>
            </a:r>
            <a:r>
              <a:rPr lang="en-US" dirty="0" smtClean="0"/>
              <a:t>])</a:t>
            </a:r>
            <a:r>
              <a:rPr lang="en-US" dirty="0" smtClean="0">
                <a:solidFill>
                  <a:srgbClr val="666666"/>
                </a:solidFill>
                <a:effectLst/>
              </a:rPr>
              <a:t>.</a:t>
            </a:r>
            <a:r>
              <a:rPr lang="en-US" dirty="0" smtClean="0"/>
              <a:t>distinct(2)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10017" y="5339834"/>
            <a:ext cx="3463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sc</a:t>
            </a:r>
            <a:r>
              <a:rPr lang="en-US" dirty="0" err="1" smtClean="0">
                <a:solidFill>
                  <a:srgbClr val="666666"/>
                </a:solidFill>
                <a:effectLst/>
              </a:rPr>
              <a:t>.</a:t>
            </a:r>
            <a:r>
              <a:rPr lang="en-US" dirty="0" err="1" smtClean="0"/>
              <a:t>parallelize</a:t>
            </a:r>
            <a:r>
              <a:rPr lang="en-US" dirty="0" smtClean="0"/>
              <a:t>([</a:t>
            </a:r>
            <a:r>
              <a:rPr lang="en-US" dirty="0" smtClean="0">
                <a:solidFill>
                  <a:srgbClr val="208050"/>
                </a:solidFill>
                <a:effectLst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208050"/>
                </a:solidFill>
                <a:effectLst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208050"/>
                </a:solidFill>
                <a:effectLst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208050"/>
                </a:solidFill>
                <a:effectLst/>
              </a:rPr>
              <a:t>3</a:t>
            </a:r>
            <a:r>
              <a:rPr lang="en-US" dirty="0" smtClean="0"/>
              <a:t>])</a:t>
            </a:r>
            <a:r>
              <a:rPr lang="en-US" dirty="0" smtClean="0">
                <a:solidFill>
                  <a:srgbClr val="666666"/>
                </a:solidFill>
                <a:effectLst/>
              </a:rPr>
              <a:t>.</a:t>
            </a:r>
            <a:r>
              <a:rPr lang="en-US" dirty="0" smtClean="0"/>
              <a:t>distinct()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76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7775"/>
          </a:xfrm>
        </p:spPr>
        <p:txBody>
          <a:bodyPr/>
          <a:lstStyle/>
          <a:p>
            <a:r>
              <a:rPr lang="en-US" dirty="0" smtClean="0"/>
              <a:t>Counts how many items are in between bucket boundaries you provide.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39900" y="5760135"/>
            <a:ext cx="8470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dirty="0" err="1" smtClean="0"/>
              <a:t>rdd</a:t>
            </a:r>
            <a:r>
              <a:rPr lang="mr-IN" dirty="0" err="1" smtClean="0">
                <a:solidFill>
                  <a:srgbClr val="666666"/>
                </a:solidFill>
                <a:effectLst/>
              </a:rPr>
              <a:t>.</a:t>
            </a:r>
            <a:r>
              <a:rPr lang="mr-IN" dirty="0" err="1" smtClean="0"/>
              <a:t>histogram</a:t>
            </a:r>
            <a:r>
              <a:rPr lang="mr-IN" dirty="0" smtClean="0"/>
              <a:t>([</a:t>
            </a:r>
            <a:r>
              <a:rPr lang="mr-IN" dirty="0" smtClean="0">
                <a:solidFill>
                  <a:srgbClr val="208050"/>
                </a:solidFill>
                <a:effectLst/>
              </a:rPr>
              <a:t>0</a:t>
            </a:r>
            <a:r>
              <a:rPr lang="mr-IN" dirty="0" smtClean="0"/>
              <a:t>, </a:t>
            </a:r>
            <a:r>
              <a:rPr lang="mr-IN" dirty="0" smtClean="0">
                <a:solidFill>
                  <a:srgbClr val="208050"/>
                </a:solidFill>
                <a:effectLst/>
              </a:rPr>
              <a:t>5</a:t>
            </a:r>
            <a:r>
              <a:rPr lang="mr-IN" dirty="0" smtClean="0"/>
              <a:t>, </a:t>
            </a:r>
            <a:r>
              <a:rPr lang="mr-IN" dirty="0" smtClean="0">
                <a:solidFill>
                  <a:srgbClr val="208050"/>
                </a:solidFill>
                <a:effectLst/>
              </a:rPr>
              <a:t>25</a:t>
            </a:r>
            <a:r>
              <a:rPr lang="mr-IN" dirty="0" smtClean="0"/>
              <a:t>, </a:t>
            </a:r>
            <a:r>
              <a:rPr lang="mr-IN" dirty="0" smtClean="0">
                <a:solidFill>
                  <a:srgbClr val="208050"/>
                </a:solidFill>
                <a:effectLst/>
              </a:rPr>
              <a:t>50</a:t>
            </a:r>
            <a:r>
              <a:rPr lang="mr-IN" dirty="0" smtClean="0"/>
              <a:t>])</a:t>
            </a:r>
            <a:endParaRPr lang="en-US" dirty="0" smtClean="0"/>
          </a:p>
          <a:p>
            <a:r>
              <a:rPr lang="mr-IN" dirty="0" smtClean="0">
                <a:solidFill>
                  <a:srgbClr val="333333"/>
                </a:solidFill>
                <a:effectLst/>
              </a:rPr>
              <a:t>([0, 5, 25, 50], [5, 20, 26])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39900" y="5132770"/>
            <a:ext cx="2965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rdd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66666"/>
                </a:solidFill>
                <a:effectLst/>
              </a:rPr>
              <a:t>=</a:t>
            </a:r>
            <a:r>
              <a:rPr lang="en-US" dirty="0" smtClean="0"/>
              <a:t> </a:t>
            </a:r>
            <a:r>
              <a:rPr lang="en-US" dirty="0" err="1" smtClean="0"/>
              <a:t>sc</a:t>
            </a:r>
            <a:r>
              <a:rPr lang="en-US" dirty="0" err="1" smtClean="0">
                <a:solidFill>
                  <a:srgbClr val="666666"/>
                </a:solidFill>
                <a:effectLst/>
              </a:rPr>
              <a:t>.</a:t>
            </a:r>
            <a:r>
              <a:rPr lang="en-US" dirty="0" err="1" smtClean="0"/>
              <a:t>parallelize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20"/>
                </a:solidFill>
                <a:effectLst/>
              </a:rPr>
              <a:t>range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208050"/>
                </a:solidFill>
                <a:effectLst/>
              </a:rPr>
              <a:t>51</a:t>
            </a:r>
            <a:r>
              <a:rPr lang="en-US" dirty="0" smtClean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684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sortBy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44775"/>
          </a:xfrm>
        </p:spPr>
        <p:txBody>
          <a:bodyPr/>
          <a:lstStyle/>
          <a:p>
            <a:r>
              <a:rPr lang="en-US" dirty="0" smtClean="0"/>
              <a:t>Takes in a function that returns some sort of comparable object</a:t>
            </a:r>
          </a:p>
          <a:p>
            <a:r>
              <a:rPr lang="en-US" dirty="0" smtClean="0"/>
              <a:t>Sorts the data set by that</a:t>
            </a:r>
          </a:p>
          <a:p>
            <a:r>
              <a:rPr lang="en-US" dirty="0" smtClean="0"/>
              <a:t>Very expensive over large data sets!</a:t>
            </a:r>
          </a:p>
          <a:p>
            <a:r>
              <a:rPr lang="en-US" dirty="0" smtClean="0"/>
              <a:t>Can sort ascending or descending</a:t>
            </a:r>
          </a:p>
          <a:p>
            <a:r>
              <a:rPr lang="en-US" dirty="0" smtClean="0"/>
              <a:t>Gives you the opportunity to change the number of partitions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94000" y="450373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b="1" dirty="0" smtClean="0">
                <a:solidFill>
                  <a:srgbClr val="C65D09"/>
                </a:solidFill>
                <a:effectLst/>
              </a:rPr>
              <a:t>&gt;&gt;&gt; </a:t>
            </a:r>
            <a:r>
              <a:rPr lang="mr-IN" dirty="0" err="1" smtClean="0"/>
              <a:t>tmp</a:t>
            </a:r>
            <a:r>
              <a:rPr lang="mr-IN" dirty="0" smtClean="0"/>
              <a:t> </a:t>
            </a:r>
            <a:r>
              <a:rPr lang="mr-IN" dirty="0" smtClean="0">
                <a:solidFill>
                  <a:srgbClr val="666666"/>
                </a:solidFill>
                <a:effectLst/>
              </a:rPr>
              <a:t>=</a:t>
            </a:r>
            <a:r>
              <a:rPr lang="mr-IN" dirty="0" smtClean="0"/>
              <a:t> [(</a:t>
            </a:r>
            <a:r>
              <a:rPr lang="mr-IN" dirty="0" smtClean="0">
                <a:solidFill>
                  <a:srgbClr val="4070A0"/>
                </a:solidFill>
                <a:effectLst/>
              </a:rPr>
              <a:t>'</a:t>
            </a:r>
            <a:r>
              <a:rPr lang="mr-IN" dirty="0" err="1" smtClean="0">
                <a:solidFill>
                  <a:srgbClr val="4070A0"/>
                </a:solidFill>
                <a:effectLst/>
              </a:rPr>
              <a:t>a</a:t>
            </a:r>
            <a:r>
              <a:rPr lang="mr-IN" dirty="0" smtClean="0">
                <a:solidFill>
                  <a:srgbClr val="4070A0"/>
                </a:solidFill>
                <a:effectLst/>
              </a:rPr>
              <a:t>'</a:t>
            </a:r>
            <a:r>
              <a:rPr lang="mr-IN" dirty="0" smtClean="0"/>
              <a:t>, </a:t>
            </a:r>
            <a:r>
              <a:rPr lang="mr-IN" dirty="0" smtClean="0">
                <a:solidFill>
                  <a:srgbClr val="208050"/>
                </a:solidFill>
                <a:effectLst/>
              </a:rPr>
              <a:t>1</a:t>
            </a:r>
            <a:r>
              <a:rPr lang="mr-IN" dirty="0" smtClean="0"/>
              <a:t>), (</a:t>
            </a:r>
            <a:r>
              <a:rPr lang="mr-IN" dirty="0" smtClean="0">
                <a:solidFill>
                  <a:srgbClr val="4070A0"/>
                </a:solidFill>
                <a:effectLst/>
              </a:rPr>
              <a:t>'</a:t>
            </a:r>
            <a:r>
              <a:rPr lang="mr-IN" dirty="0" err="1" smtClean="0">
                <a:solidFill>
                  <a:srgbClr val="4070A0"/>
                </a:solidFill>
                <a:effectLst/>
              </a:rPr>
              <a:t>b</a:t>
            </a:r>
            <a:r>
              <a:rPr lang="mr-IN" dirty="0" smtClean="0">
                <a:solidFill>
                  <a:srgbClr val="4070A0"/>
                </a:solidFill>
                <a:effectLst/>
              </a:rPr>
              <a:t>'</a:t>
            </a:r>
            <a:r>
              <a:rPr lang="mr-IN" dirty="0" smtClean="0"/>
              <a:t>, </a:t>
            </a:r>
            <a:r>
              <a:rPr lang="mr-IN" dirty="0" smtClean="0">
                <a:solidFill>
                  <a:srgbClr val="208050"/>
                </a:solidFill>
                <a:effectLst/>
              </a:rPr>
              <a:t>2</a:t>
            </a:r>
            <a:r>
              <a:rPr lang="mr-IN" dirty="0" smtClean="0"/>
              <a:t>), (</a:t>
            </a:r>
            <a:r>
              <a:rPr lang="mr-IN" dirty="0" smtClean="0">
                <a:solidFill>
                  <a:srgbClr val="4070A0"/>
                </a:solidFill>
                <a:effectLst/>
              </a:rPr>
              <a:t>'1'</a:t>
            </a:r>
            <a:r>
              <a:rPr lang="mr-IN" dirty="0" smtClean="0"/>
              <a:t>, </a:t>
            </a:r>
            <a:r>
              <a:rPr lang="mr-IN" dirty="0" smtClean="0">
                <a:solidFill>
                  <a:srgbClr val="208050"/>
                </a:solidFill>
                <a:effectLst/>
              </a:rPr>
              <a:t>3</a:t>
            </a:r>
            <a:r>
              <a:rPr lang="mr-IN" dirty="0" smtClean="0"/>
              <a:t>), (</a:t>
            </a:r>
            <a:r>
              <a:rPr lang="mr-IN" dirty="0" smtClean="0">
                <a:solidFill>
                  <a:srgbClr val="4070A0"/>
                </a:solidFill>
                <a:effectLst/>
              </a:rPr>
              <a:t>'</a:t>
            </a:r>
            <a:r>
              <a:rPr lang="mr-IN" dirty="0" err="1" smtClean="0">
                <a:solidFill>
                  <a:srgbClr val="4070A0"/>
                </a:solidFill>
                <a:effectLst/>
              </a:rPr>
              <a:t>d</a:t>
            </a:r>
            <a:r>
              <a:rPr lang="mr-IN" dirty="0" smtClean="0">
                <a:solidFill>
                  <a:srgbClr val="4070A0"/>
                </a:solidFill>
                <a:effectLst/>
              </a:rPr>
              <a:t>'</a:t>
            </a:r>
            <a:r>
              <a:rPr lang="mr-IN" dirty="0" smtClean="0"/>
              <a:t>, </a:t>
            </a:r>
            <a:r>
              <a:rPr lang="mr-IN" dirty="0" smtClean="0">
                <a:solidFill>
                  <a:srgbClr val="208050"/>
                </a:solidFill>
                <a:effectLst/>
              </a:rPr>
              <a:t>4</a:t>
            </a:r>
            <a:r>
              <a:rPr lang="mr-IN" dirty="0" smtClean="0"/>
              <a:t>), (</a:t>
            </a:r>
            <a:r>
              <a:rPr lang="mr-IN" dirty="0" smtClean="0">
                <a:solidFill>
                  <a:srgbClr val="4070A0"/>
                </a:solidFill>
                <a:effectLst/>
              </a:rPr>
              <a:t>'2'</a:t>
            </a:r>
            <a:r>
              <a:rPr lang="mr-IN" dirty="0" smtClean="0"/>
              <a:t>, </a:t>
            </a:r>
            <a:r>
              <a:rPr lang="mr-IN" dirty="0" smtClean="0">
                <a:solidFill>
                  <a:srgbClr val="208050"/>
                </a:solidFill>
                <a:effectLst/>
              </a:rPr>
              <a:t>5</a:t>
            </a:r>
            <a:r>
              <a:rPr lang="mr-IN" dirty="0" smtClean="0"/>
              <a:t>)] </a:t>
            </a:r>
            <a:endParaRPr lang="en-US" dirty="0" smtClean="0"/>
          </a:p>
          <a:p>
            <a:endParaRPr lang="en-US" dirty="0" smtClean="0"/>
          </a:p>
          <a:p>
            <a:r>
              <a:rPr lang="mr-IN" b="1" dirty="0" smtClean="0">
                <a:solidFill>
                  <a:srgbClr val="C65D09"/>
                </a:solidFill>
                <a:effectLst/>
              </a:rPr>
              <a:t>&gt;&gt;&gt; </a:t>
            </a:r>
            <a:r>
              <a:rPr lang="mr-IN" dirty="0" err="1" smtClean="0"/>
              <a:t>sc</a:t>
            </a:r>
            <a:r>
              <a:rPr lang="mr-IN" dirty="0" err="1" smtClean="0">
                <a:solidFill>
                  <a:srgbClr val="666666"/>
                </a:solidFill>
                <a:effectLst/>
              </a:rPr>
              <a:t>.</a:t>
            </a:r>
            <a:r>
              <a:rPr lang="mr-IN" dirty="0" err="1" smtClean="0"/>
              <a:t>parallelize</a:t>
            </a:r>
            <a:r>
              <a:rPr lang="mr-IN" dirty="0" smtClean="0"/>
              <a:t>(</a:t>
            </a:r>
            <a:r>
              <a:rPr lang="mr-IN" dirty="0" err="1" smtClean="0"/>
              <a:t>tmp</a:t>
            </a:r>
            <a:r>
              <a:rPr lang="mr-IN" dirty="0" smtClean="0"/>
              <a:t>)</a:t>
            </a:r>
            <a:r>
              <a:rPr lang="mr-IN" dirty="0" smtClean="0">
                <a:solidFill>
                  <a:srgbClr val="666666"/>
                </a:solidFill>
                <a:effectLst/>
              </a:rPr>
              <a:t>.</a:t>
            </a:r>
            <a:r>
              <a:rPr lang="mr-IN" dirty="0" err="1" smtClean="0"/>
              <a:t>sortBy</a:t>
            </a:r>
            <a:r>
              <a:rPr lang="mr-IN" dirty="0" smtClean="0"/>
              <a:t>(</a:t>
            </a:r>
            <a:r>
              <a:rPr lang="mr-IN" b="1" dirty="0" err="1" smtClean="0">
                <a:solidFill>
                  <a:srgbClr val="007020"/>
                </a:solidFill>
                <a:effectLst/>
              </a:rPr>
              <a:t>lambda</a:t>
            </a:r>
            <a:r>
              <a:rPr lang="mr-IN" dirty="0" smtClean="0"/>
              <a:t> </a:t>
            </a:r>
            <a:r>
              <a:rPr lang="mr-IN" dirty="0" err="1" smtClean="0"/>
              <a:t>x</a:t>
            </a:r>
            <a:r>
              <a:rPr lang="mr-IN" dirty="0" smtClean="0"/>
              <a:t>: </a:t>
            </a:r>
            <a:r>
              <a:rPr lang="mr-IN" dirty="0" err="1" smtClean="0"/>
              <a:t>x</a:t>
            </a:r>
            <a:r>
              <a:rPr lang="mr-IN" dirty="0" smtClean="0"/>
              <a:t>[</a:t>
            </a:r>
            <a:r>
              <a:rPr lang="mr-IN" dirty="0" smtClean="0">
                <a:solidFill>
                  <a:srgbClr val="208050"/>
                </a:solidFill>
                <a:effectLst/>
              </a:rPr>
              <a:t>0</a:t>
            </a:r>
            <a:r>
              <a:rPr lang="mr-IN" dirty="0" smtClean="0"/>
              <a:t>])</a:t>
            </a:r>
            <a:r>
              <a:rPr lang="mr-IN" dirty="0" smtClean="0">
                <a:solidFill>
                  <a:srgbClr val="666666"/>
                </a:solidFill>
                <a:effectLst/>
              </a:rPr>
              <a:t>.</a:t>
            </a:r>
            <a:r>
              <a:rPr lang="mr-IN" dirty="0" err="1" smtClean="0"/>
              <a:t>collect</a:t>
            </a:r>
            <a:r>
              <a:rPr lang="mr-IN" dirty="0" smtClean="0"/>
              <a:t>() </a:t>
            </a:r>
            <a:endParaRPr lang="en-US" dirty="0" smtClean="0"/>
          </a:p>
          <a:p>
            <a:r>
              <a:rPr lang="mr-IN" dirty="0" smtClean="0">
                <a:solidFill>
                  <a:srgbClr val="333333"/>
                </a:solidFill>
                <a:effectLst/>
              </a:rPr>
              <a:t>[('1', 3), ('2', 5), ('</a:t>
            </a:r>
            <a:r>
              <a:rPr lang="mr-IN" dirty="0" err="1" smtClean="0">
                <a:solidFill>
                  <a:srgbClr val="333333"/>
                </a:solidFill>
                <a:effectLst/>
              </a:rPr>
              <a:t>a</a:t>
            </a:r>
            <a:r>
              <a:rPr lang="mr-IN" dirty="0" smtClean="0">
                <a:solidFill>
                  <a:srgbClr val="333333"/>
                </a:solidFill>
                <a:effectLst/>
              </a:rPr>
              <a:t>', 1), ('</a:t>
            </a:r>
            <a:r>
              <a:rPr lang="mr-IN" dirty="0" err="1" smtClean="0">
                <a:solidFill>
                  <a:srgbClr val="333333"/>
                </a:solidFill>
                <a:effectLst/>
              </a:rPr>
              <a:t>b</a:t>
            </a:r>
            <a:r>
              <a:rPr lang="mr-IN" dirty="0" smtClean="0">
                <a:solidFill>
                  <a:srgbClr val="333333"/>
                </a:solidFill>
                <a:effectLst/>
              </a:rPr>
              <a:t>', 2), ('</a:t>
            </a:r>
            <a:r>
              <a:rPr lang="mr-IN" dirty="0" err="1" smtClean="0">
                <a:solidFill>
                  <a:srgbClr val="333333"/>
                </a:solidFill>
                <a:effectLst/>
              </a:rPr>
              <a:t>d</a:t>
            </a:r>
            <a:r>
              <a:rPr lang="mr-IN" dirty="0" smtClean="0">
                <a:solidFill>
                  <a:srgbClr val="333333"/>
                </a:solidFill>
                <a:effectLst/>
              </a:rPr>
              <a:t>', 4)]</a:t>
            </a:r>
            <a:r>
              <a:rPr lang="mr-IN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mr-IN" b="1" dirty="0" smtClean="0">
                <a:solidFill>
                  <a:srgbClr val="C65D09"/>
                </a:solidFill>
                <a:effectLst/>
              </a:rPr>
              <a:t>&gt;&gt;&gt; </a:t>
            </a:r>
            <a:r>
              <a:rPr lang="mr-IN" dirty="0" err="1" smtClean="0"/>
              <a:t>sc</a:t>
            </a:r>
            <a:r>
              <a:rPr lang="mr-IN" dirty="0" err="1" smtClean="0">
                <a:solidFill>
                  <a:srgbClr val="666666"/>
                </a:solidFill>
                <a:effectLst/>
              </a:rPr>
              <a:t>.</a:t>
            </a:r>
            <a:r>
              <a:rPr lang="mr-IN" dirty="0" err="1" smtClean="0"/>
              <a:t>parallelize</a:t>
            </a:r>
            <a:r>
              <a:rPr lang="mr-IN" dirty="0" smtClean="0"/>
              <a:t>(</a:t>
            </a:r>
            <a:r>
              <a:rPr lang="mr-IN" dirty="0" err="1" smtClean="0"/>
              <a:t>tmp</a:t>
            </a:r>
            <a:r>
              <a:rPr lang="mr-IN" dirty="0" smtClean="0"/>
              <a:t>)</a:t>
            </a:r>
            <a:r>
              <a:rPr lang="mr-IN" dirty="0" smtClean="0">
                <a:solidFill>
                  <a:srgbClr val="666666"/>
                </a:solidFill>
                <a:effectLst/>
              </a:rPr>
              <a:t>.</a:t>
            </a:r>
            <a:r>
              <a:rPr lang="mr-IN" dirty="0" err="1" smtClean="0"/>
              <a:t>sortBy</a:t>
            </a:r>
            <a:r>
              <a:rPr lang="mr-IN" dirty="0" smtClean="0"/>
              <a:t>(</a:t>
            </a:r>
            <a:r>
              <a:rPr lang="mr-IN" b="1" dirty="0" err="1" smtClean="0">
                <a:solidFill>
                  <a:srgbClr val="007020"/>
                </a:solidFill>
                <a:effectLst/>
              </a:rPr>
              <a:t>lambda</a:t>
            </a:r>
            <a:r>
              <a:rPr lang="mr-IN" dirty="0" smtClean="0"/>
              <a:t> </a:t>
            </a:r>
            <a:r>
              <a:rPr lang="mr-IN" dirty="0" err="1" smtClean="0"/>
              <a:t>x</a:t>
            </a:r>
            <a:r>
              <a:rPr lang="mr-IN" dirty="0" smtClean="0"/>
              <a:t>: </a:t>
            </a:r>
            <a:r>
              <a:rPr lang="mr-IN" dirty="0" err="1" smtClean="0"/>
              <a:t>x</a:t>
            </a:r>
            <a:r>
              <a:rPr lang="mr-IN" dirty="0" smtClean="0"/>
              <a:t>[</a:t>
            </a:r>
            <a:r>
              <a:rPr lang="mr-IN" dirty="0" smtClean="0">
                <a:solidFill>
                  <a:srgbClr val="208050"/>
                </a:solidFill>
                <a:effectLst/>
              </a:rPr>
              <a:t>1</a:t>
            </a:r>
            <a:r>
              <a:rPr lang="mr-IN" dirty="0" smtClean="0"/>
              <a:t>])</a:t>
            </a:r>
            <a:r>
              <a:rPr lang="mr-IN" dirty="0" smtClean="0">
                <a:solidFill>
                  <a:srgbClr val="666666"/>
                </a:solidFill>
                <a:effectLst/>
              </a:rPr>
              <a:t>.</a:t>
            </a:r>
            <a:r>
              <a:rPr lang="mr-IN" dirty="0" err="1" smtClean="0"/>
              <a:t>collect</a:t>
            </a:r>
            <a:r>
              <a:rPr lang="mr-IN" dirty="0" smtClean="0"/>
              <a:t>() </a:t>
            </a:r>
            <a:endParaRPr lang="en-US" dirty="0" smtClean="0"/>
          </a:p>
          <a:p>
            <a:r>
              <a:rPr lang="mr-IN" dirty="0" smtClean="0">
                <a:solidFill>
                  <a:srgbClr val="333333"/>
                </a:solidFill>
                <a:effectLst/>
              </a:rPr>
              <a:t>[('</a:t>
            </a:r>
            <a:r>
              <a:rPr lang="mr-IN" dirty="0" err="1" smtClean="0">
                <a:solidFill>
                  <a:srgbClr val="333333"/>
                </a:solidFill>
                <a:effectLst/>
              </a:rPr>
              <a:t>a</a:t>
            </a:r>
            <a:r>
              <a:rPr lang="mr-IN" dirty="0" smtClean="0">
                <a:solidFill>
                  <a:srgbClr val="333333"/>
                </a:solidFill>
                <a:effectLst/>
              </a:rPr>
              <a:t>', 1), ('</a:t>
            </a:r>
            <a:r>
              <a:rPr lang="mr-IN" dirty="0" err="1" smtClean="0">
                <a:solidFill>
                  <a:srgbClr val="333333"/>
                </a:solidFill>
                <a:effectLst/>
              </a:rPr>
              <a:t>b</a:t>
            </a:r>
            <a:r>
              <a:rPr lang="mr-IN" dirty="0" smtClean="0">
                <a:solidFill>
                  <a:srgbClr val="333333"/>
                </a:solidFill>
                <a:effectLst/>
              </a:rPr>
              <a:t>', 2), ('1', 3), ('</a:t>
            </a:r>
            <a:r>
              <a:rPr lang="mr-IN" dirty="0" err="1" smtClean="0">
                <a:solidFill>
                  <a:srgbClr val="333333"/>
                </a:solidFill>
                <a:effectLst/>
              </a:rPr>
              <a:t>d</a:t>
            </a:r>
            <a:r>
              <a:rPr lang="mr-IN" dirty="0" smtClean="0">
                <a:solidFill>
                  <a:srgbClr val="333333"/>
                </a:solidFill>
                <a:effectLst/>
              </a:rPr>
              <a:t>', 4), ('2', 5)]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86300" y="12412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sortBy</a:t>
            </a:r>
            <a:r>
              <a:rPr lang="en-US" dirty="0" smtClean="0"/>
              <a:t>(</a:t>
            </a:r>
            <a:r>
              <a:rPr lang="en-US" i="1" dirty="0" err="1" smtClean="0"/>
              <a:t>keyfunc</a:t>
            </a:r>
            <a:r>
              <a:rPr lang="en-US" dirty="0" smtClean="0"/>
              <a:t>, </a:t>
            </a:r>
            <a:r>
              <a:rPr lang="en-US" i="1" dirty="0" smtClean="0"/>
              <a:t>ascending=True</a:t>
            </a:r>
            <a:r>
              <a:rPr lang="en-US" dirty="0" smtClean="0"/>
              <a:t>, </a:t>
            </a:r>
            <a:r>
              <a:rPr lang="en-US" i="1" dirty="0" err="1" smtClean="0"/>
              <a:t>numPartitions</a:t>
            </a:r>
            <a:r>
              <a:rPr lang="en-US" i="1" dirty="0" smtClean="0"/>
              <a:t>=None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360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groupBy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in a function that extracts the “group”</a:t>
            </a:r>
          </a:p>
          <a:p>
            <a:r>
              <a:rPr lang="en-US" dirty="0" smtClean="0"/>
              <a:t>Spark creates a new RDD with pairs: first element is the group, second is a list of all those with that group</a:t>
            </a:r>
          </a:p>
          <a:p>
            <a:r>
              <a:rPr lang="en-US" dirty="0" smtClean="0"/>
              <a:t>The “</a:t>
            </a:r>
            <a:r>
              <a:rPr lang="en-US" dirty="0" err="1" smtClean="0"/>
              <a:t>byKey</a:t>
            </a:r>
            <a:r>
              <a:rPr lang="en-US" dirty="0" smtClean="0"/>
              <a:t>” operations will usually want to be used over this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4553020"/>
            <a:ext cx="853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lines </a:t>
            </a:r>
            <a:r>
              <a:rPr lang="en-US" sz="2000" dirty="0" smtClean="0">
                <a:solidFill>
                  <a:srgbClr val="666666"/>
                </a:solidFill>
                <a:effectLst/>
              </a:rPr>
              <a:t>=</a:t>
            </a:r>
            <a:r>
              <a:rPr lang="en-US" sz="2000" dirty="0" smtClean="0"/>
              <a:t> </a:t>
            </a:r>
            <a:r>
              <a:rPr lang="en-US" sz="2000" dirty="0" err="1" smtClean="0"/>
              <a:t>sc</a:t>
            </a:r>
            <a:r>
              <a:rPr lang="en-US" sz="2000" dirty="0" err="1" smtClean="0">
                <a:solidFill>
                  <a:srgbClr val="666666"/>
                </a:solidFill>
                <a:effectLst/>
              </a:rPr>
              <a:t>.</a:t>
            </a:r>
            <a:r>
              <a:rPr lang="en-US" sz="2000" dirty="0" err="1" smtClean="0"/>
              <a:t>textFile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4070A0"/>
                </a:solidFill>
                <a:effectLst/>
              </a:rPr>
              <a:t>"</a:t>
            </a:r>
            <a:r>
              <a:rPr lang="en-US" sz="2000" dirty="0" smtClean="0">
                <a:solidFill>
                  <a:srgbClr val="4070A0"/>
                </a:solidFill>
                <a:effectLst/>
              </a:rPr>
              <a:t> </a:t>
            </a:r>
            <a:r>
              <a:rPr lang="en-US" sz="2000" dirty="0" err="1" smtClean="0">
                <a:solidFill>
                  <a:srgbClr val="4070A0"/>
                </a:solidFill>
                <a:effectLst/>
              </a:rPr>
              <a:t>hdfs</a:t>
            </a:r>
            <a:r>
              <a:rPr lang="en-US" sz="2000" dirty="0" smtClean="0">
                <a:solidFill>
                  <a:srgbClr val="4070A0"/>
                </a:solidFill>
                <a:effectLst/>
              </a:rPr>
              <a:t>://data/arrests/*.csv</a:t>
            </a:r>
            <a:r>
              <a:rPr lang="en-US" sz="2000" dirty="0" smtClean="0">
                <a:solidFill>
                  <a:srgbClr val="4070A0"/>
                </a:solidFill>
                <a:effectLst/>
              </a:rPr>
              <a:t>"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bydepartment</a:t>
            </a:r>
            <a:r>
              <a:rPr lang="en-US" sz="2000" dirty="0" smtClean="0">
                <a:solidFill>
                  <a:srgbClr val="666666"/>
                </a:solidFill>
                <a:effectLst/>
              </a:rPr>
              <a:t>=</a:t>
            </a:r>
            <a:r>
              <a:rPr lang="en-US" sz="2000" dirty="0" smtClean="0"/>
              <a:t> </a:t>
            </a:r>
            <a:r>
              <a:rPr lang="en-US" sz="2000" dirty="0" err="1" smtClean="0"/>
              <a:t>lines</a:t>
            </a:r>
            <a:r>
              <a:rPr lang="en-US" sz="2000" dirty="0" err="1" smtClean="0">
                <a:solidFill>
                  <a:srgbClr val="666666"/>
                </a:solidFill>
                <a:effectLst/>
              </a:rPr>
              <a:t>.</a:t>
            </a:r>
            <a:r>
              <a:rPr lang="en-US" sz="2000" dirty="0" err="1" smtClean="0"/>
              <a:t>filter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7020"/>
                </a:solidFill>
                <a:effectLst/>
              </a:rPr>
              <a:t>lambda</a:t>
            </a:r>
            <a:r>
              <a:rPr lang="en-US" sz="2000" dirty="0" smtClean="0"/>
              <a:t> s: </a:t>
            </a:r>
            <a:r>
              <a:rPr lang="en-US" sz="2000" dirty="0" err="1" smtClean="0"/>
              <a:t>s.split</a:t>
            </a:r>
            <a:r>
              <a:rPr lang="en-US" sz="2000" dirty="0" smtClean="0"/>
              <a:t>(’,’)[3]</a:t>
            </a:r>
            <a:r>
              <a:rPr lang="en-US" sz="2000" dirty="0" smtClean="0">
                <a:solidFill>
                  <a:srgbClr val="007020"/>
                </a:solidFill>
                <a:effectLst/>
              </a:rPr>
              <a:t>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716385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Key-based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52775"/>
          </a:xfrm>
        </p:spPr>
        <p:txBody>
          <a:bodyPr/>
          <a:lstStyle/>
          <a:p>
            <a:r>
              <a:rPr lang="en-US" dirty="0" smtClean="0"/>
              <a:t>If you structure your RDD as “pair RDDs”, it opens up a bunch of efficient transformations</a:t>
            </a:r>
          </a:p>
          <a:p>
            <a:r>
              <a:rPr lang="en-US" dirty="0" smtClean="0"/>
              <a:t>A pair RDD is a collection of key-value pairs in 2-item tuples.</a:t>
            </a:r>
            <a:br>
              <a:rPr lang="en-US" dirty="0" smtClean="0"/>
            </a:br>
            <a:r>
              <a:rPr lang="en-US" dirty="0" smtClean="0"/>
              <a:t>[(‘cat’, 4), (‘dog’, 3), (‘cat’, 9), (‘dog’, [3,4,5])]</a:t>
            </a:r>
          </a:p>
          <a:p>
            <a:endParaRPr lang="en-US" dirty="0"/>
          </a:p>
          <a:p>
            <a:r>
              <a:rPr lang="en-US" dirty="0" smtClean="0"/>
              <a:t>key-based RDDs can easily be made from map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36900" y="5416034"/>
            <a:ext cx="515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kvrdd</a:t>
            </a:r>
            <a:r>
              <a:rPr lang="en-US" dirty="0" smtClean="0"/>
              <a:t> = </a:t>
            </a:r>
            <a:r>
              <a:rPr lang="en-US" dirty="0" err="1" smtClean="0"/>
              <a:t>myrdd.map</a:t>
            </a:r>
            <a:r>
              <a:rPr lang="en-US" dirty="0" smtClean="0"/>
              <a:t>(lambda line: (</a:t>
            </a:r>
            <a:r>
              <a:rPr lang="en-US" dirty="0" err="1" smtClean="0"/>
              <a:t>line.split</a:t>
            </a:r>
            <a:r>
              <a:rPr lang="en-US" dirty="0" smtClean="0"/>
              <a:t>()[3], line))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796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groupByKey</a:t>
            </a:r>
            <a:r>
              <a:rPr lang="en-US" dirty="0" smtClean="0"/>
              <a:t> &amp; </a:t>
            </a:r>
            <a:r>
              <a:rPr lang="en-US" dirty="0" err="1" smtClean="0"/>
              <a:t>mapValues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5747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groups together the items in the RDD by their key, the left item in the tuple</a:t>
            </a:r>
          </a:p>
          <a:p>
            <a:r>
              <a:rPr lang="en-US" dirty="0" smtClean="0"/>
              <a:t>Returns a new pair RDD with the key on the left and a </a:t>
            </a:r>
            <a:r>
              <a:rPr lang="en-US" dirty="0" err="1" smtClean="0"/>
              <a:t>iterable</a:t>
            </a:r>
            <a:r>
              <a:rPr lang="en-US" dirty="0" smtClean="0"/>
              <a:t> sequence of values on the right</a:t>
            </a:r>
          </a:p>
          <a:p>
            <a:endParaRPr lang="en-US" dirty="0"/>
          </a:p>
          <a:p>
            <a:r>
              <a:rPr lang="en-US" dirty="0" err="1" smtClean="0"/>
              <a:t>mapValues</a:t>
            </a:r>
            <a:r>
              <a:rPr lang="en-US" dirty="0" smtClean="0"/>
              <a:t> is the same as ”map”, but applies the function only to the values of the pair RDD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13000" y="4708436"/>
            <a:ext cx="8204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b="1" dirty="0" smtClean="0">
                <a:solidFill>
                  <a:srgbClr val="C65D09"/>
                </a:solidFill>
                <a:effectLst/>
              </a:rPr>
              <a:t>&gt;&gt;&gt; </a:t>
            </a:r>
            <a:r>
              <a:rPr lang="mr-IN" dirty="0" err="1" smtClean="0"/>
              <a:t>rdd</a:t>
            </a:r>
            <a:r>
              <a:rPr lang="mr-IN" dirty="0" smtClean="0"/>
              <a:t> </a:t>
            </a:r>
            <a:r>
              <a:rPr lang="mr-IN" dirty="0" smtClean="0">
                <a:solidFill>
                  <a:srgbClr val="666666"/>
                </a:solidFill>
                <a:effectLst/>
              </a:rPr>
              <a:t>=</a:t>
            </a:r>
            <a:r>
              <a:rPr lang="mr-IN" dirty="0" smtClean="0"/>
              <a:t> </a:t>
            </a:r>
            <a:r>
              <a:rPr lang="mr-IN" dirty="0" err="1" smtClean="0"/>
              <a:t>sc</a:t>
            </a:r>
            <a:r>
              <a:rPr lang="mr-IN" dirty="0" err="1" smtClean="0">
                <a:solidFill>
                  <a:srgbClr val="666666"/>
                </a:solidFill>
                <a:effectLst/>
              </a:rPr>
              <a:t>.</a:t>
            </a:r>
            <a:r>
              <a:rPr lang="mr-IN" dirty="0" err="1" smtClean="0"/>
              <a:t>parallelize</a:t>
            </a:r>
            <a:r>
              <a:rPr lang="mr-IN" dirty="0" smtClean="0"/>
              <a:t>([(</a:t>
            </a:r>
            <a:r>
              <a:rPr lang="mr-IN" dirty="0" smtClean="0">
                <a:solidFill>
                  <a:srgbClr val="4070A0"/>
                </a:solidFill>
                <a:effectLst/>
              </a:rPr>
              <a:t>"</a:t>
            </a:r>
            <a:r>
              <a:rPr lang="mr-IN" dirty="0" err="1" smtClean="0">
                <a:solidFill>
                  <a:srgbClr val="4070A0"/>
                </a:solidFill>
                <a:effectLst/>
              </a:rPr>
              <a:t>a</a:t>
            </a:r>
            <a:r>
              <a:rPr lang="mr-IN" dirty="0" smtClean="0">
                <a:solidFill>
                  <a:srgbClr val="4070A0"/>
                </a:solidFill>
                <a:effectLst/>
              </a:rPr>
              <a:t>"</a:t>
            </a:r>
            <a:r>
              <a:rPr lang="mr-IN" dirty="0" smtClean="0"/>
              <a:t>, </a:t>
            </a:r>
            <a:r>
              <a:rPr lang="mr-IN" dirty="0" smtClean="0">
                <a:solidFill>
                  <a:srgbClr val="208050"/>
                </a:solidFill>
                <a:effectLst/>
              </a:rPr>
              <a:t>1</a:t>
            </a:r>
            <a:r>
              <a:rPr lang="mr-IN" dirty="0" smtClean="0"/>
              <a:t>), (</a:t>
            </a:r>
            <a:r>
              <a:rPr lang="mr-IN" dirty="0" smtClean="0">
                <a:solidFill>
                  <a:srgbClr val="4070A0"/>
                </a:solidFill>
                <a:effectLst/>
              </a:rPr>
              <a:t>"</a:t>
            </a:r>
            <a:r>
              <a:rPr lang="mr-IN" dirty="0" err="1" smtClean="0">
                <a:solidFill>
                  <a:srgbClr val="4070A0"/>
                </a:solidFill>
                <a:effectLst/>
              </a:rPr>
              <a:t>b</a:t>
            </a:r>
            <a:r>
              <a:rPr lang="mr-IN" dirty="0" smtClean="0">
                <a:solidFill>
                  <a:srgbClr val="4070A0"/>
                </a:solidFill>
                <a:effectLst/>
              </a:rPr>
              <a:t>"</a:t>
            </a:r>
            <a:r>
              <a:rPr lang="mr-IN" dirty="0" smtClean="0"/>
              <a:t>, </a:t>
            </a:r>
            <a:r>
              <a:rPr lang="mr-IN" dirty="0" smtClean="0">
                <a:solidFill>
                  <a:srgbClr val="208050"/>
                </a:solidFill>
                <a:effectLst/>
              </a:rPr>
              <a:t>1</a:t>
            </a:r>
            <a:r>
              <a:rPr lang="mr-IN" dirty="0" smtClean="0"/>
              <a:t>), (</a:t>
            </a:r>
            <a:r>
              <a:rPr lang="mr-IN" dirty="0" smtClean="0">
                <a:solidFill>
                  <a:srgbClr val="4070A0"/>
                </a:solidFill>
                <a:effectLst/>
              </a:rPr>
              <a:t>"</a:t>
            </a:r>
            <a:r>
              <a:rPr lang="mr-IN" dirty="0" err="1" smtClean="0">
                <a:solidFill>
                  <a:srgbClr val="4070A0"/>
                </a:solidFill>
                <a:effectLst/>
              </a:rPr>
              <a:t>a</a:t>
            </a:r>
            <a:r>
              <a:rPr lang="mr-IN" dirty="0" smtClean="0">
                <a:solidFill>
                  <a:srgbClr val="4070A0"/>
                </a:solidFill>
                <a:effectLst/>
              </a:rPr>
              <a:t>"</a:t>
            </a:r>
            <a:r>
              <a:rPr lang="mr-IN" dirty="0" smtClean="0"/>
              <a:t>, </a:t>
            </a:r>
            <a:r>
              <a:rPr lang="mr-IN" dirty="0" smtClean="0">
                <a:solidFill>
                  <a:srgbClr val="208050"/>
                </a:solidFill>
                <a:effectLst/>
              </a:rPr>
              <a:t>1</a:t>
            </a:r>
            <a:r>
              <a:rPr lang="mr-IN" dirty="0" smtClean="0"/>
              <a:t>)])</a:t>
            </a:r>
            <a:endParaRPr lang="en-US" dirty="0" smtClean="0"/>
          </a:p>
          <a:p>
            <a:r>
              <a:rPr lang="mr-IN" dirty="0" smtClean="0"/>
              <a:t> </a:t>
            </a:r>
            <a:endParaRPr lang="en-US" dirty="0" smtClean="0"/>
          </a:p>
          <a:p>
            <a:r>
              <a:rPr lang="mr-IN" b="1" dirty="0" smtClean="0">
                <a:solidFill>
                  <a:srgbClr val="C65D09"/>
                </a:solidFill>
                <a:effectLst/>
              </a:rPr>
              <a:t>&gt;&gt;&gt; </a:t>
            </a:r>
            <a:r>
              <a:rPr lang="mr-IN" dirty="0" err="1" smtClean="0">
                <a:solidFill>
                  <a:srgbClr val="007020"/>
                </a:solidFill>
                <a:effectLst/>
              </a:rPr>
              <a:t>sorted</a:t>
            </a:r>
            <a:r>
              <a:rPr lang="mr-IN" dirty="0" smtClean="0"/>
              <a:t>(</a:t>
            </a:r>
            <a:r>
              <a:rPr lang="mr-IN" dirty="0" err="1" smtClean="0"/>
              <a:t>rdd</a:t>
            </a:r>
            <a:r>
              <a:rPr lang="mr-IN" dirty="0" err="1" smtClean="0">
                <a:solidFill>
                  <a:srgbClr val="666666"/>
                </a:solidFill>
                <a:effectLst/>
              </a:rPr>
              <a:t>.</a:t>
            </a:r>
            <a:r>
              <a:rPr lang="mr-IN" dirty="0" err="1" smtClean="0"/>
              <a:t>groupByKey</a:t>
            </a:r>
            <a:r>
              <a:rPr lang="mr-IN" dirty="0" smtClean="0"/>
              <a:t>()</a:t>
            </a:r>
            <a:r>
              <a:rPr lang="mr-IN" dirty="0" smtClean="0">
                <a:solidFill>
                  <a:srgbClr val="666666"/>
                </a:solidFill>
                <a:effectLst/>
              </a:rPr>
              <a:t>.</a:t>
            </a:r>
            <a:r>
              <a:rPr lang="mr-IN" dirty="0" err="1" smtClean="0"/>
              <a:t>mapValues</a:t>
            </a:r>
            <a:r>
              <a:rPr lang="mr-IN" dirty="0" smtClean="0"/>
              <a:t>(</a:t>
            </a:r>
            <a:r>
              <a:rPr lang="mr-IN" dirty="0" err="1" smtClean="0">
                <a:solidFill>
                  <a:srgbClr val="007020"/>
                </a:solidFill>
                <a:effectLst/>
              </a:rPr>
              <a:t>len</a:t>
            </a:r>
            <a:r>
              <a:rPr lang="mr-IN" dirty="0" smtClean="0"/>
              <a:t>)</a:t>
            </a:r>
            <a:r>
              <a:rPr lang="mr-IN" dirty="0" smtClean="0">
                <a:solidFill>
                  <a:srgbClr val="666666"/>
                </a:solidFill>
                <a:effectLst/>
              </a:rPr>
              <a:t>.</a:t>
            </a:r>
            <a:r>
              <a:rPr lang="mr-IN" dirty="0" err="1" smtClean="0"/>
              <a:t>collect</a:t>
            </a:r>
            <a:r>
              <a:rPr lang="mr-IN" dirty="0" smtClean="0"/>
              <a:t>()) </a:t>
            </a:r>
            <a:endParaRPr lang="en-US" dirty="0" smtClean="0"/>
          </a:p>
          <a:p>
            <a:r>
              <a:rPr lang="mr-IN" dirty="0" smtClean="0">
                <a:solidFill>
                  <a:srgbClr val="333333"/>
                </a:solidFill>
                <a:effectLst/>
              </a:rPr>
              <a:t>[('</a:t>
            </a:r>
            <a:r>
              <a:rPr lang="mr-IN" dirty="0" err="1" smtClean="0">
                <a:solidFill>
                  <a:srgbClr val="333333"/>
                </a:solidFill>
                <a:effectLst/>
              </a:rPr>
              <a:t>a</a:t>
            </a:r>
            <a:r>
              <a:rPr lang="mr-IN" dirty="0" smtClean="0">
                <a:solidFill>
                  <a:srgbClr val="333333"/>
                </a:solidFill>
                <a:effectLst/>
              </a:rPr>
              <a:t>', 2), ('</a:t>
            </a:r>
            <a:r>
              <a:rPr lang="mr-IN" dirty="0" err="1" smtClean="0">
                <a:solidFill>
                  <a:srgbClr val="333333"/>
                </a:solidFill>
                <a:effectLst/>
              </a:rPr>
              <a:t>b</a:t>
            </a:r>
            <a:r>
              <a:rPr lang="mr-IN" dirty="0" smtClean="0">
                <a:solidFill>
                  <a:srgbClr val="333333"/>
                </a:solidFill>
                <a:effectLst/>
              </a:rPr>
              <a:t>', 1)]</a:t>
            </a:r>
            <a:r>
              <a:rPr lang="mr-IN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mr-IN" b="1" dirty="0" smtClean="0">
                <a:solidFill>
                  <a:srgbClr val="C65D09"/>
                </a:solidFill>
                <a:effectLst/>
              </a:rPr>
              <a:t>&gt;&gt;&gt; </a:t>
            </a:r>
            <a:r>
              <a:rPr lang="mr-IN" dirty="0" err="1" smtClean="0">
                <a:solidFill>
                  <a:srgbClr val="007020"/>
                </a:solidFill>
                <a:effectLst/>
              </a:rPr>
              <a:t>sorted</a:t>
            </a:r>
            <a:r>
              <a:rPr lang="mr-IN" dirty="0" smtClean="0"/>
              <a:t>(</a:t>
            </a:r>
            <a:r>
              <a:rPr lang="mr-IN" dirty="0" err="1" smtClean="0"/>
              <a:t>rdd</a:t>
            </a:r>
            <a:r>
              <a:rPr lang="mr-IN" dirty="0" err="1" smtClean="0">
                <a:solidFill>
                  <a:srgbClr val="666666"/>
                </a:solidFill>
                <a:effectLst/>
              </a:rPr>
              <a:t>.</a:t>
            </a:r>
            <a:r>
              <a:rPr lang="mr-IN" dirty="0" err="1" smtClean="0"/>
              <a:t>groupByKey</a:t>
            </a:r>
            <a:r>
              <a:rPr lang="mr-IN" dirty="0" smtClean="0"/>
              <a:t>()</a:t>
            </a:r>
            <a:r>
              <a:rPr lang="mr-IN" dirty="0" smtClean="0">
                <a:solidFill>
                  <a:srgbClr val="666666"/>
                </a:solidFill>
                <a:effectLst/>
              </a:rPr>
              <a:t>.</a:t>
            </a:r>
            <a:r>
              <a:rPr lang="mr-IN" dirty="0" err="1" smtClean="0"/>
              <a:t>mapValues</a:t>
            </a:r>
            <a:r>
              <a:rPr lang="mr-IN" dirty="0" smtClean="0"/>
              <a:t>(</a:t>
            </a:r>
            <a:r>
              <a:rPr lang="mr-IN" dirty="0" err="1" smtClean="0">
                <a:solidFill>
                  <a:srgbClr val="007020"/>
                </a:solidFill>
                <a:effectLst/>
              </a:rPr>
              <a:t>list</a:t>
            </a:r>
            <a:r>
              <a:rPr lang="mr-IN" dirty="0" smtClean="0"/>
              <a:t>)</a:t>
            </a:r>
            <a:r>
              <a:rPr lang="mr-IN" dirty="0" smtClean="0">
                <a:solidFill>
                  <a:srgbClr val="666666"/>
                </a:solidFill>
                <a:effectLst/>
              </a:rPr>
              <a:t>.</a:t>
            </a:r>
            <a:r>
              <a:rPr lang="mr-IN" dirty="0" err="1" smtClean="0"/>
              <a:t>collect</a:t>
            </a:r>
            <a:r>
              <a:rPr lang="mr-IN" dirty="0" smtClean="0"/>
              <a:t>()) </a:t>
            </a:r>
            <a:endParaRPr lang="en-US" dirty="0" smtClean="0"/>
          </a:p>
          <a:p>
            <a:r>
              <a:rPr lang="mr-IN" dirty="0" smtClean="0">
                <a:solidFill>
                  <a:srgbClr val="333333"/>
                </a:solidFill>
                <a:effectLst/>
              </a:rPr>
              <a:t>[('</a:t>
            </a:r>
            <a:r>
              <a:rPr lang="mr-IN" dirty="0" err="1" smtClean="0">
                <a:solidFill>
                  <a:srgbClr val="333333"/>
                </a:solidFill>
                <a:effectLst/>
              </a:rPr>
              <a:t>a</a:t>
            </a:r>
            <a:r>
              <a:rPr lang="mr-IN" dirty="0" smtClean="0">
                <a:solidFill>
                  <a:srgbClr val="333333"/>
                </a:solidFill>
                <a:effectLst/>
              </a:rPr>
              <a:t>', [1, 1]), ('</a:t>
            </a:r>
            <a:r>
              <a:rPr lang="mr-IN" dirty="0" err="1" smtClean="0">
                <a:solidFill>
                  <a:srgbClr val="333333"/>
                </a:solidFill>
                <a:effectLst/>
              </a:rPr>
              <a:t>b</a:t>
            </a:r>
            <a:r>
              <a:rPr lang="mr-IN" dirty="0" smtClean="0">
                <a:solidFill>
                  <a:srgbClr val="333333"/>
                </a:solidFill>
                <a:effectLst/>
              </a:rPr>
              <a:t>', [1])]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76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reduceByKey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2475"/>
          </a:xfrm>
        </p:spPr>
        <p:txBody>
          <a:bodyPr/>
          <a:lstStyle/>
          <a:p>
            <a:r>
              <a:rPr lang="en-US" dirty="0" smtClean="0"/>
              <a:t>Similar to </a:t>
            </a:r>
            <a:r>
              <a:rPr lang="en-US" dirty="0" err="1" smtClean="0"/>
              <a:t>groupByKey</a:t>
            </a:r>
            <a:r>
              <a:rPr lang="en-US" dirty="0" smtClean="0"/>
              <a:t> and </a:t>
            </a:r>
            <a:r>
              <a:rPr lang="en-US" dirty="0" err="1" smtClean="0"/>
              <a:t>mapValues</a:t>
            </a:r>
            <a:r>
              <a:rPr lang="en-US" dirty="0" smtClean="0"/>
              <a:t>, but shortcuts a bit</a:t>
            </a:r>
          </a:p>
          <a:p>
            <a:r>
              <a:rPr lang="en-US" dirty="0" smtClean="0"/>
              <a:t>It first does a group by, then applies a function to the values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8400" y="4581436"/>
            <a:ext cx="767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smtClean="0">
                <a:solidFill>
                  <a:srgbClr val="555555"/>
                </a:solidFill>
                <a:effectLst/>
                <a:latin typeface="Menlo" charset="0"/>
              </a:rPr>
              <a:t>text_file.</a:t>
            </a:r>
            <a:r>
              <a:rPr lang="en-US" b="0" i="0" smtClean="0">
                <a:solidFill>
                  <a:srgbClr val="1663A8"/>
                </a:solidFill>
                <a:effectLst/>
                <a:latin typeface="Menlo" charset="0"/>
              </a:rPr>
              <a:t>flatMap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Menlo" charset="0"/>
              </a:rPr>
              <a:t>(</a:t>
            </a:r>
            <a:r>
              <a:rPr lang="en-US" b="0" i="0" dirty="0" smtClean="0">
                <a:solidFill>
                  <a:srgbClr val="C1130E"/>
                </a:solidFill>
                <a:effectLst/>
                <a:latin typeface="Menlo" charset="0"/>
              </a:rPr>
              <a:t>lambda line: </a:t>
            </a:r>
            <a:r>
              <a:rPr lang="en-US" b="0" i="0" dirty="0" err="1" smtClean="0">
                <a:solidFill>
                  <a:srgbClr val="C1130E"/>
                </a:solidFill>
                <a:effectLst/>
                <a:latin typeface="Menlo" charset="0"/>
              </a:rPr>
              <a:t>line.split</a:t>
            </a:r>
            <a:r>
              <a:rPr lang="en-US" b="0" i="0" dirty="0" smtClean="0">
                <a:solidFill>
                  <a:srgbClr val="C1130E"/>
                </a:solidFill>
                <a:effectLst/>
                <a:latin typeface="Menlo" charset="0"/>
              </a:rPr>
              <a:t>()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Menlo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555555"/>
                </a:solidFill>
                <a:effectLst/>
                <a:latin typeface="Menlo" charset="0"/>
              </a:rPr>
              <a:t>    .</a:t>
            </a:r>
            <a:r>
              <a:rPr lang="en-US" b="0" i="0" dirty="0" smtClean="0">
                <a:solidFill>
                  <a:srgbClr val="1663A8"/>
                </a:solidFill>
                <a:effectLst/>
                <a:latin typeface="Menlo" charset="0"/>
              </a:rPr>
              <a:t>map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Menlo" charset="0"/>
              </a:rPr>
              <a:t>(</a:t>
            </a:r>
            <a:r>
              <a:rPr lang="en-US" b="0" i="0" dirty="0" smtClean="0">
                <a:solidFill>
                  <a:srgbClr val="C1130E"/>
                </a:solidFill>
                <a:effectLst/>
                <a:latin typeface="Menlo" charset="0"/>
              </a:rPr>
              <a:t>lambda word: (word, 1)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Menlo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555555"/>
                </a:solidFill>
                <a:effectLst/>
                <a:latin typeface="Menlo" charset="0"/>
              </a:rPr>
              <a:t>    .</a:t>
            </a:r>
            <a:r>
              <a:rPr lang="en-US" b="0" i="0" dirty="0" err="1" smtClean="0">
                <a:solidFill>
                  <a:srgbClr val="1663A8"/>
                </a:solidFill>
                <a:effectLst/>
                <a:latin typeface="Menlo" charset="0"/>
              </a:rPr>
              <a:t>reduceByKey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Menlo" charset="0"/>
              </a:rPr>
              <a:t>(</a:t>
            </a:r>
            <a:r>
              <a:rPr lang="en-US" b="0" i="0" dirty="0" smtClean="0">
                <a:solidFill>
                  <a:srgbClr val="C1130E"/>
                </a:solidFill>
                <a:effectLst/>
                <a:latin typeface="Menlo" charset="0"/>
              </a:rPr>
              <a:t>lambda a, b: </a:t>
            </a:r>
            <a:r>
              <a:rPr lang="en-US" b="0" i="0" dirty="0" err="1" smtClean="0">
                <a:solidFill>
                  <a:srgbClr val="C1130E"/>
                </a:solidFill>
                <a:effectLst/>
                <a:latin typeface="Menlo" charset="0"/>
              </a:rPr>
              <a:t>a+b</a:t>
            </a:r>
            <a:r>
              <a:rPr lang="en-US" b="0" i="0" dirty="0" smtClean="0">
                <a:solidFill>
                  <a:srgbClr val="555555"/>
                </a:solidFill>
                <a:effectLst/>
                <a:latin typeface="Menlo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820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countByKey</a:t>
            </a:r>
            <a:r>
              <a:rPr lang="en-US" dirty="0" smtClean="0"/>
              <a:t> &amp; </a:t>
            </a:r>
            <a:r>
              <a:rPr lang="en-US" dirty="0" err="1" smtClean="0"/>
              <a:t>countByValue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4975"/>
          </a:xfrm>
        </p:spPr>
        <p:txBody>
          <a:bodyPr/>
          <a:lstStyle/>
          <a:p>
            <a:r>
              <a:rPr lang="en-US" dirty="0" smtClean="0"/>
              <a:t>Counts the number of keys we see or values we see</a:t>
            </a:r>
          </a:p>
          <a:p>
            <a:r>
              <a:rPr lang="en-US" dirty="0" smtClean="0"/>
              <a:t>Returns a pair RDD where the key is the key or value, and the value is the number of times it was seen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70200" y="40075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b="1" dirty="0" smtClean="0">
                <a:solidFill>
                  <a:srgbClr val="C65D09"/>
                </a:solidFill>
                <a:effectLst/>
              </a:rPr>
              <a:t>&gt;&gt;&gt; </a:t>
            </a:r>
            <a:r>
              <a:rPr lang="mr-IN" dirty="0" err="1" smtClean="0"/>
              <a:t>rdd</a:t>
            </a:r>
            <a:r>
              <a:rPr lang="mr-IN" dirty="0" smtClean="0"/>
              <a:t> </a:t>
            </a:r>
            <a:r>
              <a:rPr lang="mr-IN" dirty="0" smtClean="0">
                <a:solidFill>
                  <a:srgbClr val="666666"/>
                </a:solidFill>
                <a:effectLst/>
              </a:rPr>
              <a:t>=</a:t>
            </a:r>
            <a:r>
              <a:rPr lang="mr-IN" dirty="0" smtClean="0"/>
              <a:t> </a:t>
            </a:r>
            <a:r>
              <a:rPr lang="mr-IN" dirty="0" err="1" smtClean="0"/>
              <a:t>sc</a:t>
            </a:r>
            <a:r>
              <a:rPr lang="mr-IN" dirty="0" err="1" smtClean="0">
                <a:solidFill>
                  <a:srgbClr val="666666"/>
                </a:solidFill>
                <a:effectLst/>
              </a:rPr>
              <a:t>.</a:t>
            </a:r>
            <a:r>
              <a:rPr lang="mr-IN" dirty="0" err="1" smtClean="0"/>
              <a:t>parallelize</a:t>
            </a:r>
            <a:r>
              <a:rPr lang="mr-IN" dirty="0" smtClean="0"/>
              <a:t>([(</a:t>
            </a:r>
            <a:r>
              <a:rPr lang="mr-IN" dirty="0" smtClean="0">
                <a:solidFill>
                  <a:srgbClr val="4070A0"/>
                </a:solidFill>
                <a:effectLst/>
              </a:rPr>
              <a:t>"</a:t>
            </a:r>
            <a:r>
              <a:rPr lang="mr-IN" dirty="0" err="1" smtClean="0">
                <a:solidFill>
                  <a:srgbClr val="4070A0"/>
                </a:solidFill>
                <a:effectLst/>
              </a:rPr>
              <a:t>a</a:t>
            </a:r>
            <a:r>
              <a:rPr lang="mr-IN" dirty="0" smtClean="0">
                <a:solidFill>
                  <a:srgbClr val="4070A0"/>
                </a:solidFill>
                <a:effectLst/>
              </a:rPr>
              <a:t>"</a:t>
            </a:r>
            <a:r>
              <a:rPr lang="mr-IN" dirty="0" smtClean="0"/>
              <a:t>, </a:t>
            </a:r>
            <a:r>
              <a:rPr lang="mr-IN" dirty="0" smtClean="0">
                <a:solidFill>
                  <a:srgbClr val="208050"/>
                </a:solidFill>
                <a:effectLst/>
              </a:rPr>
              <a:t>1</a:t>
            </a:r>
            <a:r>
              <a:rPr lang="mr-IN" dirty="0" smtClean="0"/>
              <a:t>), (</a:t>
            </a:r>
            <a:r>
              <a:rPr lang="mr-IN" dirty="0" smtClean="0">
                <a:solidFill>
                  <a:srgbClr val="4070A0"/>
                </a:solidFill>
                <a:effectLst/>
              </a:rPr>
              <a:t>"</a:t>
            </a:r>
            <a:r>
              <a:rPr lang="mr-IN" dirty="0" err="1" smtClean="0">
                <a:solidFill>
                  <a:srgbClr val="4070A0"/>
                </a:solidFill>
                <a:effectLst/>
              </a:rPr>
              <a:t>b</a:t>
            </a:r>
            <a:r>
              <a:rPr lang="mr-IN" dirty="0" smtClean="0">
                <a:solidFill>
                  <a:srgbClr val="4070A0"/>
                </a:solidFill>
                <a:effectLst/>
              </a:rPr>
              <a:t>"</a:t>
            </a:r>
            <a:r>
              <a:rPr lang="mr-IN" dirty="0" smtClean="0"/>
              <a:t>, </a:t>
            </a:r>
            <a:r>
              <a:rPr lang="mr-IN" dirty="0" smtClean="0">
                <a:solidFill>
                  <a:srgbClr val="208050"/>
                </a:solidFill>
                <a:effectLst/>
              </a:rPr>
              <a:t>1</a:t>
            </a:r>
            <a:r>
              <a:rPr lang="mr-IN" dirty="0" smtClean="0"/>
              <a:t>), (</a:t>
            </a:r>
            <a:r>
              <a:rPr lang="mr-IN" dirty="0" smtClean="0">
                <a:solidFill>
                  <a:srgbClr val="4070A0"/>
                </a:solidFill>
                <a:effectLst/>
              </a:rPr>
              <a:t>"</a:t>
            </a:r>
            <a:r>
              <a:rPr lang="mr-IN" dirty="0" err="1" smtClean="0">
                <a:solidFill>
                  <a:srgbClr val="4070A0"/>
                </a:solidFill>
                <a:effectLst/>
              </a:rPr>
              <a:t>a</a:t>
            </a:r>
            <a:r>
              <a:rPr lang="mr-IN" dirty="0" smtClean="0">
                <a:solidFill>
                  <a:srgbClr val="4070A0"/>
                </a:solidFill>
                <a:effectLst/>
              </a:rPr>
              <a:t>"</a:t>
            </a:r>
            <a:r>
              <a:rPr lang="mr-IN" dirty="0" smtClean="0"/>
              <a:t>, </a:t>
            </a:r>
            <a:r>
              <a:rPr lang="mr-IN" dirty="0" smtClean="0">
                <a:solidFill>
                  <a:srgbClr val="208050"/>
                </a:solidFill>
                <a:effectLst/>
              </a:rPr>
              <a:t>1</a:t>
            </a:r>
            <a:r>
              <a:rPr lang="mr-IN" dirty="0" smtClean="0"/>
              <a:t>)]) </a:t>
            </a:r>
            <a:endParaRPr lang="en-US" dirty="0" smtClean="0"/>
          </a:p>
          <a:p>
            <a:r>
              <a:rPr lang="mr-IN" b="1" dirty="0" smtClean="0">
                <a:solidFill>
                  <a:srgbClr val="C65D09"/>
                </a:solidFill>
                <a:effectLst/>
              </a:rPr>
              <a:t>&gt;&gt;&gt; </a:t>
            </a:r>
            <a:r>
              <a:rPr lang="mr-IN" dirty="0" err="1" smtClean="0">
                <a:solidFill>
                  <a:srgbClr val="007020"/>
                </a:solidFill>
                <a:effectLst/>
              </a:rPr>
              <a:t>sorted</a:t>
            </a:r>
            <a:r>
              <a:rPr lang="mr-IN" dirty="0" smtClean="0"/>
              <a:t>(</a:t>
            </a:r>
            <a:r>
              <a:rPr lang="mr-IN" dirty="0" err="1" smtClean="0"/>
              <a:t>rdd</a:t>
            </a:r>
            <a:r>
              <a:rPr lang="mr-IN" dirty="0" err="1" smtClean="0">
                <a:solidFill>
                  <a:srgbClr val="666666"/>
                </a:solidFill>
                <a:effectLst/>
              </a:rPr>
              <a:t>.</a:t>
            </a:r>
            <a:r>
              <a:rPr lang="mr-IN" dirty="0" err="1" smtClean="0"/>
              <a:t>countByKey</a:t>
            </a:r>
            <a:r>
              <a:rPr lang="mr-IN" dirty="0" smtClean="0"/>
              <a:t>()</a:t>
            </a:r>
            <a:r>
              <a:rPr lang="mr-IN" dirty="0" smtClean="0">
                <a:solidFill>
                  <a:srgbClr val="666666"/>
                </a:solidFill>
                <a:effectLst/>
              </a:rPr>
              <a:t>.</a:t>
            </a:r>
            <a:r>
              <a:rPr lang="mr-IN" dirty="0" err="1" smtClean="0"/>
              <a:t>items</a:t>
            </a:r>
            <a:r>
              <a:rPr lang="mr-IN" dirty="0" smtClean="0"/>
              <a:t>()) </a:t>
            </a:r>
            <a:endParaRPr lang="en-US" dirty="0" smtClean="0"/>
          </a:p>
          <a:p>
            <a:r>
              <a:rPr lang="mr-IN" dirty="0" smtClean="0">
                <a:solidFill>
                  <a:srgbClr val="333333"/>
                </a:solidFill>
                <a:effectLst/>
              </a:rPr>
              <a:t>[('</a:t>
            </a:r>
            <a:r>
              <a:rPr lang="mr-IN" dirty="0" err="1" smtClean="0">
                <a:solidFill>
                  <a:srgbClr val="333333"/>
                </a:solidFill>
                <a:effectLst/>
              </a:rPr>
              <a:t>a</a:t>
            </a:r>
            <a:r>
              <a:rPr lang="mr-IN" dirty="0" smtClean="0">
                <a:solidFill>
                  <a:srgbClr val="333333"/>
                </a:solidFill>
                <a:effectLst/>
              </a:rPr>
              <a:t>', 2), ('</a:t>
            </a:r>
            <a:r>
              <a:rPr lang="mr-IN" dirty="0" err="1" smtClean="0">
                <a:solidFill>
                  <a:srgbClr val="333333"/>
                </a:solidFill>
                <a:effectLst/>
              </a:rPr>
              <a:t>b</a:t>
            </a:r>
            <a:r>
              <a:rPr lang="mr-IN" dirty="0" smtClean="0">
                <a:solidFill>
                  <a:srgbClr val="333333"/>
                </a:solidFill>
                <a:effectLst/>
              </a:rPr>
              <a:t>', 1)]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70200" y="5407800"/>
            <a:ext cx="7454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b="1" dirty="0" smtClean="0">
                <a:solidFill>
                  <a:srgbClr val="C65D09"/>
                </a:solidFill>
                <a:effectLst/>
              </a:rPr>
              <a:t>&gt;&gt;&gt; </a:t>
            </a:r>
            <a:r>
              <a:rPr lang="mr-IN" dirty="0" err="1" smtClean="0">
                <a:solidFill>
                  <a:srgbClr val="007020"/>
                </a:solidFill>
                <a:effectLst/>
              </a:rPr>
              <a:t>sorted</a:t>
            </a:r>
            <a:r>
              <a:rPr lang="mr-IN" dirty="0" smtClean="0"/>
              <a:t>(</a:t>
            </a:r>
            <a:r>
              <a:rPr lang="mr-IN" dirty="0" err="1" smtClean="0"/>
              <a:t>sc</a:t>
            </a:r>
            <a:r>
              <a:rPr lang="mr-IN" dirty="0" err="1" smtClean="0">
                <a:solidFill>
                  <a:srgbClr val="666666"/>
                </a:solidFill>
                <a:effectLst/>
              </a:rPr>
              <a:t>.</a:t>
            </a:r>
            <a:r>
              <a:rPr lang="mr-IN" dirty="0" err="1" smtClean="0"/>
              <a:t>parallelize</a:t>
            </a:r>
            <a:r>
              <a:rPr lang="mr-IN" dirty="0" smtClean="0"/>
              <a:t>([</a:t>
            </a:r>
            <a:r>
              <a:rPr lang="mr-IN" dirty="0" smtClean="0">
                <a:solidFill>
                  <a:srgbClr val="208050"/>
                </a:solidFill>
                <a:effectLst/>
              </a:rPr>
              <a:t>1</a:t>
            </a:r>
            <a:r>
              <a:rPr lang="mr-IN" dirty="0" smtClean="0"/>
              <a:t>, </a:t>
            </a:r>
            <a:r>
              <a:rPr lang="mr-IN" dirty="0" smtClean="0">
                <a:solidFill>
                  <a:srgbClr val="208050"/>
                </a:solidFill>
                <a:effectLst/>
              </a:rPr>
              <a:t>2</a:t>
            </a:r>
            <a:r>
              <a:rPr lang="mr-IN" dirty="0" smtClean="0"/>
              <a:t>, </a:t>
            </a:r>
            <a:r>
              <a:rPr lang="mr-IN" dirty="0" smtClean="0">
                <a:solidFill>
                  <a:srgbClr val="208050"/>
                </a:solidFill>
                <a:effectLst/>
              </a:rPr>
              <a:t>1</a:t>
            </a:r>
            <a:r>
              <a:rPr lang="mr-IN" dirty="0" smtClean="0"/>
              <a:t>, </a:t>
            </a:r>
            <a:r>
              <a:rPr lang="mr-IN" dirty="0" smtClean="0">
                <a:solidFill>
                  <a:srgbClr val="208050"/>
                </a:solidFill>
                <a:effectLst/>
              </a:rPr>
              <a:t>2</a:t>
            </a:r>
            <a:r>
              <a:rPr lang="mr-IN" dirty="0" smtClean="0"/>
              <a:t>, </a:t>
            </a:r>
            <a:r>
              <a:rPr lang="mr-IN" dirty="0" smtClean="0">
                <a:solidFill>
                  <a:srgbClr val="208050"/>
                </a:solidFill>
                <a:effectLst/>
              </a:rPr>
              <a:t>2</a:t>
            </a:r>
            <a:r>
              <a:rPr lang="mr-IN" dirty="0" smtClean="0"/>
              <a:t>], </a:t>
            </a:r>
            <a:r>
              <a:rPr lang="mr-IN" dirty="0" smtClean="0">
                <a:solidFill>
                  <a:srgbClr val="208050"/>
                </a:solidFill>
                <a:effectLst/>
              </a:rPr>
              <a:t>2</a:t>
            </a:r>
            <a:r>
              <a:rPr lang="mr-IN" dirty="0" smtClean="0"/>
              <a:t>)</a:t>
            </a:r>
            <a:r>
              <a:rPr lang="mr-IN" dirty="0" smtClean="0">
                <a:solidFill>
                  <a:srgbClr val="666666"/>
                </a:solidFill>
                <a:effectLst/>
              </a:rPr>
              <a:t>.</a:t>
            </a:r>
            <a:r>
              <a:rPr lang="mr-IN" dirty="0" err="1" smtClean="0"/>
              <a:t>countByValue</a:t>
            </a:r>
            <a:r>
              <a:rPr lang="mr-IN" dirty="0" smtClean="0"/>
              <a:t>()</a:t>
            </a:r>
            <a:r>
              <a:rPr lang="mr-IN" dirty="0" smtClean="0">
                <a:solidFill>
                  <a:srgbClr val="666666"/>
                </a:solidFill>
                <a:effectLst/>
              </a:rPr>
              <a:t>.</a:t>
            </a:r>
            <a:r>
              <a:rPr lang="mr-IN" dirty="0" err="1" smtClean="0"/>
              <a:t>items</a:t>
            </a:r>
            <a:r>
              <a:rPr lang="mr-IN" dirty="0" smtClean="0"/>
              <a:t>()) </a:t>
            </a:r>
            <a:endParaRPr lang="en-US" dirty="0" smtClean="0"/>
          </a:p>
          <a:p>
            <a:r>
              <a:rPr lang="mr-IN" dirty="0" smtClean="0">
                <a:solidFill>
                  <a:srgbClr val="333333"/>
                </a:solidFill>
                <a:effectLst/>
              </a:rPr>
              <a:t>[(1, 2), (2, 3)]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445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two Pair RDDs and does a “</a:t>
            </a:r>
            <a:r>
              <a:rPr lang="en-US" dirty="0" err="1" smtClean="0"/>
              <a:t>sql</a:t>
            </a:r>
            <a:r>
              <a:rPr lang="en-US" dirty="0"/>
              <a:t> </a:t>
            </a:r>
            <a:r>
              <a:rPr lang="en-US" dirty="0" smtClean="0"/>
              <a:t>inner join”</a:t>
            </a:r>
          </a:p>
          <a:p>
            <a:r>
              <a:rPr lang="en-US" dirty="0" smtClean="0"/>
              <a:t>Creates a new Pair RDD with the key is the foreign key, then the value is a 2-item tuple with the values from each data set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40100" y="38690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b="1" dirty="0" smtClean="0">
                <a:solidFill>
                  <a:srgbClr val="C65D09"/>
                </a:solidFill>
                <a:effectLst/>
              </a:rPr>
              <a:t>&gt;&gt;&gt; </a:t>
            </a:r>
            <a:r>
              <a:rPr lang="mr-IN" dirty="0" err="1" smtClean="0"/>
              <a:t>x</a:t>
            </a:r>
            <a:r>
              <a:rPr lang="mr-IN" dirty="0" smtClean="0"/>
              <a:t> </a:t>
            </a:r>
            <a:r>
              <a:rPr lang="mr-IN" dirty="0" smtClean="0">
                <a:solidFill>
                  <a:srgbClr val="666666"/>
                </a:solidFill>
                <a:effectLst/>
              </a:rPr>
              <a:t>=</a:t>
            </a:r>
            <a:r>
              <a:rPr lang="mr-IN" dirty="0" smtClean="0"/>
              <a:t> </a:t>
            </a:r>
            <a:r>
              <a:rPr lang="mr-IN" dirty="0" err="1" smtClean="0"/>
              <a:t>sc</a:t>
            </a:r>
            <a:r>
              <a:rPr lang="mr-IN" dirty="0" err="1" smtClean="0">
                <a:solidFill>
                  <a:srgbClr val="666666"/>
                </a:solidFill>
                <a:effectLst/>
              </a:rPr>
              <a:t>.</a:t>
            </a:r>
            <a:r>
              <a:rPr lang="mr-IN" dirty="0" err="1" smtClean="0"/>
              <a:t>parallelize</a:t>
            </a:r>
            <a:r>
              <a:rPr lang="mr-IN" dirty="0" smtClean="0"/>
              <a:t>([(</a:t>
            </a:r>
            <a:r>
              <a:rPr lang="mr-IN" dirty="0" smtClean="0">
                <a:solidFill>
                  <a:srgbClr val="4070A0"/>
                </a:solidFill>
                <a:effectLst/>
              </a:rPr>
              <a:t>"</a:t>
            </a:r>
            <a:r>
              <a:rPr lang="mr-IN" dirty="0" err="1" smtClean="0">
                <a:solidFill>
                  <a:srgbClr val="4070A0"/>
                </a:solidFill>
                <a:effectLst/>
              </a:rPr>
              <a:t>a</a:t>
            </a:r>
            <a:r>
              <a:rPr lang="mr-IN" dirty="0" smtClean="0">
                <a:solidFill>
                  <a:srgbClr val="4070A0"/>
                </a:solidFill>
                <a:effectLst/>
              </a:rPr>
              <a:t>"</a:t>
            </a:r>
            <a:r>
              <a:rPr lang="mr-IN" dirty="0" smtClean="0"/>
              <a:t>, </a:t>
            </a:r>
            <a:r>
              <a:rPr lang="mr-IN" dirty="0" smtClean="0">
                <a:solidFill>
                  <a:srgbClr val="208050"/>
                </a:solidFill>
                <a:effectLst/>
              </a:rPr>
              <a:t>1</a:t>
            </a:r>
            <a:r>
              <a:rPr lang="mr-IN" dirty="0" smtClean="0"/>
              <a:t>), (</a:t>
            </a:r>
            <a:r>
              <a:rPr lang="mr-IN" dirty="0" smtClean="0">
                <a:solidFill>
                  <a:srgbClr val="4070A0"/>
                </a:solidFill>
                <a:effectLst/>
              </a:rPr>
              <a:t>"</a:t>
            </a:r>
            <a:r>
              <a:rPr lang="mr-IN" dirty="0" err="1" smtClean="0">
                <a:solidFill>
                  <a:srgbClr val="4070A0"/>
                </a:solidFill>
                <a:effectLst/>
              </a:rPr>
              <a:t>b</a:t>
            </a:r>
            <a:r>
              <a:rPr lang="mr-IN" dirty="0" smtClean="0">
                <a:solidFill>
                  <a:srgbClr val="4070A0"/>
                </a:solidFill>
                <a:effectLst/>
              </a:rPr>
              <a:t>"</a:t>
            </a:r>
            <a:r>
              <a:rPr lang="mr-IN" dirty="0" smtClean="0"/>
              <a:t>, </a:t>
            </a:r>
            <a:r>
              <a:rPr lang="mr-IN" dirty="0" smtClean="0">
                <a:solidFill>
                  <a:srgbClr val="208050"/>
                </a:solidFill>
                <a:effectLst/>
              </a:rPr>
              <a:t>4</a:t>
            </a:r>
            <a:r>
              <a:rPr lang="mr-IN" dirty="0" smtClean="0"/>
              <a:t>)]) </a:t>
            </a:r>
            <a:endParaRPr lang="en-US" dirty="0" smtClean="0"/>
          </a:p>
          <a:p>
            <a:r>
              <a:rPr lang="mr-IN" b="1" dirty="0" smtClean="0">
                <a:solidFill>
                  <a:srgbClr val="C65D09"/>
                </a:solidFill>
                <a:effectLst/>
              </a:rPr>
              <a:t>&gt;&gt;&gt; </a:t>
            </a:r>
            <a:r>
              <a:rPr lang="mr-IN" dirty="0" err="1" smtClean="0"/>
              <a:t>y</a:t>
            </a:r>
            <a:r>
              <a:rPr lang="mr-IN" dirty="0" smtClean="0"/>
              <a:t> </a:t>
            </a:r>
            <a:r>
              <a:rPr lang="mr-IN" dirty="0" smtClean="0">
                <a:solidFill>
                  <a:srgbClr val="666666"/>
                </a:solidFill>
                <a:effectLst/>
              </a:rPr>
              <a:t>=</a:t>
            </a:r>
            <a:r>
              <a:rPr lang="mr-IN" dirty="0" smtClean="0"/>
              <a:t> </a:t>
            </a:r>
            <a:r>
              <a:rPr lang="mr-IN" dirty="0" err="1" smtClean="0"/>
              <a:t>sc</a:t>
            </a:r>
            <a:r>
              <a:rPr lang="mr-IN" dirty="0" err="1" smtClean="0">
                <a:solidFill>
                  <a:srgbClr val="666666"/>
                </a:solidFill>
                <a:effectLst/>
              </a:rPr>
              <a:t>.</a:t>
            </a:r>
            <a:r>
              <a:rPr lang="mr-IN" dirty="0" err="1" smtClean="0"/>
              <a:t>parallelize</a:t>
            </a:r>
            <a:r>
              <a:rPr lang="mr-IN" dirty="0" smtClean="0"/>
              <a:t>([(</a:t>
            </a:r>
            <a:r>
              <a:rPr lang="mr-IN" dirty="0" smtClean="0">
                <a:solidFill>
                  <a:srgbClr val="4070A0"/>
                </a:solidFill>
                <a:effectLst/>
              </a:rPr>
              <a:t>"</a:t>
            </a:r>
            <a:r>
              <a:rPr lang="mr-IN" dirty="0" err="1" smtClean="0">
                <a:solidFill>
                  <a:srgbClr val="4070A0"/>
                </a:solidFill>
                <a:effectLst/>
              </a:rPr>
              <a:t>a</a:t>
            </a:r>
            <a:r>
              <a:rPr lang="mr-IN" dirty="0" smtClean="0">
                <a:solidFill>
                  <a:srgbClr val="4070A0"/>
                </a:solidFill>
                <a:effectLst/>
              </a:rPr>
              <a:t>"</a:t>
            </a:r>
            <a:r>
              <a:rPr lang="mr-IN" dirty="0" smtClean="0"/>
              <a:t>, </a:t>
            </a:r>
            <a:r>
              <a:rPr lang="mr-IN" dirty="0" smtClean="0">
                <a:solidFill>
                  <a:srgbClr val="208050"/>
                </a:solidFill>
                <a:effectLst/>
              </a:rPr>
              <a:t>2</a:t>
            </a:r>
            <a:r>
              <a:rPr lang="mr-IN" dirty="0" smtClean="0"/>
              <a:t>), (</a:t>
            </a:r>
            <a:r>
              <a:rPr lang="mr-IN" dirty="0" smtClean="0">
                <a:solidFill>
                  <a:srgbClr val="4070A0"/>
                </a:solidFill>
                <a:effectLst/>
              </a:rPr>
              <a:t>"</a:t>
            </a:r>
            <a:r>
              <a:rPr lang="mr-IN" dirty="0" err="1" smtClean="0">
                <a:solidFill>
                  <a:srgbClr val="4070A0"/>
                </a:solidFill>
                <a:effectLst/>
              </a:rPr>
              <a:t>a</a:t>
            </a:r>
            <a:r>
              <a:rPr lang="mr-IN" dirty="0" smtClean="0">
                <a:solidFill>
                  <a:srgbClr val="4070A0"/>
                </a:solidFill>
                <a:effectLst/>
              </a:rPr>
              <a:t>"</a:t>
            </a:r>
            <a:r>
              <a:rPr lang="mr-IN" dirty="0" smtClean="0"/>
              <a:t>, </a:t>
            </a:r>
            <a:r>
              <a:rPr lang="mr-IN" dirty="0" smtClean="0">
                <a:solidFill>
                  <a:srgbClr val="208050"/>
                </a:solidFill>
                <a:effectLst/>
              </a:rPr>
              <a:t>3</a:t>
            </a:r>
            <a:r>
              <a:rPr lang="mr-IN" dirty="0" smtClean="0"/>
              <a:t>)]) </a:t>
            </a:r>
            <a:endParaRPr lang="en-US" dirty="0" smtClean="0"/>
          </a:p>
          <a:p>
            <a:r>
              <a:rPr lang="mr-IN" b="1" dirty="0" smtClean="0">
                <a:solidFill>
                  <a:srgbClr val="C65D09"/>
                </a:solidFill>
                <a:effectLst/>
              </a:rPr>
              <a:t>&gt;&gt;&gt; </a:t>
            </a:r>
            <a:r>
              <a:rPr lang="mr-IN" dirty="0" err="1" smtClean="0">
                <a:solidFill>
                  <a:srgbClr val="007020"/>
                </a:solidFill>
                <a:effectLst/>
              </a:rPr>
              <a:t>sorted</a:t>
            </a:r>
            <a:r>
              <a:rPr lang="mr-IN" dirty="0" smtClean="0"/>
              <a:t>(</a:t>
            </a:r>
            <a:r>
              <a:rPr lang="mr-IN" dirty="0" err="1" smtClean="0"/>
              <a:t>x</a:t>
            </a:r>
            <a:r>
              <a:rPr lang="mr-IN" dirty="0" err="1" smtClean="0">
                <a:solidFill>
                  <a:srgbClr val="666666"/>
                </a:solidFill>
                <a:effectLst/>
              </a:rPr>
              <a:t>.</a:t>
            </a:r>
            <a:r>
              <a:rPr lang="mr-IN" dirty="0" err="1" smtClean="0"/>
              <a:t>join</a:t>
            </a:r>
            <a:r>
              <a:rPr lang="mr-IN" dirty="0" smtClean="0"/>
              <a:t>(</a:t>
            </a:r>
            <a:r>
              <a:rPr lang="mr-IN" dirty="0" err="1" smtClean="0"/>
              <a:t>y</a:t>
            </a:r>
            <a:r>
              <a:rPr lang="mr-IN" dirty="0" smtClean="0"/>
              <a:t>)</a:t>
            </a:r>
            <a:r>
              <a:rPr lang="mr-IN" dirty="0" smtClean="0">
                <a:solidFill>
                  <a:srgbClr val="666666"/>
                </a:solidFill>
                <a:effectLst/>
              </a:rPr>
              <a:t>.</a:t>
            </a:r>
            <a:r>
              <a:rPr lang="mr-IN" dirty="0" err="1" smtClean="0"/>
              <a:t>collect</a:t>
            </a:r>
            <a:r>
              <a:rPr lang="mr-IN" dirty="0" smtClean="0"/>
              <a:t>()) </a:t>
            </a:r>
            <a:endParaRPr lang="en-US" dirty="0" smtClean="0"/>
          </a:p>
          <a:p>
            <a:r>
              <a:rPr lang="mr-IN" dirty="0" smtClean="0">
                <a:solidFill>
                  <a:srgbClr val="333333"/>
                </a:solidFill>
                <a:effectLst/>
              </a:rPr>
              <a:t>[('</a:t>
            </a:r>
            <a:r>
              <a:rPr lang="mr-IN" dirty="0" err="1" smtClean="0">
                <a:solidFill>
                  <a:srgbClr val="333333"/>
                </a:solidFill>
                <a:effectLst/>
              </a:rPr>
              <a:t>a</a:t>
            </a:r>
            <a:r>
              <a:rPr lang="mr-IN" dirty="0" smtClean="0">
                <a:solidFill>
                  <a:srgbClr val="333333"/>
                </a:solidFill>
                <a:effectLst/>
              </a:rPr>
              <a:t>', (1, 2)), ('</a:t>
            </a:r>
            <a:r>
              <a:rPr lang="mr-IN" dirty="0" err="1" smtClean="0">
                <a:solidFill>
                  <a:srgbClr val="333333"/>
                </a:solidFill>
                <a:effectLst/>
              </a:rPr>
              <a:t>a</a:t>
            </a:r>
            <a:r>
              <a:rPr lang="mr-IN" dirty="0" smtClean="0">
                <a:solidFill>
                  <a:srgbClr val="333333"/>
                </a:solidFill>
                <a:effectLst/>
              </a:rPr>
              <a:t>', (1, 3))]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78000" y="5942568"/>
            <a:ext cx="756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Also, see </a:t>
            </a:r>
            <a:r>
              <a:rPr lang="en-US" dirty="0" err="1" smtClean="0"/>
              <a:t>leftOuterJoin</a:t>
            </a:r>
            <a:r>
              <a:rPr lang="en-US" dirty="0" smtClean="0"/>
              <a:t>, </a:t>
            </a:r>
            <a:r>
              <a:rPr lang="en-US" dirty="0" err="1" smtClean="0"/>
              <a:t>rightOuterJoin</a:t>
            </a:r>
            <a:r>
              <a:rPr lang="en-US" dirty="0" smtClean="0"/>
              <a:t>, </a:t>
            </a:r>
            <a:r>
              <a:rPr lang="en-US" dirty="0" err="1" smtClean="0"/>
              <a:t>fullOuterJoin</a:t>
            </a:r>
            <a:r>
              <a:rPr lang="en-US" dirty="0" smtClean="0"/>
              <a:t> for different types of joins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387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joins, but it doesn’t do the logic of the join and leaves them in lists</a:t>
            </a:r>
          </a:p>
          <a:p>
            <a:r>
              <a:rPr lang="en-US" dirty="0" smtClean="0"/>
              <a:t>Creates a new pair RDD where the key is the original key, then the value is a 2-tuple with two lists in it, each list corresponding to the values of the original RDDs</a:t>
            </a:r>
          </a:p>
        </p:txBody>
      </p:sp>
    </p:spTree>
    <p:extLst>
      <p:ext uri="{BB962C8B-B14F-4D97-AF65-F5344CB8AC3E}">
        <p14:creationId xmlns:p14="http://schemas.microsoft.com/office/powerpoint/2010/main" val="103726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ct val="39285"/>
            </a:pPr>
            <a:r>
              <a:rPr lang="en"/>
              <a:t>Resilient Distributed Datasets (RRDs)</a:t>
            </a:r>
          </a:p>
          <a:p>
            <a:endParaRPr/>
          </a:p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799" cy="4555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>
              <a:lnSpc>
                <a:spcPct val="100000"/>
              </a:lnSpc>
              <a:spcAft>
                <a:spcPts val="1333"/>
              </a:spcAft>
              <a:buChar char="●"/>
            </a:pPr>
            <a:r>
              <a:rPr lang="en" dirty="0"/>
              <a:t>Spark’s primary abstraction is a distributed collection of items called a Resilient Distributed Dataset (RDD):</a:t>
            </a:r>
          </a:p>
          <a:p>
            <a:pPr marL="1219170" lvl="1" indent="-304792">
              <a:lnSpc>
                <a:spcPct val="100000"/>
              </a:lnSpc>
              <a:spcAft>
                <a:spcPts val="1333"/>
              </a:spcAft>
              <a:buChar char="○"/>
            </a:pPr>
            <a:r>
              <a:rPr lang="en" dirty="0"/>
              <a:t>Immutable</a:t>
            </a:r>
          </a:p>
          <a:p>
            <a:pPr marL="1219170" lvl="1" indent="-304792">
              <a:lnSpc>
                <a:spcPct val="100000"/>
              </a:lnSpc>
              <a:spcAft>
                <a:spcPts val="1333"/>
              </a:spcAft>
              <a:buChar char="○"/>
            </a:pPr>
            <a:r>
              <a:rPr lang="en" dirty="0"/>
              <a:t>Enable parallel operations </a:t>
            </a:r>
            <a:br>
              <a:rPr lang="en" dirty="0"/>
            </a:br>
            <a:r>
              <a:rPr lang="en" dirty="0"/>
              <a:t>on </a:t>
            </a:r>
            <a:r>
              <a:rPr lang="en" dirty="0" smtClean="0"/>
              <a:t>collections</a:t>
            </a:r>
            <a:endParaRPr lang="en-US" dirty="0"/>
          </a:p>
          <a:p>
            <a:pPr marL="1219170" lvl="1" indent="-304792">
              <a:lnSpc>
                <a:spcPct val="100000"/>
              </a:lnSpc>
              <a:spcAft>
                <a:spcPts val="1333"/>
              </a:spcAft>
              <a:buChar char="○"/>
            </a:pPr>
            <a:r>
              <a:rPr lang="en-US" dirty="0" smtClean="0"/>
              <a:t>Repairable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6433" y="1889067"/>
            <a:ext cx="6475563" cy="3750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50141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Persist the RDD in memory</a:t>
            </a:r>
          </a:p>
          <a:p>
            <a:r>
              <a:rPr lang="en-US" dirty="0" smtClean="0"/>
              <a:t>Useful if you are going to use the RDD again, or if you wanted to force lazy evaluation to do something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0900" y="5807631"/>
            <a:ext cx="15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myrdd.cache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903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36675"/>
          </a:xfrm>
        </p:spPr>
        <p:txBody>
          <a:bodyPr/>
          <a:lstStyle/>
          <a:p>
            <a:r>
              <a:rPr lang="en-US" dirty="0" smtClean="0"/>
              <a:t>Similar to cache, but has more options. Particularly for spilling to disk.</a:t>
            </a:r>
          </a:p>
          <a:p>
            <a:r>
              <a:rPr lang="en-US" dirty="0" smtClean="0"/>
              <a:t>Might be useful for long-running queries that might have nodes die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199" y="2916237"/>
            <a:ext cx="8074407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017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923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read-only variables that are shared across the job</a:t>
            </a:r>
          </a:p>
          <a:p>
            <a:r>
              <a:rPr lang="en-US" dirty="0" smtClean="0"/>
              <a:t>In most cases are shared once per node</a:t>
            </a:r>
          </a:p>
          <a:p>
            <a:r>
              <a:rPr lang="en-US" dirty="0" smtClean="0"/>
              <a:t>Whole thing needs to be able to be stored in memory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Useful for sharing reference data or configuration parameters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59100" y="468183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666666"/>
                </a:solidFill>
                <a:effectLst/>
              </a:rPr>
              <a:t>&gt;&gt;&gt;</a:t>
            </a:r>
            <a:r>
              <a:rPr lang="en-US" dirty="0" smtClean="0"/>
              <a:t> </a:t>
            </a:r>
            <a:r>
              <a:rPr lang="en-US" dirty="0" err="1" smtClean="0"/>
              <a:t>broadcastVar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66666"/>
                </a:solidFill>
                <a:effectLst/>
              </a:rPr>
              <a:t>=</a:t>
            </a:r>
            <a:r>
              <a:rPr lang="en-US" dirty="0" smtClean="0"/>
              <a:t> </a:t>
            </a:r>
            <a:r>
              <a:rPr lang="en-US" dirty="0" err="1" smtClean="0"/>
              <a:t>sc</a:t>
            </a:r>
            <a:r>
              <a:rPr lang="en-US" dirty="0" err="1" smtClean="0">
                <a:solidFill>
                  <a:srgbClr val="666666"/>
                </a:solidFill>
                <a:effectLst/>
              </a:rPr>
              <a:t>.</a:t>
            </a:r>
            <a:r>
              <a:rPr lang="en-US" dirty="0" err="1" smtClean="0"/>
              <a:t>broadcast</a:t>
            </a:r>
            <a:r>
              <a:rPr lang="en-US" dirty="0" smtClean="0"/>
              <a:t>([</a:t>
            </a:r>
            <a:r>
              <a:rPr lang="en-US" dirty="0" smtClean="0">
                <a:solidFill>
                  <a:srgbClr val="40A070"/>
                </a:solidFill>
                <a:effectLst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40A070"/>
                </a:solidFill>
                <a:effectLst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40A070"/>
                </a:solidFill>
                <a:effectLst/>
              </a:rPr>
              <a:t>3</a:t>
            </a:r>
            <a:r>
              <a:rPr lang="en-US" dirty="0" smtClean="0"/>
              <a:t>])</a:t>
            </a:r>
          </a:p>
          <a:p>
            <a:r>
              <a:rPr lang="en-US" dirty="0" smtClean="0">
                <a:solidFill>
                  <a:srgbClr val="666666"/>
                </a:solidFill>
                <a:effectLst/>
              </a:rPr>
              <a:t>&lt;</a:t>
            </a:r>
            <a:r>
              <a:rPr lang="en-US" dirty="0" err="1" smtClean="0"/>
              <a:t>pyspark</a:t>
            </a:r>
            <a:r>
              <a:rPr lang="en-US" dirty="0" err="1" smtClean="0">
                <a:solidFill>
                  <a:srgbClr val="666666"/>
                </a:solidFill>
                <a:effectLst/>
              </a:rPr>
              <a:t>.</a:t>
            </a:r>
            <a:r>
              <a:rPr lang="en-US" dirty="0" err="1" smtClean="0"/>
              <a:t>broadcast</a:t>
            </a:r>
            <a:r>
              <a:rPr lang="en-US" dirty="0" err="1" smtClean="0">
                <a:solidFill>
                  <a:srgbClr val="666666"/>
                </a:solidFill>
                <a:effectLst/>
              </a:rPr>
              <a:t>.</a:t>
            </a:r>
            <a:r>
              <a:rPr lang="en-US" dirty="0" err="1" smtClean="0"/>
              <a:t>Broadcast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20"/>
                </a:solidFill>
                <a:effectLst/>
              </a:rPr>
              <a:t>object</a:t>
            </a:r>
            <a:r>
              <a:rPr lang="en-US" dirty="0" smtClean="0"/>
              <a:t> at </a:t>
            </a:r>
            <a:r>
              <a:rPr lang="en-US" dirty="0" smtClean="0">
                <a:solidFill>
                  <a:srgbClr val="40A070"/>
                </a:solidFill>
                <a:effectLst/>
              </a:rPr>
              <a:t>0x102789f10</a:t>
            </a:r>
            <a:r>
              <a:rPr lang="en-US" dirty="0" smtClean="0">
                <a:solidFill>
                  <a:srgbClr val="666666"/>
                </a:solidFill>
                <a:effectLst/>
              </a:rPr>
              <a:t>&gt;</a:t>
            </a:r>
            <a:endParaRPr lang="en-US" dirty="0"/>
          </a:p>
          <a:p>
            <a:endParaRPr lang="en-US" dirty="0" smtClean="0">
              <a:solidFill>
                <a:srgbClr val="666666"/>
              </a:solidFill>
              <a:effectLst/>
            </a:endParaRPr>
          </a:p>
          <a:p>
            <a:r>
              <a:rPr lang="en-US" dirty="0" smtClean="0">
                <a:solidFill>
                  <a:srgbClr val="666666"/>
                </a:solidFill>
                <a:effectLst/>
              </a:rPr>
              <a:t>&gt;&gt;&gt;</a:t>
            </a:r>
            <a:r>
              <a:rPr lang="en-US" dirty="0" smtClean="0"/>
              <a:t> </a:t>
            </a:r>
            <a:r>
              <a:rPr lang="en-US" dirty="0" err="1" smtClean="0"/>
              <a:t>broadcastVar</a:t>
            </a:r>
            <a:r>
              <a:rPr lang="en-US" dirty="0" err="1" smtClean="0">
                <a:solidFill>
                  <a:srgbClr val="666666"/>
                </a:solidFill>
                <a:effectLst/>
              </a:rPr>
              <a:t>.</a:t>
            </a:r>
            <a:r>
              <a:rPr lang="en-US" dirty="0" err="1" smtClean="0"/>
              <a:t>value</a:t>
            </a:r>
            <a:r>
              <a:rPr lang="en-US" dirty="0" smtClean="0"/>
              <a:t> </a:t>
            </a:r>
          </a:p>
          <a:p>
            <a:r>
              <a:rPr lang="en-US" dirty="0" smtClean="0"/>
              <a:t>[</a:t>
            </a:r>
            <a:r>
              <a:rPr lang="en-US" dirty="0" smtClean="0">
                <a:solidFill>
                  <a:srgbClr val="40A070"/>
                </a:solidFill>
                <a:effectLst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40A070"/>
                </a:solidFill>
                <a:effectLst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40A070"/>
                </a:solidFill>
                <a:effectLst/>
              </a:rPr>
              <a:t>3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047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637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Similar to broadcast variables in that they are shared</a:t>
            </a:r>
          </a:p>
          <a:p>
            <a:r>
              <a:rPr lang="en-US" dirty="0" smtClean="0"/>
              <a:t>However, accumulators are only counters</a:t>
            </a:r>
          </a:p>
          <a:p>
            <a:r>
              <a:rPr lang="en-US" dirty="0" smtClean="0"/>
              <a:t>You can increment them wherever in your code</a:t>
            </a:r>
          </a:p>
          <a:p>
            <a:r>
              <a:rPr lang="en-US" dirty="0" smtClean="0"/>
              <a:t>The result can be extracted or viewed in the management UI</a:t>
            </a:r>
          </a:p>
          <a:p>
            <a:r>
              <a:rPr lang="en-US" dirty="0" smtClean="0"/>
              <a:t>Good for keeping track of things on the side, like number of errors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2451100" y="398453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666666"/>
                </a:solidFill>
                <a:effectLst/>
              </a:rPr>
              <a:t>&gt;&gt;&gt;</a:t>
            </a:r>
            <a:r>
              <a:rPr lang="en-US" dirty="0" smtClean="0"/>
              <a:t> </a:t>
            </a:r>
            <a:r>
              <a:rPr lang="en-US" dirty="0" err="1" smtClean="0"/>
              <a:t>accum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66666"/>
                </a:solidFill>
                <a:effectLst/>
              </a:rPr>
              <a:t>=</a:t>
            </a:r>
            <a:r>
              <a:rPr lang="en-US" dirty="0" smtClean="0"/>
              <a:t> </a:t>
            </a:r>
            <a:r>
              <a:rPr lang="en-US" dirty="0" err="1" smtClean="0"/>
              <a:t>sc</a:t>
            </a:r>
            <a:r>
              <a:rPr lang="en-US" dirty="0" err="1" smtClean="0">
                <a:solidFill>
                  <a:srgbClr val="666666"/>
                </a:solidFill>
                <a:effectLst/>
              </a:rPr>
              <a:t>.</a:t>
            </a:r>
            <a:r>
              <a:rPr lang="en-US" dirty="0" err="1" smtClean="0"/>
              <a:t>accumulator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40A070"/>
                </a:solidFill>
                <a:effectLst/>
              </a:rPr>
              <a:t>0</a:t>
            </a:r>
            <a:r>
              <a:rPr lang="en-US" dirty="0" smtClean="0"/>
              <a:t>)</a:t>
            </a:r>
          </a:p>
          <a:p>
            <a:endParaRPr lang="en-US" dirty="0" smtClean="0">
              <a:solidFill>
                <a:srgbClr val="666666"/>
              </a:solidFill>
              <a:effectLst/>
            </a:endParaRPr>
          </a:p>
          <a:p>
            <a:r>
              <a:rPr lang="en-US" dirty="0" smtClean="0">
                <a:solidFill>
                  <a:srgbClr val="666666"/>
                </a:solidFill>
                <a:effectLst/>
              </a:rPr>
              <a:t>&gt;&gt;&gt;</a:t>
            </a:r>
            <a:r>
              <a:rPr lang="en-US" dirty="0" smtClean="0"/>
              <a:t> </a:t>
            </a:r>
            <a:r>
              <a:rPr lang="en-US" dirty="0" err="1" smtClean="0"/>
              <a:t>accum</a:t>
            </a:r>
            <a:endParaRPr lang="en-US" dirty="0"/>
          </a:p>
          <a:p>
            <a:r>
              <a:rPr lang="en-US" dirty="0" smtClean="0"/>
              <a:t>Accumulator</a:t>
            </a:r>
            <a:r>
              <a:rPr lang="en-US" dirty="0" smtClean="0">
                <a:solidFill>
                  <a:srgbClr val="666666"/>
                </a:solidFill>
                <a:effectLst/>
              </a:rPr>
              <a:t>&lt;</a:t>
            </a:r>
            <a:r>
              <a:rPr lang="en-US" dirty="0" smtClean="0">
                <a:solidFill>
                  <a:srgbClr val="007020"/>
                </a:solidFill>
                <a:effectLst/>
              </a:rPr>
              <a:t>id</a:t>
            </a:r>
            <a:r>
              <a:rPr lang="en-US" dirty="0" smtClean="0">
                <a:solidFill>
                  <a:srgbClr val="666666"/>
                </a:solidFill>
                <a:effectLst/>
              </a:rPr>
              <a:t>=</a:t>
            </a:r>
            <a:r>
              <a:rPr lang="en-US" dirty="0" smtClean="0">
                <a:solidFill>
                  <a:srgbClr val="40A070"/>
                </a:solidFill>
                <a:effectLst/>
              </a:rPr>
              <a:t>0</a:t>
            </a:r>
            <a:r>
              <a:rPr lang="en-US" dirty="0" smtClean="0"/>
              <a:t>, value</a:t>
            </a:r>
            <a:r>
              <a:rPr lang="en-US" dirty="0" smtClean="0">
                <a:solidFill>
                  <a:srgbClr val="666666"/>
                </a:solidFill>
                <a:effectLst/>
              </a:rPr>
              <a:t>=</a:t>
            </a:r>
            <a:r>
              <a:rPr lang="en-US" dirty="0" smtClean="0">
                <a:solidFill>
                  <a:srgbClr val="40A070"/>
                </a:solidFill>
                <a:effectLst/>
              </a:rPr>
              <a:t>0</a:t>
            </a:r>
            <a:r>
              <a:rPr lang="en-US" dirty="0" smtClean="0">
                <a:solidFill>
                  <a:srgbClr val="666666"/>
                </a:solidFill>
                <a:effectLst/>
              </a:rPr>
              <a:t>&gt;</a:t>
            </a:r>
            <a:endParaRPr lang="en-US" dirty="0"/>
          </a:p>
          <a:p>
            <a:endParaRPr lang="en-US" dirty="0" smtClean="0">
              <a:solidFill>
                <a:srgbClr val="666666"/>
              </a:solidFill>
              <a:effectLst/>
            </a:endParaRPr>
          </a:p>
          <a:p>
            <a:r>
              <a:rPr lang="en-US" dirty="0" smtClean="0">
                <a:solidFill>
                  <a:srgbClr val="666666"/>
                </a:solidFill>
                <a:effectLst/>
              </a:rPr>
              <a:t>&gt;&gt;&gt;</a:t>
            </a:r>
            <a:r>
              <a:rPr lang="en-US" dirty="0" smtClean="0"/>
              <a:t> </a:t>
            </a:r>
            <a:r>
              <a:rPr lang="en-US" dirty="0" err="1" smtClean="0"/>
              <a:t>sc</a:t>
            </a:r>
            <a:r>
              <a:rPr lang="en-US" dirty="0" err="1" smtClean="0">
                <a:solidFill>
                  <a:srgbClr val="666666"/>
                </a:solidFill>
                <a:effectLst/>
              </a:rPr>
              <a:t>.</a:t>
            </a:r>
            <a:r>
              <a:rPr lang="en-US" dirty="0" err="1" smtClean="0"/>
              <a:t>parallelize</a:t>
            </a:r>
            <a:r>
              <a:rPr lang="en-US" dirty="0" smtClean="0"/>
              <a:t>([</a:t>
            </a:r>
            <a:r>
              <a:rPr lang="en-US" dirty="0" smtClean="0">
                <a:solidFill>
                  <a:srgbClr val="40A070"/>
                </a:solidFill>
                <a:effectLst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40A070"/>
                </a:solidFill>
                <a:effectLst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40A070"/>
                </a:solidFill>
                <a:effectLst/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40A070"/>
                </a:solidFill>
                <a:effectLst/>
              </a:rPr>
              <a:t>4</a:t>
            </a:r>
            <a:r>
              <a:rPr lang="en-US" dirty="0" smtClean="0"/>
              <a:t>])</a:t>
            </a:r>
            <a:r>
              <a:rPr lang="en-US" dirty="0" smtClean="0">
                <a:solidFill>
                  <a:srgbClr val="666666"/>
                </a:solidFill>
                <a:effectLst/>
              </a:rPr>
              <a:t>.</a:t>
            </a:r>
            <a:r>
              <a:rPr lang="en-US" dirty="0" err="1" smtClean="0"/>
              <a:t>foreach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7020"/>
                </a:solidFill>
                <a:effectLst/>
              </a:rPr>
              <a:t>lambda</a:t>
            </a:r>
            <a:r>
              <a:rPr lang="en-US" dirty="0" smtClean="0"/>
              <a:t> x: </a:t>
            </a:r>
            <a:r>
              <a:rPr lang="en-US" dirty="0" err="1" smtClean="0"/>
              <a:t>accum</a:t>
            </a:r>
            <a:r>
              <a:rPr lang="en-US" dirty="0" err="1" smtClean="0">
                <a:solidFill>
                  <a:srgbClr val="666666"/>
                </a:solidFill>
                <a:effectLst/>
              </a:rPr>
              <a:t>.</a:t>
            </a:r>
            <a:r>
              <a:rPr lang="en-US" dirty="0" err="1" smtClean="0"/>
              <a:t>add</a:t>
            </a:r>
            <a:r>
              <a:rPr lang="en-US" dirty="0" smtClean="0"/>
              <a:t>(x))</a:t>
            </a:r>
          </a:p>
          <a:p>
            <a:endParaRPr lang="en-US" dirty="0" smtClean="0">
              <a:solidFill>
                <a:srgbClr val="666666"/>
              </a:solidFill>
              <a:effectLst/>
            </a:endParaRPr>
          </a:p>
          <a:p>
            <a:r>
              <a:rPr lang="en-US" dirty="0" smtClean="0">
                <a:solidFill>
                  <a:srgbClr val="666666"/>
                </a:solidFill>
                <a:effectLst/>
              </a:rPr>
              <a:t>&gt;&gt;&gt;</a:t>
            </a:r>
            <a:r>
              <a:rPr lang="en-US" dirty="0" smtClean="0"/>
              <a:t> </a:t>
            </a:r>
            <a:r>
              <a:rPr lang="en-US" dirty="0" err="1" smtClean="0"/>
              <a:t>accum</a:t>
            </a:r>
            <a:r>
              <a:rPr lang="en-US" dirty="0" err="1" smtClean="0">
                <a:solidFill>
                  <a:srgbClr val="666666"/>
                </a:solidFill>
                <a:effectLst/>
              </a:rPr>
              <a:t>.</a:t>
            </a:r>
            <a:r>
              <a:rPr lang="en-US" dirty="0" err="1" smtClean="0"/>
              <a:t>value</a:t>
            </a:r>
            <a:endParaRPr lang="en-US" dirty="0"/>
          </a:p>
          <a:p>
            <a:r>
              <a:rPr lang="en-US" dirty="0" smtClean="0">
                <a:solidFill>
                  <a:srgbClr val="40A070"/>
                </a:solidFill>
                <a:effectLst/>
              </a:rPr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016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99" cy="2736799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Spark SQL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415601" y="3778833"/>
            <a:ext cx="11360799" cy="10568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5324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/>
              <a:t>Spark SQL Overview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799" cy="4555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None/>
            </a:pPr>
            <a:r>
              <a:rPr lang="en"/>
              <a:t>An easy way to use SQL/HiveQL syntax</a:t>
            </a:r>
          </a:p>
          <a:p>
            <a:pPr>
              <a:buNone/>
            </a:pPr>
            <a:r>
              <a:rPr lang="en"/>
              <a:t>Backed by Spark’s RDDs and execution engine</a:t>
            </a:r>
          </a:p>
          <a:p>
            <a:pPr>
              <a:buNone/>
            </a:pPr>
            <a:r>
              <a:rPr lang="en"/>
              <a:t>Lets you mix SQL and the native Spark API in Java, Scala, or Python</a:t>
            </a:r>
          </a:p>
          <a:p>
            <a:pPr>
              <a:buNone/>
            </a:pPr>
            <a:r>
              <a:rPr lang="en"/>
              <a:t>Provides a table abstraction called a </a:t>
            </a:r>
            <a:r>
              <a:rPr lang="en" b="1"/>
              <a:t>DataFrame</a:t>
            </a:r>
            <a:r>
              <a:rPr lang="en"/>
              <a:t> that is built for SQL processing</a:t>
            </a:r>
          </a:p>
        </p:txBody>
      </p:sp>
      <p:pic>
        <p:nvPicPr>
          <p:cNvPr id="62" name="Shape 62" descr="Screen Shot 2015-11-09 at 8.50.19 PM.png"/>
          <p:cNvPicPr preferRelativeResize="0"/>
          <p:nvPr/>
        </p:nvPicPr>
        <p:blipFill rotWithShape="1">
          <a:blip r:embed="rId3">
            <a:alphaModFix/>
          </a:blip>
          <a:srcRect b="36652"/>
          <a:stretch/>
        </p:blipFill>
        <p:spPr>
          <a:xfrm>
            <a:off x="3596299" y="3998001"/>
            <a:ext cx="4087033" cy="102353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1185215" y="5798633"/>
            <a:ext cx="8909199" cy="5863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" sz="2400" dirty="0"/>
              <a:t>Documentation:  </a:t>
            </a:r>
            <a:r>
              <a:rPr lang="en" sz="2400" u="sng" dirty="0">
                <a:solidFill>
                  <a:schemeClr val="hlink"/>
                </a:solidFill>
                <a:hlinkClick r:id="rId4"/>
              </a:rPr>
              <a:t>http://spark.apache.org/docs/latest/sql-programming-guide.html</a:t>
            </a:r>
            <a:r>
              <a:rPr lang="en" sz="2400" dirty="0"/>
              <a:t/>
            </a:r>
            <a:br>
              <a:rPr lang="en" sz="2400" dirty="0"/>
            </a:br>
            <a:r>
              <a:rPr lang="en" sz="2400" dirty="0"/>
              <a:t>       (most examples are pulled from here)</a:t>
            </a:r>
          </a:p>
        </p:txBody>
      </p:sp>
    </p:spTree>
    <p:extLst>
      <p:ext uri="{BB962C8B-B14F-4D97-AF65-F5344CB8AC3E}">
        <p14:creationId xmlns:p14="http://schemas.microsoft.com/office/powerpoint/2010/main" val="20581959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/>
              <a:t>Why Spark SQL?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799" cy="4555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/>
            <a:r>
              <a:rPr lang="en" sz="2133" dirty="0"/>
              <a:t>Helps you solve some of the easier structured problems quickly</a:t>
            </a:r>
            <a:br>
              <a:rPr lang="en" sz="2133" dirty="0"/>
            </a:br>
            <a:endParaRPr lang="en" sz="2133" dirty="0"/>
          </a:p>
          <a:p>
            <a:pPr marL="609585" indent="-304792"/>
            <a:r>
              <a:rPr lang="en" sz="2133" dirty="0"/>
              <a:t>Mixing SQL and native API doesn’t force you to use one or the other</a:t>
            </a:r>
            <a:br>
              <a:rPr lang="en" sz="2133" dirty="0"/>
            </a:br>
            <a:endParaRPr lang="en" sz="2133" dirty="0"/>
          </a:p>
          <a:p>
            <a:pPr marL="609585" indent="-304792"/>
            <a:r>
              <a:rPr lang="en" sz="2133" dirty="0"/>
              <a:t>Can replace existing SQL workloads and hopefully be faster</a:t>
            </a:r>
            <a:br>
              <a:rPr lang="en" sz="2133" dirty="0"/>
            </a:br>
            <a:endParaRPr lang="en" sz="2133" dirty="0"/>
          </a:p>
          <a:p>
            <a:pPr marL="609585" indent="-304792"/>
            <a:r>
              <a:rPr lang="en" sz="2133" dirty="0"/>
              <a:t>Spark’s engine is well suited for interactive ad-hoc analysis, which other systems (such as MapReduce) struggle with</a:t>
            </a:r>
            <a:br>
              <a:rPr lang="en" sz="2133" dirty="0"/>
            </a:br>
            <a:endParaRPr lang="en" sz="2133" dirty="0"/>
          </a:p>
          <a:p>
            <a:pPr marL="609585" indent="-304792"/>
            <a:r>
              <a:rPr lang="en" sz="2133" dirty="0"/>
              <a:t>Integrate with BI tools that talk SQL through JDBC (more on this later)</a:t>
            </a:r>
          </a:p>
        </p:txBody>
      </p:sp>
    </p:spTree>
    <p:extLst>
      <p:ext uri="{BB962C8B-B14F-4D97-AF65-F5344CB8AC3E}">
        <p14:creationId xmlns:p14="http://schemas.microsoft.com/office/powerpoint/2010/main" val="10176805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/>
              <a:t>Why not Spark SQL?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799" cy="4555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/>
            <a:r>
              <a:rPr lang="en"/>
              <a:t>Some similar arguments to Spark vs. MapReduce where Spark may fall short:</a:t>
            </a:r>
          </a:p>
          <a:p>
            <a:pPr marL="1219170" lvl="1" indent="-304792"/>
            <a:r>
              <a:rPr lang="en"/>
              <a:t>Longer running queries</a:t>
            </a:r>
          </a:p>
          <a:p>
            <a:pPr marL="1219170" lvl="1" indent="-304792"/>
            <a:r>
              <a:rPr lang="en"/>
              <a:t>Very large scale</a:t>
            </a:r>
            <a:br>
              <a:rPr lang="en"/>
            </a:br>
            <a:r>
              <a:rPr lang="en"/>
              <a:t>       … might want to use Hive</a:t>
            </a:r>
          </a:p>
          <a:p>
            <a:pPr marL="609585" indent="0">
              <a:buNone/>
            </a:pPr>
            <a:endParaRPr/>
          </a:p>
          <a:p>
            <a:pPr marL="609585" indent="-304792"/>
            <a:r>
              <a:rPr lang="en"/>
              <a:t>Data should probably be structured or SQL is going to get convoluted</a:t>
            </a:r>
          </a:p>
          <a:p>
            <a:pPr marL="1219170" lvl="1" indent="-304792"/>
            <a:r>
              <a:rPr lang="en"/>
              <a:t>SQL was built for nicely structured data, might not be very elegant for nested or denormalized data</a:t>
            </a:r>
          </a:p>
          <a:p>
            <a:pPr marL="1219170" lvl="1" indent="-304792"/>
            <a:r>
              <a:rPr lang="en"/>
              <a:t>Join performance can be troublesome on larger data sets but there are many shuffle options</a:t>
            </a:r>
            <a:br>
              <a:rPr lang="en"/>
            </a:br>
            <a:r>
              <a:rPr lang="en"/>
              <a:t>          … might want to use the native APIs to structure the data first or just skip Spark SQL</a:t>
            </a:r>
          </a:p>
        </p:txBody>
      </p:sp>
    </p:spTree>
    <p:extLst>
      <p:ext uri="{BB962C8B-B14F-4D97-AF65-F5344CB8AC3E}">
        <p14:creationId xmlns:p14="http://schemas.microsoft.com/office/powerpoint/2010/main" val="17813936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15601" y="2867800"/>
            <a:ext cx="11360799" cy="11224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"/>
              <a:t>DataFrames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4770267" y="3714267"/>
            <a:ext cx="3774800" cy="815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/>
              <a:t>Step 1. Get data into DataFrame</a:t>
            </a:r>
          </a:p>
          <a:p>
            <a:r>
              <a:rPr lang="en" sz="2400"/>
              <a:t>Step 2. Do SQL!</a:t>
            </a:r>
          </a:p>
        </p:txBody>
      </p:sp>
    </p:spTree>
    <p:extLst>
      <p:ext uri="{BB962C8B-B14F-4D97-AF65-F5344CB8AC3E}">
        <p14:creationId xmlns:p14="http://schemas.microsoft.com/office/powerpoint/2010/main" val="11324545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/>
              <a:t>DataFrame Overview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799" cy="4555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/>
            <a:r>
              <a:rPr lang="en"/>
              <a:t>The underlying structure that you run Spark SQL over</a:t>
            </a:r>
            <a:br>
              <a:rPr lang="en"/>
            </a:br>
            <a:endParaRPr lang="en"/>
          </a:p>
          <a:p>
            <a:pPr marL="609585" indent="-304792"/>
            <a:r>
              <a:rPr lang="en"/>
              <a:t>Just a list of named columns (i.e., a table)</a:t>
            </a:r>
            <a:br>
              <a:rPr lang="en"/>
            </a:br>
            <a:endParaRPr lang="en"/>
          </a:p>
          <a:p>
            <a:pPr marL="609585" indent="-304792"/>
            <a:r>
              <a:rPr lang="en"/>
              <a:t>Can be constructed from a number of data sources (text files, Hive, Parquet files, existing RDDs, etc.)</a:t>
            </a:r>
            <a:br>
              <a:rPr lang="en"/>
            </a:br>
            <a:endParaRPr lang="en"/>
          </a:p>
          <a:p>
            <a:pPr marL="609585" indent="-304792"/>
            <a:r>
              <a:rPr lang="en"/>
              <a:t>The API is available in Java, Scala, Python, and R</a:t>
            </a:r>
          </a:p>
        </p:txBody>
      </p:sp>
    </p:spTree>
    <p:extLst>
      <p:ext uri="{BB962C8B-B14F-4D97-AF65-F5344CB8AC3E}">
        <p14:creationId xmlns:p14="http://schemas.microsoft.com/office/powerpoint/2010/main" val="202853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r>
              <a:rPr lang="en-US" dirty="0" smtClean="0"/>
              <a:t> is the native Python API for working with Spark</a:t>
            </a:r>
          </a:p>
          <a:p>
            <a:r>
              <a:rPr lang="en-US" dirty="0" smtClean="0"/>
              <a:t>Supported as part of the main Spark project</a:t>
            </a:r>
          </a:p>
          <a:p>
            <a:r>
              <a:rPr lang="en-US" dirty="0" smtClean="0"/>
              <a:t>It works by wrapping a native Python application outside of the JVM then communicates with the JVM</a:t>
            </a:r>
          </a:p>
          <a:p>
            <a:pPr lvl="1"/>
            <a:r>
              <a:rPr lang="en-US" dirty="0" smtClean="0"/>
              <a:t>introduces some problems, but gives a native feel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199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/>
              <a:t>DataFrame non-SQL API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799" cy="4555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None/>
            </a:pPr>
            <a:r>
              <a:rPr lang="en"/>
              <a:t>DataFrames support a number of</a:t>
            </a:r>
            <a:br>
              <a:rPr lang="en"/>
            </a:br>
            <a:r>
              <a:rPr lang="en"/>
              <a:t>operations outside of SQL in addition</a:t>
            </a:r>
            <a:br>
              <a:rPr lang="en"/>
            </a:br>
            <a:r>
              <a:rPr lang="en"/>
              <a:t>to normal RDD operations</a:t>
            </a:r>
          </a:p>
          <a:p>
            <a:pPr>
              <a:buNone/>
            </a:pPr>
            <a:r>
              <a:rPr lang="en"/>
              <a:t>These should be reminiscent of R or</a:t>
            </a:r>
            <a:br>
              <a:rPr lang="en"/>
            </a:br>
            <a:r>
              <a:rPr lang="en"/>
              <a:t>Python/pandas data frames</a:t>
            </a:r>
          </a:p>
          <a:p>
            <a:pPr>
              <a:buNone/>
            </a:pPr>
            <a:r>
              <a:rPr lang="en"/>
              <a:t>DataFrames are useful in their own right</a:t>
            </a:r>
            <a:br>
              <a:rPr lang="en"/>
            </a:br>
            <a:r>
              <a:rPr lang="en"/>
              <a:t>but provide the foundation of SQL on Spark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There are dozens of methods, check</a:t>
            </a:r>
            <a:br>
              <a:rPr lang="en"/>
            </a:br>
            <a:r>
              <a:rPr lang="en"/>
              <a:t>them out here:</a:t>
            </a:r>
            <a:br>
              <a:rPr lang="en"/>
            </a:br>
            <a:r>
              <a:rPr lang="en" sz="1200"/>
              <a:t>http://spark.apache.org/docs/latest/api/scala/index.html#org.apache.spark.sql.DataFrame</a:t>
            </a:r>
          </a:p>
          <a:p>
            <a:pPr>
              <a:buNone/>
            </a:pPr>
            <a:endParaRPr/>
          </a:p>
        </p:txBody>
      </p:sp>
      <p:pic>
        <p:nvPicPr>
          <p:cNvPr id="94" name="Shape 94" descr="Screen Shot 2015-11-09 at 9.44.14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6000" y="1536633"/>
            <a:ext cx="3678232" cy="50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 descr="Screen Shot 2015-11-09 at 9.48.51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8567" y="410633"/>
            <a:ext cx="4995499" cy="1004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98765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Starting with a </a:t>
            </a:r>
            <a:r>
              <a:rPr lang="en-US" dirty="0" err="1" smtClean="0"/>
              <a:t>SparkSession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Instead of </a:t>
            </a:r>
            <a:r>
              <a:rPr lang="en-US" dirty="0" err="1" smtClean="0"/>
              <a:t>SparkContext</a:t>
            </a:r>
            <a:r>
              <a:rPr lang="en-US" dirty="0" smtClean="0"/>
              <a:t>, you’ll work with </a:t>
            </a:r>
            <a:r>
              <a:rPr lang="en-US" dirty="0" err="1" smtClean="0"/>
              <a:t>SparkSession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5601" y="3984536"/>
            <a:ext cx="11099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20"/>
                </a:solidFill>
                <a:effectLst/>
              </a:rPr>
              <a:t>from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E84B5"/>
                </a:solidFill>
                <a:effectLst/>
              </a:rPr>
              <a:t>pyspark.sql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20"/>
                </a:solidFill>
                <a:effectLst/>
              </a:rPr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SparkSession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spark </a:t>
            </a:r>
            <a:r>
              <a:rPr lang="en-US" dirty="0" smtClean="0">
                <a:solidFill>
                  <a:srgbClr val="666666"/>
                </a:solidFill>
                <a:effectLst/>
              </a:rPr>
              <a:t>=</a:t>
            </a:r>
            <a:r>
              <a:rPr lang="en-US" dirty="0" smtClean="0"/>
              <a:t> </a:t>
            </a:r>
            <a:r>
              <a:rPr lang="en-US" dirty="0" err="1" smtClean="0"/>
              <a:t>SparkSession</a:t>
            </a:r>
            <a:r>
              <a:rPr lang="en-US" dirty="0" err="1" smtClean="0">
                <a:solidFill>
                  <a:srgbClr val="666666"/>
                </a:solidFill>
                <a:effectLst/>
              </a:rPr>
              <a:t>.</a:t>
            </a:r>
            <a:r>
              <a:rPr lang="en-US" dirty="0" err="1" smtClean="0"/>
              <a:t>builder</a:t>
            </a:r>
            <a:r>
              <a:rPr lang="en-US" dirty="0" err="1" smtClean="0">
                <a:solidFill>
                  <a:srgbClr val="666666"/>
                </a:solidFill>
                <a:effectLst/>
              </a:rPr>
              <a:t>.</a:t>
            </a:r>
            <a:r>
              <a:rPr lang="en-US" dirty="0" err="1" smtClean="0"/>
              <a:t>appName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4070A0"/>
                </a:solidFill>
                <a:effectLst/>
              </a:rPr>
              <a:t>"Python Spark SQL basic example"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666666"/>
                </a:solidFill>
                <a:effectLst/>
              </a:rPr>
              <a:t>.</a:t>
            </a:r>
            <a:r>
              <a:rPr lang="en-US" dirty="0" err="1" smtClean="0"/>
              <a:t>config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4070A0"/>
                </a:solidFill>
                <a:effectLst/>
              </a:rPr>
              <a:t>"</a:t>
            </a:r>
            <a:r>
              <a:rPr lang="en-US" dirty="0" err="1" smtClean="0">
                <a:solidFill>
                  <a:srgbClr val="4070A0"/>
                </a:solidFill>
                <a:effectLst/>
              </a:rPr>
              <a:t>spark.some.config.option</a:t>
            </a:r>
            <a:r>
              <a:rPr lang="en-US" dirty="0" smtClean="0">
                <a:solidFill>
                  <a:srgbClr val="4070A0"/>
                </a:solidFill>
                <a:effectLst/>
              </a:rPr>
              <a:t>"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4070A0"/>
                </a:solidFill>
                <a:effectLst/>
              </a:rPr>
              <a:t>"some-value"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666666"/>
                </a:solidFill>
                <a:effectLst/>
              </a:rPr>
              <a:t>.</a:t>
            </a:r>
            <a:r>
              <a:rPr lang="en-US" dirty="0" err="1" smtClean="0"/>
              <a:t>getOrCreate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477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data into a DF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1" y="1536633"/>
            <a:ext cx="11360799" cy="1092267"/>
          </a:xfrm>
        </p:spPr>
        <p:txBody>
          <a:bodyPr/>
          <a:lstStyle/>
          <a:p>
            <a:r>
              <a:rPr lang="en-US" dirty="0" smtClean="0"/>
              <a:t>Loading data into a DF is usually done through the “read” section of the </a:t>
            </a:r>
            <a:r>
              <a:rPr lang="en-US" dirty="0" err="1" smtClean="0"/>
              <a:t>SparkSession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5700" y="2690336"/>
            <a:ext cx="79883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60A0B0"/>
                </a:solidFill>
                <a:effectLst/>
              </a:rPr>
              <a:t># spark is an existing </a:t>
            </a:r>
            <a:r>
              <a:rPr lang="en-US" i="1" dirty="0" err="1" smtClean="0">
                <a:solidFill>
                  <a:srgbClr val="60A0B0"/>
                </a:solidFill>
                <a:effectLst/>
              </a:rPr>
              <a:t>SparkSession</a:t>
            </a:r>
            <a:endParaRPr lang="en-US" dirty="0"/>
          </a:p>
          <a:p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66666"/>
                </a:solidFill>
                <a:effectLst/>
              </a:rPr>
              <a:t>=</a:t>
            </a:r>
            <a:r>
              <a:rPr lang="en-US" dirty="0" smtClean="0"/>
              <a:t> </a:t>
            </a:r>
            <a:r>
              <a:rPr lang="en-US" dirty="0" err="1" smtClean="0"/>
              <a:t>spark</a:t>
            </a:r>
            <a:r>
              <a:rPr lang="en-US" dirty="0" err="1" smtClean="0">
                <a:solidFill>
                  <a:srgbClr val="666666"/>
                </a:solidFill>
                <a:effectLst/>
              </a:rPr>
              <a:t>.</a:t>
            </a:r>
            <a:r>
              <a:rPr lang="en-US" dirty="0" err="1" smtClean="0"/>
              <a:t>read</a:t>
            </a:r>
            <a:r>
              <a:rPr lang="en-US" dirty="0" err="1" smtClean="0">
                <a:solidFill>
                  <a:srgbClr val="666666"/>
                </a:solidFill>
                <a:effectLst/>
              </a:rPr>
              <a:t>.</a:t>
            </a:r>
            <a:r>
              <a:rPr lang="en-US" dirty="0" err="1" smtClean="0"/>
              <a:t>json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4070A0"/>
                </a:solidFill>
                <a:effectLst/>
              </a:rPr>
              <a:t>"examples/</a:t>
            </a:r>
            <a:r>
              <a:rPr lang="en-US" dirty="0" err="1" smtClean="0">
                <a:solidFill>
                  <a:srgbClr val="4070A0"/>
                </a:solidFill>
                <a:effectLst/>
              </a:rPr>
              <a:t>src</a:t>
            </a:r>
            <a:r>
              <a:rPr lang="en-US" dirty="0" smtClean="0">
                <a:solidFill>
                  <a:srgbClr val="4070A0"/>
                </a:solidFill>
                <a:effectLst/>
              </a:rPr>
              <a:t>/main/resources/</a:t>
            </a:r>
            <a:r>
              <a:rPr lang="en-US" dirty="0" err="1" smtClean="0">
                <a:solidFill>
                  <a:srgbClr val="4070A0"/>
                </a:solidFill>
                <a:effectLst/>
              </a:rPr>
              <a:t>people.json</a:t>
            </a:r>
            <a:r>
              <a:rPr lang="en-US" dirty="0" smtClean="0">
                <a:solidFill>
                  <a:srgbClr val="4070A0"/>
                </a:solidFill>
                <a:effectLst/>
              </a:rPr>
              <a:t>"</a:t>
            </a:r>
            <a:r>
              <a:rPr lang="en-US" dirty="0" smtClean="0"/>
              <a:t>)</a:t>
            </a:r>
          </a:p>
          <a:p>
            <a:endParaRPr lang="en-US" i="1" dirty="0">
              <a:solidFill>
                <a:srgbClr val="60A0B0"/>
              </a:solidFill>
              <a:effectLst/>
            </a:endParaRPr>
          </a:p>
          <a:p>
            <a:r>
              <a:rPr lang="en-US" i="1" dirty="0" smtClean="0">
                <a:solidFill>
                  <a:srgbClr val="60A0B0"/>
                </a:solidFill>
                <a:effectLst/>
              </a:rPr>
              <a:t># Displays the content of the </a:t>
            </a:r>
            <a:r>
              <a:rPr lang="en-US" i="1" dirty="0" err="1" smtClean="0">
                <a:solidFill>
                  <a:srgbClr val="60A0B0"/>
                </a:solidFill>
                <a:effectLst/>
              </a:rPr>
              <a:t>DataFrame</a:t>
            </a:r>
            <a:r>
              <a:rPr lang="en-US" i="1" dirty="0" smtClean="0">
                <a:solidFill>
                  <a:srgbClr val="60A0B0"/>
                </a:solidFill>
                <a:effectLst/>
              </a:rPr>
              <a:t> to </a:t>
            </a:r>
            <a:r>
              <a:rPr lang="en-US" i="1" dirty="0" err="1" smtClean="0">
                <a:solidFill>
                  <a:srgbClr val="60A0B0"/>
                </a:solidFill>
                <a:effectLst/>
              </a:rPr>
              <a:t>stdout</a:t>
            </a:r>
            <a:endParaRPr lang="en-US" dirty="0"/>
          </a:p>
          <a:p>
            <a:r>
              <a:rPr lang="en-US" dirty="0" err="1" smtClean="0"/>
              <a:t>df</a:t>
            </a:r>
            <a:r>
              <a:rPr lang="en-US" dirty="0" err="1" smtClean="0">
                <a:solidFill>
                  <a:srgbClr val="666666"/>
                </a:solidFill>
                <a:effectLst/>
              </a:rPr>
              <a:t>.</a:t>
            </a:r>
            <a:r>
              <a:rPr lang="en-US" dirty="0" err="1" smtClean="0"/>
              <a:t>show</a:t>
            </a:r>
            <a:r>
              <a:rPr lang="en-US" dirty="0" smtClean="0"/>
              <a:t>() </a:t>
            </a:r>
          </a:p>
          <a:p>
            <a:r>
              <a:rPr lang="en-US" i="1" dirty="0" smtClean="0">
                <a:solidFill>
                  <a:srgbClr val="60A0B0"/>
                </a:solidFill>
                <a:effectLst/>
              </a:rPr>
              <a:t># +----+-------+</a:t>
            </a:r>
            <a:r>
              <a:rPr lang="en-US" dirty="0" smtClean="0"/>
              <a:t> </a:t>
            </a:r>
          </a:p>
          <a:p>
            <a:r>
              <a:rPr lang="en-US" i="1" dirty="0" smtClean="0">
                <a:solidFill>
                  <a:srgbClr val="60A0B0"/>
                </a:solidFill>
                <a:effectLst/>
              </a:rPr>
              <a:t># | age| name|</a:t>
            </a:r>
            <a:r>
              <a:rPr lang="en-US" dirty="0" smtClean="0"/>
              <a:t> </a:t>
            </a:r>
          </a:p>
          <a:p>
            <a:r>
              <a:rPr lang="en-US" i="1" dirty="0" smtClean="0">
                <a:solidFill>
                  <a:srgbClr val="60A0B0"/>
                </a:solidFill>
                <a:effectLst/>
              </a:rPr>
              <a:t># +----+-------+</a:t>
            </a:r>
            <a:r>
              <a:rPr lang="en-US" dirty="0" smtClean="0"/>
              <a:t> </a:t>
            </a:r>
          </a:p>
          <a:p>
            <a:r>
              <a:rPr lang="en-US" i="1" dirty="0" smtClean="0">
                <a:solidFill>
                  <a:srgbClr val="60A0B0"/>
                </a:solidFill>
                <a:effectLst/>
              </a:rPr>
              <a:t># |</a:t>
            </a:r>
            <a:r>
              <a:rPr lang="en-US" i="1" dirty="0" err="1" smtClean="0">
                <a:solidFill>
                  <a:srgbClr val="60A0B0"/>
                </a:solidFill>
                <a:effectLst/>
              </a:rPr>
              <a:t>null|Michael</a:t>
            </a:r>
            <a:r>
              <a:rPr lang="en-US" i="1" dirty="0" smtClean="0">
                <a:solidFill>
                  <a:srgbClr val="60A0B0"/>
                </a:solidFill>
                <a:effectLst/>
              </a:rPr>
              <a:t>|</a:t>
            </a:r>
            <a:r>
              <a:rPr lang="en-US" dirty="0" smtClean="0"/>
              <a:t> </a:t>
            </a:r>
          </a:p>
          <a:p>
            <a:r>
              <a:rPr lang="en-US" i="1" dirty="0" smtClean="0">
                <a:solidFill>
                  <a:srgbClr val="60A0B0"/>
                </a:solidFill>
                <a:effectLst/>
              </a:rPr>
              <a:t># | 30| Andy|</a:t>
            </a:r>
            <a:r>
              <a:rPr lang="en-US" dirty="0" smtClean="0"/>
              <a:t> </a:t>
            </a:r>
          </a:p>
          <a:p>
            <a:r>
              <a:rPr lang="en-US" i="1" dirty="0" smtClean="0">
                <a:solidFill>
                  <a:srgbClr val="60A0B0"/>
                </a:solidFill>
                <a:effectLst/>
              </a:rPr>
              <a:t># | 19| Justin|</a:t>
            </a:r>
            <a:r>
              <a:rPr lang="en-US" dirty="0" smtClean="0"/>
              <a:t> </a:t>
            </a:r>
          </a:p>
          <a:p>
            <a:r>
              <a:rPr lang="en-US" i="1" dirty="0" smtClean="0">
                <a:solidFill>
                  <a:srgbClr val="60A0B0"/>
                </a:solidFill>
                <a:effectLst/>
              </a:rPr>
              <a:t># +----+-------+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126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Registering a DF as a 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1" y="1536633"/>
            <a:ext cx="11360799" cy="133356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Before working with a </a:t>
            </a:r>
            <a:r>
              <a:rPr lang="en-US" dirty="0" err="1" smtClean="0"/>
              <a:t>DataFrame</a:t>
            </a:r>
            <a:r>
              <a:rPr lang="en-US" dirty="0" smtClean="0"/>
              <a:t> in SQL, you have to register it as a temp table</a:t>
            </a:r>
          </a:p>
          <a:p>
            <a:r>
              <a:rPr lang="en-US" dirty="0" smtClean="0"/>
              <a:t>Can also register it globally, so that it persists across sessions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3229008"/>
            <a:ext cx="4135532" cy="28025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203" y="3214067"/>
            <a:ext cx="6824197" cy="289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89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 DF from an RDD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1" y="1536633"/>
            <a:ext cx="11360799" cy="2552767"/>
          </a:xfrm>
        </p:spPr>
        <p:txBody>
          <a:bodyPr/>
          <a:lstStyle/>
          <a:p>
            <a:r>
              <a:rPr lang="en-US" dirty="0" smtClean="0"/>
              <a:t>To create a DF from an RDD, you give it the RDD and some column labels</a:t>
            </a:r>
          </a:p>
          <a:p>
            <a:r>
              <a:rPr lang="en-US" dirty="0" smtClean="0"/>
              <a:t>The schema is a “</a:t>
            </a:r>
            <a:r>
              <a:rPr lang="en-US" dirty="0" err="1" smtClean="0"/>
              <a:t>StructType</a:t>
            </a:r>
            <a:r>
              <a:rPr lang="en-US" dirty="0" smtClean="0"/>
              <a:t>” with a list of “</a:t>
            </a:r>
            <a:r>
              <a:rPr lang="en-US" dirty="0" err="1" smtClean="0"/>
              <a:t>StructField</a:t>
            </a:r>
            <a:r>
              <a:rPr lang="en-US" dirty="0" smtClean="0"/>
              <a:t>”. Each has a name and what type it is.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3543300"/>
            <a:ext cx="8788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SparkSQL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SQL engine inside of Spark that operates on </a:t>
            </a:r>
            <a:r>
              <a:rPr lang="en-US" dirty="0" err="1" smtClean="0"/>
              <a:t>DataFrames</a:t>
            </a:r>
            <a:endParaRPr lang="en-US" dirty="0" smtClean="0"/>
          </a:p>
          <a:p>
            <a:r>
              <a:rPr lang="en-US" dirty="0" smtClean="0"/>
              <a:t>Called by sending SQL queries as strings from any of the native APIs</a:t>
            </a:r>
          </a:p>
          <a:p>
            <a:r>
              <a:rPr lang="en-US" dirty="0" smtClean="0"/>
              <a:t>Lets you </a:t>
            </a:r>
            <a:r>
              <a:rPr lang="en-US" dirty="0" err="1" smtClean="0"/>
              <a:t>corss</a:t>
            </a:r>
            <a:r>
              <a:rPr lang="en-US" dirty="0" smtClean="0"/>
              <a:t> between Spark, local Python, and SQL quite seamlessly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31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Getting set up in </a:t>
            </a:r>
            <a:r>
              <a:rPr lang="en-US" dirty="0" err="1" smtClean="0"/>
              <a:t>Databricks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38300" y="2398236"/>
            <a:ext cx="7886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hlinkClick r:id="rId2"/>
              </a:rPr>
              <a:t>https://databricks.com/try-databricks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Click on “Start Today” under Community edition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Enter info, click “Sign up”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Agree to terms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Check email for verification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Log in to </a:t>
            </a:r>
            <a:r>
              <a:rPr lang="en-US" sz="2400" dirty="0" err="1" smtClean="0"/>
              <a:t>Databricks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Click Cluster and add a new cluster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Give it a name, choose AWS zone, leave others default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931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5575"/>
          </a:xfrm>
        </p:spPr>
        <p:txBody>
          <a:bodyPr/>
          <a:lstStyle/>
          <a:p>
            <a:r>
              <a:rPr lang="en-US" dirty="0" smtClean="0"/>
              <a:t>Spark’s documentation is fairly good</a:t>
            </a:r>
          </a:p>
          <a:p>
            <a:r>
              <a:rPr lang="en-US" dirty="0" smtClean="0"/>
              <a:t>Most of the examples pulled here are derived from this documentation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5819259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spark.apache.org</a:t>
            </a:r>
            <a:r>
              <a:rPr lang="en-US" dirty="0" smtClean="0"/>
              <a:t>/docs/latest/</a:t>
            </a:r>
            <a:r>
              <a:rPr lang="en-US" dirty="0" err="1" smtClean="0"/>
              <a:t>api</a:t>
            </a:r>
            <a:r>
              <a:rPr lang="en-US" dirty="0" smtClean="0"/>
              <a:t>/python/</a:t>
            </a:r>
            <a:r>
              <a:rPr lang="en-US" dirty="0" err="1" smtClean="0"/>
              <a:t>pyspark.html#pyspark.RDD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5119558"/>
            <a:ext cx="6086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spark.apache.org</a:t>
            </a:r>
            <a:r>
              <a:rPr lang="en-US" dirty="0" smtClean="0"/>
              <a:t>/docs/latest/programming-</a:t>
            </a:r>
            <a:r>
              <a:rPr lang="en-US" dirty="0" err="1" smtClean="0"/>
              <a:t>guide.html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00" y="2992308"/>
            <a:ext cx="4254500" cy="212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6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2901</Words>
  <Application>Microsoft Macintosh PowerPoint</Application>
  <PresentationFormat>Widescreen</PresentationFormat>
  <Paragraphs>405</Paragraphs>
  <Slides>64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Calibri</vt:lpstr>
      <vt:lpstr>Calibri Light</vt:lpstr>
      <vt:lpstr>Courier New</vt:lpstr>
      <vt:lpstr>Mangal</vt:lpstr>
      <vt:lpstr>Menlo</vt:lpstr>
      <vt:lpstr>Arial</vt:lpstr>
      <vt:lpstr>Arial</vt:lpstr>
      <vt:lpstr>Office Theme</vt:lpstr>
      <vt:lpstr>PySpark</vt:lpstr>
      <vt:lpstr>Spark</vt:lpstr>
      <vt:lpstr>Spark Components</vt:lpstr>
      <vt:lpstr>SparkContext</vt:lpstr>
      <vt:lpstr>Resilient Distributed Datasets (RRDs)  </vt:lpstr>
      <vt:lpstr>PySpark</vt:lpstr>
      <vt:lpstr>SparkSQL</vt:lpstr>
      <vt:lpstr>Exercise: Getting set up in Databricks</vt:lpstr>
      <vt:lpstr>RDD Documentation</vt:lpstr>
      <vt:lpstr>Initializing Spark Context</vt:lpstr>
      <vt:lpstr>Running a job in YARN</vt:lpstr>
      <vt:lpstr>Creating an RDD</vt:lpstr>
      <vt:lpstr>Creating an RDD with Parallelize</vt:lpstr>
      <vt:lpstr>Creating an RDD from local files</vt:lpstr>
      <vt:lpstr>Creating an RDD from HDFS</vt:lpstr>
      <vt:lpstr>Creating an RDD from s3</vt:lpstr>
      <vt:lpstr>Creating an RDD from InputFormat</vt:lpstr>
      <vt:lpstr>SparkContext.wholeTextFiles</vt:lpstr>
      <vt:lpstr>Saving data</vt:lpstr>
      <vt:lpstr>What now?</vt:lpstr>
      <vt:lpstr>map</vt:lpstr>
      <vt:lpstr>foreach</vt:lpstr>
      <vt:lpstr>Python’s Lambda</vt:lpstr>
      <vt:lpstr>collect</vt:lpstr>
      <vt:lpstr>count</vt:lpstr>
      <vt:lpstr>filter</vt:lpstr>
      <vt:lpstr>take</vt:lpstr>
      <vt:lpstr>reduce</vt:lpstr>
      <vt:lpstr>min and max</vt:lpstr>
      <vt:lpstr>mean</vt:lpstr>
      <vt:lpstr>stdev</vt:lpstr>
      <vt:lpstr>flatMap</vt:lpstr>
      <vt:lpstr>sample</vt:lpstr>
      <vt:lpstr>takeSample</vt:lpstr>
      <vt:lpstr>top</vt:lpstr>
      <vt:lpstr>union</vt:lpstr>
      <vt:lpstr>intersect</vt:lpstr>
      <vt:lpstr>coalesce</vt:lpstr>
      <vt:lpstr>repartition</vt:lpstr>
      <vt:lpstr>distinct</vt:lpstr>
      <vt:lpstr>histogram</vt:lpstr>
      <vt:lpstr>sortBy</vt:lpstr>
      <vt:lpstr>groupBy</vt:lpstr>
      <vt:lpstr>Key-based RDDs</vt:lpstr>
      <vt:lpstr>groupByKey &amp; mapValues</vt:lpstr>
      <vt:lpstr>reduceByKey</vt:lpstr>
      <vt:lpstr>countByKey &amp; countByValue</vt:lpstr>
      <vt:lpstr>join</vt:lpstr>
      <vt:lpstr>cogroup</vt:lpstr>
      <vt:lpstr>cache</vt:lpstr>
      <vt:lpstr>persist</vt:lpstr>
      <vt:lpstr>Broadcast Variables</vt:lpstr>
      <vt:lpstr>Accumulators</vt:lpstr>
      <vt:lpstr>Spark SQL</vt:lpstr>
      <vt:lpstr>Spark SQL Overview</vt:lpstr>
      <vt:lpstr>Why Spark SQL?</vt:lpstr>
      <vt:lpstr>Why not Spark SQL?</vt:lpstr>
      <vt:lpstr>DataFrames</vt:lpstr>
      <vt:lpstr>DataFrame Overview</vt:lpstr>
      <vt:lpstr>DataFrame non-SQL API</vt:lpstr>
      <vt:lpstr>Starting with a SparkSession</vt:lpstr>
      <vt:lpstr>Getting data into a DF</vt:lpstr>
      <vt:lpstr>Registering a DF as a table</vt:lpstr>
      <vt:lpstr>Creating an DF from an RDD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PySpark</dc:title>
  <dc:creator>Microsoft Office User</dc:creator>
  <cp:lastModifiedBy>Microsoft Office User</cp:lastModifiedBy>
  <cp:revision>24</cp:revision>
  <dcterms:created xsi:type="dcterms:W3CDTF">2017-06-06T16:38:09Z</dcterms:created>
  <dcterms:modified xsi:type="dcterms:W3CDTF">2017-06-07T01:24:13Z</dcterms:modified>
</cp:coreProperties>
</file>