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4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0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1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with Border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5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8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2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3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with Border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2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" name="Subtitle"/>
          <p:cNvSpPr txBox="1"/>
          <p:nvPr>
            <p:ph type="body" sz="quarter" idx="21"/>
          </p:nvPr>
        </p:nvSpPr>
        <p:spPr>
          <a:xfrm>
            <a:off x="1206500" y="3122135"/>
            <a:ext cx="21971000" cy="85221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Subtitle</a:t>
            </a:r>
          </a:p>
        </p:txBody>
      </p:sp>
      <p:sp>
        <p:nvSpPr>
          <p:cNvPr id="44" name="Body Level One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Title"/>
          <p:cNvSpPr txBox="1"/>
          <p:nvPr>
            <p:ph type="title" hasCustomPrompt="1"/>
          </p:nvPr>
        </p:nvSpPr>
        <p:spPr>
          <a:xfrm>
            <a:off x="1206500" y="1079500"/>
            <a:ext cx="14678283" cy="1433163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53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" name="Activity: [Name]…"/>
          <p:cNvSpPr txBox="1"/>
          <p:nvPr>
            <p:ph type="body" sz="quarter" idx="21"/>
          </p:nvPr>
        </p:nvSpPr>
        <p:spPr>
          <a:xfrm>
            <a:off x="16243684" y="1079500"/>
            <a:ext cx="7618122" cy="1433163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[Name]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[Time]</a:t>
            </a:r>
          </a:p>
        </p:txBody>
      </p:sp>
      <p:sp>
        <p:nvSpPr>
          <p:cNvPr id="55" name="Assignment:"/>
          <p:cNvSpPr txBox="1"/>
          <p:nvPr>
            <p:ph type="body" sz="quarter" idx="22"/>
          </p:nvPr>
        </p:nvSpPr>
        <p:spPr>
          <a:xfrm>
            <a:off x="1364568" y="3132487"/>
            <a:ext cx="21971001" cy="85221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Assignment:</a:t>
            </a:r>
          </a:p>
        </p:txBody>
      </p:sp>
      <p:sp>
        <p:nvSpPr>
          <p:cNvPr id="56" name="Best practices:"/>
          <p:cNvSpPr txBox="1"/>
          <p:nvPr>
            <p:ph type="body" sz="quarter" idx="23"/>
          </p:nvPr>
        </p:nvSpPr>
        <p:spPr>
          <a:xfrm>
            <a:off x="1364568" y="6697767"/>
            <a:ext cx="21971001" cy="9303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b="1" spc="-84" sz="4200"/>
            </a:lvl1pPr>
          </a:lstStyle>
          <a:p>
            <a:pPr/>
            <a:r>
              <a:t>Best practices:</a:t>
            </a:r>
          </a:p>
        </p:txBody>
      </p:sp>
      <p:sp>
        <p:nvSpPr>
          <p:cNvPr id="57" name="Bullet One"/>
          <p:cNvSpPr txBox="1"/>
          <p:nvPr>
            <p:ph type="body" sz="half" idx="24"/>
          </p:nvPr>
        </p:nvSpPr>
        <p:spPr>
          <a:xfrm>
            <a:off x="1364568" y="7813785"/>
            <a:ext cx="21971001" cy="476962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Bullet One</a:t>
            </a:r>
          </a:p>
        </p:txBody>
      </p:sp>
      <p:sp>
        <p:nvSpPr>
          <p:cNvPr id="58" name="Bullet One"/>
          <p:cNvSpPr txBox="1"/>
          <p:nvPr>
            <p:ph type="body" sz="quarter" idx="25"/>
          </p:nvPr>
        </p:nvSpPr>
        <p:spPr>
          <a:xfrm>
            <a:off x="1364568" y="4258856"/>
            <a:ext cx="21971001" cy="184792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Bullet One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5" name="Bowl of pappardelle pasta with parsley butter, roasted hazelnuts, and shaved parmesan cheese"/>
          <p:cNvSpPr/>
          <p:nvPr>
            <p:ph type="pic" sz="half" idx="21"/>
          </p:nvPr>
        </p:nvSpPr>
        <p:spPr>
          <a:xfrm>
            <a:off x="14078244" y="2221956"/>
            <a:ext cx="9167747" cy="12223662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7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" name="Assignment:"/>
          <p:cNvSpPr txBox="1"/>
          <p:nvPr>
            <p:ph type="body" sz="quarter" idx="22"/>
          </p:nvPr>
        </p:nvSpPr>
        <p:spPr>
          <a:xfrm>
            <a:off x="1206500" y="3130550"/>
            <a:ext cx="21971000" cy="85221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Assignment: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95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5493"/>
            </a:gs>
            <a:gs pos="100000">
              <a:srgbClr val="C0C0C0"/>
            </a:gs>
          </a:gsLst>
          <a:lin ang="4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hris Human ©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Chris Human ©2023</a:t>
            </a:r>
          </a:p>
        </p:txBody>
      </p:sp>
      <p:sp>
        <p:nvSpPr>
          <p:cNvPr id="169" name="More J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195" name="Activity: JS Drinks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JS Drinks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20 min.</a:t>
            </a:r>
          </a:p>
        </p:txBody>
      </p:sp>
      <p:sp>
        <p:nvSpPr>
          <p:cNvPr id="196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197" name="Using the html file as a starting point:…"/>
          <p:cNvSpPr txBox="1"/>
          <p:nvPr>
            <p:ph type="body" idx="25"/>
          </p:nvPr>
        </p:nvSpPr>
        <p:spPr>
          <a:xfrm>
            <a:off x="1364568" y="4086023"/>
            <a:ext cx="21971001" cy="30711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spcBef>
                <a:spcPts val="1100"/>
              </a:spcBef>
            </a:pPr>
            <a:r>
              <a:t>Using the html file as a starting point:</a:t>
            </a:r>
          </a:p>
          <a:p>
            <a:pPr lvl="1">
              <a:lnSpc>
                <a:spcPct val="130000"/>
              </a:lnSpc>
              <a:spcBef>
                <a:spcPts val="1100"/>
              </a:spcBef>
              <a:defRPr sz="3600"/>
            </a:pPr>
            <a:r>
              <a:t>Link the external js file to the html file.</a:t>
            </a:r>
          </a:p>
          <a:p>
            <a:pPr lvl="1">
              <a:lnSpc>
                <a:spcPct val="130000"/>
              </a:lnSpc>
              <a:spcBef>
                <a:spcPts val="1100"/>
              </a:spcBef>
              <a:defRPr sz="3600"/>
            </a:pPr>
            <a:r>
              <a:t>Add the missing code such that your JavaScript generates HTML content that displays all of the drink options.</a:t>
            </a:r>
          </a:p>
        </p:txBody>
      </p:sp>
      <p:sp>
        <p:nvSpPr>
          <p:cNvPr id="198" name="Note:"/>
          <p:cNvSpPr txBox="1"/>
          <p:nvPr/>
        </p:nvSpPr>
        <p:spPr>
          <a:xfrm>
            <a:off x="1206500" y="7258524"/>
            <a:ext cx="21971001" cy="852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b="1" sz="4200">
                <a:solidFill>
                  <a:srgbClr val="000000"/>
                </a:solidFill>
              </a:defRPr>
            </a:lvl1pPr>
          </a:lstStyle>
          <a:p>
            <a:pPr/>
            <a:r>
              <a:t>Note:</a:t>
            </a:r>
          </a:p>
        </p:txBody>
      </p:sp>
      <p:sp>
        <p:nvSpPr>
          <p:cNvPr id="199" name="You will need a for-loop. Inside your for-loop you will need to use each of the following methods: `createElement`, `.textContent`, and `.appendChild`."/>
          <p:cNvSpPr txBox="1"/>
          <p:nvPr/>
        </p:nvSpPr>
        <p:spPr>
          <a:xfrm>
            <a:off x="1206500" y="8150251"/>
            <a:ext cx="21971001" cy="307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09600" indent="-609600" algn="l">
              <a:lnSpc>
                <a:spcPct val="130000"/>
              </a:lnSpc>
              <a:spcBef>
                <a:spcPts val="4500"/>
              </a:spcBef>
              <a:buSzPct val="123000"/>
              <a:buChar char="•"/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You will need a for-loop. Inside your for-loop you will need to use each of the following methods: `createElement`, `.textContent`, and `.appendChild`.</a:t>
            </a:r>
          </a:p>
        </p:txBody>
      </p:sp>
      <p:sp>
        <p:nvSpPr>
          <p:cNvPr id="200" name="Bonus:"/>
          <p:cNvSpPr txBox="1"/>
          <p:nvPr/>
        </p:nvSpPr>
        <p:spPr>
          <a:xfrm>
            <a:off x="1206499" y="10134573"/>
            <a:ext cx="21971001" cy="85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b="1" sz="4200">
                <a:solidFill>
                  <a:srgbClr val="000000"/>
                </a:solidFill>
              </a:defRPr>
            </a:lvl1pPr>
          </a:lstStyle>
          <a:p>
            <a:pPr/>
            <a:r>
              <a:t>Bonus:</a:t>
            </a:r>
          </a:p>
        </p:txBody>
      </p:sp>
      <p:sp>
        <p:nvSpPr>
          <p:cNvPr id="201" name="Convert the array of strings to an array of objects. Each object should have a `name` property and a `price` property. The `name` property should be the name of the drink and the `price` property should be the price of the drink."/>
          <p:cNvSpPr txBox="1"/>
          <p:nvPr/>
        </p:nvSpPr>
        <p:spPr>
          <a:xfrm>
            <a:off x="1206499" y="11085471"/>
            <a:ext cx="21971001" cy="307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54736" indent="-554736" algn="l" defTabSz="2218888">
              <a:lnSpc>
                <a:spcPct val="130000"/>
              </a:lnSpc>
              <a:spcBef>
                <a:spcPts val="4000"/>
              </a:spcBef>
              <a:buSzPct val="123000"/>
              <a:buChar char="•"/>
              <a:defRPr sz="3276">
                <a:solidFill>
                  <a:srgbClr val="000000"/>
                </a:solidFill>
              </a:defRPr>
            </a:lvl1pPr>
          </a:lstStyle>
          <a:p>
            <a:pPr/>
            <a:r>
              <a:t>Convert the array of strings to an array of objects. Each object should have a `name` property and a `price` property. The `name` property should be the name of the drink and the `price` property should be the price of the drink.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lick Handling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Handling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208" name="Activity: Sandwich Click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Sandwich Click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20 min.</a:t>
            </a:r>
          </a:p>
        </p:txBody>
      </p:sp>
      <p:sp>
        <p:nvSpPr>
          <p:cNvPr id="209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210" name="Add the missing js code (and file) such that clicking any of the sandwiches causes……"/>
          <p:cNvSpPr txBox="1"/>
          <p:nvPr>
            <p:ph type="body" idx="25"/>
          </p:nvPr>
        </p:nvSpPr>
        <p:spPr>
          <a:xfrm>
            <a:off x="1364568" y="4086023"/>
            <a:ext cx="21971001" cy="30711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spcBef>
                <a:spcPts val="1100"/>
              </a:spcBef>
            </a:pPr>
            <a:r>
              <a:t>Add the missing js code (and file) such that clicking any of the sandwiches causes…</a:t>
            </a:r>
          </a:p>
          <a:p>
            <a:pPr lvl="1">
              <a:lnSpc>
                <a:spcPct val="130000"/>
              </a:lnSpc>
              <a:spcBef>
                <a:spcPts val="1100"/>
              </a:spcBef>
              <a:defRPr sz="3600"/>
            </a:pPr>
            <a:r>
              <a:t>An alert message to pop-up saying something snarky about the sandwich type.</a:t>
            </a:r>
          </a:p>
          <a:p>
            <a:pPr lvl="1">
              <a:lnSpc>
                <a:spcPct val="130000"/>
              </a:lnSpc>
              <a:spcBef>
                <a:spcPts val="1100"/>
              </a:spcBef>
              <a:defRPr sz="3600"/>
            </a:pPr>
            <a:r>
              <a:t>A second alert message that displays to the user the number of that specific sandwich they’ve eaten.</a:t>
            </a:r>
          </a:p>
        </p:txBody>
      </p:sp>
      <p:sp>
        <p:nvSpPr>
          <p:cNvPr id="211" name="Note:"/>
          <p:cNvSpPr txBox="1"/>
          <p:nvPr/>
        </p:nvSpPr>
        <p:spPr>
          <a:xfrm>
            <a:off x="1206500" y="7258525"/>
            <a:ext cx="21971000" cy="85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b="1" sz="4200">
                <a:solidFill>
                  <a:srgbClr val="000000"/>
                </a:solidFill>
              </a:defRPr>
            </a:lvl1pPr>
          </a:lstStyle>
          <a:p>
            <a:pPr/>
            <a:r>
              <a:t>Note:</a:t>
            </a:r>
          </a:p>
        </p:txBody>
      </p:sp>
      <p:sp>
        <p:nvSpPr>
          <p:cNvPr id="212" name="You will need counter variables."/>
          <p:cNvSpPr txBox="1"/>
          <p:nvPr/>
        </p:nvSpPr>
        <p:spPr>
          <a:xfrm>
            <a:off x="1206500" y="8150252"/>
            <a:ext cx="21971000" cy="307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09600" indent="-609600" algn="l">
              <a:lnSpc>
                <a:spcPct val="130000"/>
              </a:lnSpc>
              <a:spcBef>
                <a:spcPts val="4500"/>
              </a:spcBef>
              <a:buSzPct val="123000"/>
              <a:buChar char="•"/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You will need counter variables.</a:t>
            </a:r>
          </a:p>
        </p:txBody>
      </p:sp>
      <p:sp>
        <p:nvSpPr>
          <p:cNvPr id="213" name="Bonus:"/>
          <p:cNvSpPr txBox="1"/>
          <p:nvPr/>
        </p:nvSpPr>
        <p:spPr>
          <a:xfrm>
            <a:off x="1206500" y="10134573"/>
            <a:ext cx="21971000" cy="85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b="1" sz="4200">
                <a:solidFill>
                  <a:srgbClr val="000000"/>
                </a:solidFill>
              </a:defRPr>
            </a:lvl1pPr>
          </a:lstStyle>
          <a:p>
            <a:pPr/>
            <a:r>
              <a:t>Bonus:</a:t>
            </a:r>
          </a:p>
        </p:txBody>
      </p:sp>
      <p:sp>
        <p:nvSpPr>
          <p:cNvPr id="214" name="Add an image to an `image-div` on the click event."/>
          <p:cNvSpPr txBox="1"/>
          <p:nvPr/>
        </p:nvSpPr>
        <p:spPr>
          <a:xfrm>
            <a:off x="1206500" y="11085471"/>
            <a:ext cx="21971000" cy="307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09600" indent="-609600" algn="l">
              <a:lnSpc>
                <a:spcPct val="130000"/>
              </a:lnSpc>
              <a:spcBef>
                <a:spcPts val="4500"/>
              </a:spcBef>
              <a:buSzPct val="123000"/>
              <a:buChar char="•"/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Add an image to an `image-div` on the click event.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217" name="Activity: Random Number Generator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Random Number Generator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15 min.</a:t>
            </a:r>
          </a:p>
        </p:txBody>
      </p:sp>
      <p:sp>
        <p:nvSpPr>
          <p:cNvPr id="218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219" name="Add in the missing code (and file) such that clicking the big blue button triggers a random number (between 1 and 1000) to be selected and prominently displayed in the random-number div."/>
          <p:cNvSpPr txBox="1"/>
          <p:nvPr>
            <p:ph type="body" idx="25"/>
          </p:nvPr>
        </p:nvSpPr>
        <p:spPr>
          <a:xfrm>
            <a:off x="1364568" y="4086023"/>
            <a:ext cx="21971001" cy="3071175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1100"/>
              </a:spcBef>
            </a:lvl1pPr>
          </a:lstStyle>
          <a:p>
            <a:pPr/>
            <a:r>
              <a:t>Add in the missing code (and file) such that clicking the big blue button triggers a random number (between 1 and 1000) to be selected and prominently displayed in the random-number div.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222" name="Activity: Lottery Generator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Lottery Generator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15 min.</a:t>
            </a:r>
          </a:p>
        </p:txBody>
      </p:sp>
      <p:sp>
        <p:nvSpPr>
          <p:cNvPr id="223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224" name="Using the code from the previous random number generator as a starting point, create a lottery generator.…"/>
          <p:cNvSpPr txBox="1"/>
          <p:nvPr>
            <p:ph type="body" idx="25"/>
          </p:nvPr>
        </p:nvSpPr>
        <p:spPr>
          <a:xfrm>
            <a:off x="1364568" y="4086023"/>
            <a:ext cx="21971001" cy="3071175"/>
          </a:xfrm>
          <a:prstGeom prst="rect">
            <a:avLst/>
          </a:prstGeom>
        </p:spPr>
        <p:txBody>
          <a:bodyPr/>
          <a:lstStyle/>
          <a:p>
            <a:pPr marL="518160" indent="-518160" defTabSz="2072588">
              <a:lnSpc>
                <a:spcPct val="130000"/>
              </a:lnSpc>
              <a:spcBef>
                <a:spcPts val="900"/>
              </a:spcBef>
              <a:defRPr sz="3060"/>
            </a:pPr>
            <a:r>
              <a:t>Using the code from the previous random number generator as a starting point, create a lottery generator.</a:t>
            </a:r>
          </a:p>
          <a:p>
            <a:pPr lvl="1" marL="1036320" indent="-518160" defTabSz="2072588">
              <a:lnSpc>
                <a:spcPct val="130000"/>
              </a:lnSpc>
              <a:spcBef>
                <a:spcPts val="900"/>
              </a:spcBef>
              <a:defRPr sz="3060"/>
            </a:pPr>
            <a:r>
              <a:t>In our case, the lottery number should pick a random 9 digit number (and always 9 digits). As an example: 886563264.</a:t>
            </a:r>
          </a:p>
          <a:p>
            <a:pPr lvl="1" marL="1036320" indent="-518160" defTabSz="2072588">
              <a:lnSpc>
                <a:spcPct val="130000"/>
              </a:lnSpc>
              <a:spcBef>
                <a:spcPts val="900"/>
              </a:spcBef>
              <a:defRPr sz="3060"/>
            </a:pPr>
            <a:r>
              <a:t>Display this number in the random-number div.</a:t>
            </a:r>
          </a:p>
          <a:p>
            <a:pPr lvl="1" marL="1036320" indent="-518160" defTabSz="2072588">
              <a:lnSpc>
                <a:spcPct val="130000"/>
              </a:lnSpc>
              <a:spcBef>
                <a:spcPts val="900"/>
              </a:spcBef>
              <a:defRPr sz="3060"/>
            </a:pPr>
            <a:r>
              <a:t>Then when a user clicks again, have the code create a new row with the latest number at the top.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227" name="Activity: Number Guesser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Number Guesser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15 min.</a:t>
            </a:r>
          </a:p>
        </p:txBody>
      </p:sp>
      <p:sp>
        <p:nvSpPr>
          <p:cNvPr id="228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229" name="Using the given html file as a starting point, add in the missing code (and file) such that:…"/>
          <p:cNvSpPr txBox="1"/>
          <p:nvPr>
            <p:ph type="body" idx="25"/>
          </p:nvPr>
        </p:nvSpPr>
        <p:spPr>
          <a:xfrm>
            <a:off x="1364568" y="4086023"/>
            <a:ext cx="21971001" cy="3915031"/>
          </a:xfrm>
          <a:prstGeom prst="rect">
            <a:avLst/>
          </a:prstGeom>
        </p:spPr>
        <p:txBody>
          <a:bodyPr/>
          <a:lstStyle/>
          <a:p>
            <a:pPr marL="554736" indent="-554736" defTabSz="2218888">
              <a:lnSpc>
                <a:spcPct val="130000"/>
              </a:lnSpc>
              <a:spcBef>
                <a:spcPts val="1000"/>
              </a:spcBef>
              <a:defRPr sz="3276"/>
            </a:pPr>
            <a:r>
              <a:t>Using the given html file as a starting point, add in the missing code (and file) such that:</a:t>
            </a:r>
          </a:p>
          <a:p>
            <a:pPr lvl="1" marL="1109472" indent="-554736" defTabSz="2218888">
              <a:lnSpc>
                <a:spcPct val="130000"/>
              </a:lnSpc>
              <a:spcBef>
                <a:spcPts val="1000"/>
              </a:spcBef>
              <a:defRPr sz="3276"/>
            </a:pPr>
            <a:r>
              <a:t>The computer randomly selects a number between 1 and 4.</a:t>
            </a:r>
          </a:p>
          <a:p>
            <a:pPr lvl="1" marL="1109472" indent="-554736" defTabSz="2218888">
              <a:lnSpc>
                <a:spcPct val="130000"/>
              </a:lnSpc>
              <a:spcBef>
                <a:spcPts val="1000"/>
              </a:spcBef>
              <a:defRPr sz="3276"/>
            </a:pPr>
            <a:r>
              <a:t>The user then clicks on one of the four buttons.</a:t>
            </a:r>
          </a:p>
          <a:p>
            <a:pPr lvl="1" marL="1109472" indent="-554736" defTabSz="2218888">
              <a:lnSpc>
                <a:spcPct val="130000"/>
              </a:lnSpc>
              <a:spcBef>
                <a:spcPts val="1000"/>
              </a:spcBef>
              <a:defRPr sz="3276"/>
            </a:pPr>
            <a:r>
              <a:t>If the user guesses correctly, display a message to the user that they guessed correctly in the "result card".</a:t>
            </a:r>
          </a:p>
          <a:p>
            <a:pPr lvl="1" marL="1109472" indent="-554736" defTabSz="2218888">
              <a:lnSpc>
                <a:spcPct val="130000"/>
              </a:lnSpc>
              <a:spcBef>
                <a:spcPts val="1000"/>
              </a:spcBef>
              <a:defRPr sz="3276"/>
            </a:pPr>
            <a:r>
              <a:t>If the user guesses incorrectly, display a message to the user that they guessed incorrectly in the "result card".</a:t>
            </a:r>
          </a:p>
        </p:txBody>
      </p:sp>
      <p:sp>
        <p:nvSpPr>
          <p:cNvPr id="230" name="Bonus:"/>
          <p:cNvSpPr txBox="1"/>
          <p:nvPr/>
        </p:nvSpPr>
        <p:spPr>
          <a:xfrm>
            <a:off x="1206500" y="8102380"/>
            <a:ext cx="21971001" cy="852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b="1" sz="4200">
                <a:solidFill>
                  <a:srgbClr val="000000"/>
                </a:solidFill>
              </a:defRPr>
            </a:lvl1pPr>
          </a:lstStyle>
          <a:p>
            <a:pPr/>
            <a:r>
              <a:t>Bonus:</a:t>
            </a:r>
          </a:p>
        </p:txBody>
      </p:sp>
      <p:sp>
        <p:nvSpPr>
          <p:cNvPr id="231" name="After you get the game working, look at the code and see how you can make it more efficient and DRY."/>
          <p:cNvSpPr txBox="1"/>
          <p:nvPr/>
        </p:nvSpPr>
        <p:spPr>
          <a:xfrm>
            <a:off x="1206500" y="9055917"/>
            <a:ext cx="21971001" cy="3915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09600" indent="-609600" algn="l">
              <a:lnSpc>
                <a:spcPct val="130000"/>
              </a:lnSpc>
              <a:spcBef>
                <a:spcPts val="1100"/>
              </a:spcBef>
              <a:buSzPct val="123000"/>
              <a:buChar char="•"/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After you get the game working, look at the code and see how you can make it more efficient and DRY.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234" name="Activity: Fridge Magnets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Fridge Magnets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30 min.</a:t>
            </a:r>
          </a:p>
        </p:txBody>
      </p:sp>
      <p:sp>
        <p:nvSpPr>
          <p:cNvPr id="235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236" name="Using the given files as a starting point, add in the missing code such that:…"/>
          <p:cNvSpPr txBox="1"/>
          <p:nvPr>
            <p:ph type="body" idx="25"/>
          </p:nvPr>
        </p:nvSpPr>
        <p:spPr>
          <a:xfrm>
            <a:off x="1364568" y="4086023"/>
            <a:ext cx="21971001" cy="391503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spcBef>
                <a:spcPts val="1100"/>
              </a:spcBef>
            </a:pPr>
            <a:r>
              <a:t>Using the given files as a starting point, add in the missing code such that:</a:t>
            </a:r>
          </a:p>
          <a:p>
            <a:pPr lvl="1">
              <a:lnSpc>
                <a:spcPct val="130000"/>
              </a:lnSpc>
              <a:spcBef>
                <a:spcPts val="1100"/>
              </a:spcBef>
              <a:defRPr sz="3600"/>
            </a:pPr>
            <a:r>
              <a:t>Dynamically generates buttons for each of the letters on the screen.</a:t>
            </a:r>
          </a:p>
          <a:p>
            <a:pPr lvl="1">
              <a:lnSpc>
                <a:spcPct val="130000"/>
              </a:lnSpc>
              <a:spcBef>
                <a:spcPts val="1100"/>
              </a:spcBef>
              <a:defRPr sz="3600"/>
            </a:pPr>
            <a:r>
              <a:t>Clicking any of the buttons leads the letter to be displayed on the fridge.</a:t>
            </a:r>
          </a:p>
          <a:p>
            <a:pPr lvl="1">
              <a:lnSpc>
                <a:spcPct val="130000"/>
              </a:lnSpc>
              <a:spcBef>
                <a:spcPts val="1100"/>
              </a:spcBef>
              <a:defRPr sz="3600"/>
            </a:pPr>
            <a:r>
              <a:t>Clicking the clear button erases all of the letters from the fridge.</a:t>
            </a:r>
          </a:p>
        </p:txBody>
      </p:sp>
      <p:sp>
        <p:nvSpPr>
          <p:cNvPr id="237" name="Note:"/>
          <p:cNvSpPr txBox="1"/>
          <p:nvPr/>
        </p:nvSpPr>
        <p:spPr>
          <a:xfrm>
            <a:off x="1206500" y="8102380"/>
            <a:ext cx="21971000" cy="85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b="1" sz="4200">
                <a:solidFill>
                  <a:srgbClr val="000000"/>
                </a:solidFill>
              </a:defRPr>
            </a:lvl1pPr>
          </a:lstStyle>
          <a:p>
            <a:pPr/>
            <a:r>
              <a:t>Note:</a:t>
            </a:r>
          </a:p>
        </p:txBody>
      </p:sp>
      <p:sp>
        <p:nvSpPr>
          <p:cNvPr id="238" name="The given CSS does NOT need to be modified."/>
          <p:cNvSpPr txBox="1"/>
          <p:nvPr/>
        </p:nvSpPr>
        <p:spPr>
          <a:xfrm>
            <a:off x="1206500" y="9055917"/>
            <a:ext cx="21971000" cy="3915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130000"/>
              </a:lnSpc>
              <a:spcBef>
                <a:spcPts val="1100"/>
              </a:spcBef>
              <a:buSzPct val="123000"/>
              <a:buChar char="•"/>
              <a:defRPr sz="3600">
                <a:solidFill>
                  <a:srgbClr val="000000"/>
                </a:solidFill>
              </a:defRPr>
            </a:pPr>
            <a:r>
              <a:t>The given CSS does </a:t>
            </a:r>
            <a:r>
              <a:rPr b="1"/>
              <a:t>NOT</a:t>
            </a:r>
            <a:r>
              <a:t> need to be modified.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6764" r="0" b="5241"/>
          <a:stretch>
            <a:fillRect/>
          </a:stretch>
        </p:blipFill>
        <p:spPr>
          <a:xfrm>
            <a:off x="7608093" y="4855236"/>
            <a:ext cx="9167747" cy="6935953"/>
          </a:xfrm>
          <a:prstGeom prst="rect">
            <a:avLst/>
          </a:prstGeom>
        </p:spPr>
      </p:pic>
      <p:sp>
        <p:nvSpPr>
          <p:cNvPr id="172" name="Not the Way to Learn to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09303">
              <a:defRPr spc="-112" sz="5610"/>
            </a:lvl1pPr>
          </a:lstStyle>
          <a:p>
            <a:pPr/>
            <a:r>
              <a:t>Not the Way to Learn to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608093" y="5266514"/>
            <a:ext cx="9167747" cy="6113397"/>
          </a:xfrm>
          <a:prstGeom prst="rect">
            <a:avLst/>
          </a:prstGeom>
        </p:spPr>
      </p:pic>
      <p:sp>
        <p:nvSpPr>
          <p:cNvPr id="175" name="True Way to Learn to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79987">
              <a:defRPr spc="-124" sz="6205"/>
            </a:lvl1pPr>
          </a:lstStyle>
          <a:p>
            <a:pPr/>
            <a:r>
              <a:t>True Way to Learn to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rganizatio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Organization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182" name="Activity: Organize RPS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Organize RPS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5 min.</a:t>
            </a:r>
          </a:p>
        </p:txBody>
      </p:sp>
      <p:sp>
        <p:nvSpPr>
          <p:cNvPr id="183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184" name="Using your completed &quot;rock, paper, scissors&quot; game, organize your javascript into its own file - separate from your HTML."/>
          <p:cNvSpPr txBox="1"/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</a:lvl1pPr>
          </a:lstStyle>
          <a:p>
            <a:pPr/>
            <a:r>
              <a:t>Using your completed "rock, paper, scissors" game, organize your javascript into its own file - separate from your HTML.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OM Manipulatio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DOM Manipulation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very HTML page begins as static content…"/>
          <p:cNvSpPr txBox="1"/>
          <p:nvPr>
            <p:ph type="body" sz="half" idx="1"/>
          </p:nvPr>
        </p:nvSpPr>
        <p:spPr>
          <a:xfrm>
            <a:off x="1206500" y="4087656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Every HTML page begins as static content</a:t>
            </a:r>
          </a:p>
          <a:p>
            <a:pPr/>
            <a:r>
              <a:t>However, with JS, we have the power to change the content in real-time</a:t>
            </a:r>
          </a:p>
          <a:p>
            <a:pPr/>
            <a:r>
              <a:t>This allows sites to be interactive, engaging, and powerful </a:t>
            </a:r>
          </a:p>
        </p:txBody>
      </p:sp>
      <p:pic>
        <p:nvPicPr>
          <p:cNvPr id="189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078244" y="4484774"/>
            <a:ext cx="9167747" cy="7676697"/>
          </a:xfrm>
          <a:prstGeom prst="rect">
            <a:avLst/>
          </a:prstGeom>
        </p:spPr>
      </p:pic>
      <p:sp>
        <p:nvSpPr>
          <p:cNvPr id="190" name="Understanding the “DOM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defRPr spc="-125" sz="6290"/>
            </a:lvl1pPr>
          </a:lstStyle>
          <a:p>
            <a:pPr/>
            <a:r>
              <a:t>Understanding the “DOM”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