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a:pPr/>
          </a:p>
        </p:txBody>
      </p:sp>
      <p:sp>
        <p:nvSpPr>
          <p:cNvPr id="140" name="Shape 1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marL="407458" indent="-407458">
              <a:buSzPct val="100000"/>
              <a:buAutoNum type="arabicPeriod" startAt="1"/>
            </a:pPr>
            <a:r>
              <a:t>The great confusion</a:t>
            </a:r>
          </a:p>
          <a:p>
            <a:pPr marL="407458" indent="-407458">
              <a:buSzPct val="100000"/>
              <a:buAutoNum type="arabicPeriod" startAt="1"/>
            </a:pPr>
            <a:r>
              <a:t>The great doubt/distraction</a:t>
            </a:r>
          </a:p>
          <a:p>
            <a:pPr marL="407458" indent="-407458">
              <a:buSzPct val="100000"/>
              <a:buAutoNum type="arabicPeriod" startAt="1"/>
            </a:pPr>
            <a:r>
              <a:t>The great distance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5"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4"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5"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4"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5"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21"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2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23"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2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1" name="Slide Title"/>
          <p:cNvSpPr txBox="1"/>
          <p:nvPr>
            <p:ph type="title" hasCustomPrompt="1"/>
          </p:nvPr>
        </p:nvSpPr>
        <p:spPr>
          <a:prstGeom prst="rect">
            <a:avLst/>
          </a:prstGeom>
        </p:spPr>
        <p:txBody>
          <a:bodyPr/>
          <a:lstStyle/>
          <a:p>
            <a:pPr/>
            <a:r>
              <a:t>Slide Title</a:t>
            </a:r>
          </a:p>
        </p:txBody>
      </p:sp>
      <p:sp>
        <p:nvSpPr>
          <p:cNvPr id="3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3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with Border &amp; Bullets">
    <p:spTree>
      <p:nvGrpSpPr>
        <p:cNvPr id="1" name=""/>
        <p:cNvGrpSpPr/>
        <p:nvPr/>
      </p:nvGrpSpPr>
      <p:grpSpPr>
        <a:xfrm>
          <a:off x="0" y="0"/>
          <a:ext cx="0" cy="0"/>
          <a:chOff x="0" y="0"/>
          <a:chExt cx="0" cy="0"/>
        </a:xfrm>
      </p:grpSpPr>
      <p:sp>
        <p:nvSpPr>
          <p:cNvPr id="41" name="Slide Title"/>
          <p:cNvSpPr txBox="1"/>
          <p:nvPr>
            <p:ph type="title" hasCustomPrompt="1"/>
          </p:nvPr>
        </p:nvSpPr>
        <p:spPr>
          <a:prstGeom prst="rect">
            <a:avLst/>
          </a:prstGeom>
        </p:spPr>
        <p:txBody>
          <a:bodyPr/>
          <a:lstStyle/>
          <a:p>
            <a:pPr/>
            <a:r>
              <a:t>Slide Title</a:t>
            </a:r>
          </a:p>
        </p:txBody>
      </p:sp>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Line"/>
          <p:cNvSpPr/>
          <p:nvPr/>
        </p:nvSpPr>
        <p:spPr>
          <a:xfrm>
            <a:off x="-198004" y="2822575"/>
            <a:ext cx="25096145" cy="0"/>
          </a:xfrm>
          <a:prstGeom prst="line">
            <a:avLst/>
          </a:prstGeom>
          <a:ln w="50800">
            <a:solidFill>
              <a:srgbClr val="C0C0C0"/>
            </a:solidFill>
            <a:miter lim="400000"/>
          </a:ln>
        </p:spPr>
        <p:txBody>
          <a:bodyPr lIns="50800" tIns="50800" rIns="50800" bIns="50800" anchor="ctr"/>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1"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9"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0"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1"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2"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0"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1"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8"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79"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7"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8"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89"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5493"/>
            </a:gs>
            <a:gs pos="100000">
              <a:srgbClr val="C0C0C0"/>
            </a:gs>
          </a:gsLst>
          <a:lin ang="42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 Id="rId3"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hris Human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Chris Human ©2023</a:t>
            </a:r>
          </a:p>
        </p:txBody>
      </p:sp>
      <p:sp>
        <p:nvSpPr>
          <p:cNvPr id="143" name="Intro to Coding…"/>
          <p:cNvSpPr txBox="1"/>
          <p:nvPr>
            <p:ph type="ctrTitle"/>
          </p:nvPr>
        </p:nvSpPr>
        <p:spPr>
          <a:prstGeom prst="rect">
            <a:avLst/>
          </a:prstGeom>
        </p:spPr>
        <p:txBody>
          <a:bodyPr/>
          <a:lstStyle/>
          <a:p>
            <a:pPr/>
            <a:r>
              <a:t>Intro to Coding</a:t>
            </a:r>
          </a:p>
          <a:p>
            <a:pPr/>
            <a:r>
              <a:t>and the Modern Web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Resources…"/>
          <p:cNvSpPr txBox="1"/>
          <p:nvPr>
            <p:ph type="title"/>
          </p:nvPr>
        </p:nvSpPr>
        <p:spPr>
          <a:prstGeom prst="rect">
            <a:avLst/>
          </a:prstGeom>
        </p:spPr>
        <p:txBody>
          <a:bodyPr/>
          <a:lstStyle/>
          <a:p>
            <a:pPr/>
            <a:r>
              <a:t>Resources…</a:t>
            </a:r>
          </a:p>
        </p:txBody>
      </p:sp>
      <p:pic>
        <p:nvPicPr>
          <p:cNvPr id="174" name="4.jpg" descr="4.jpg"/>
          <p:cNvPicPr>
            <a:picLocks noChangeAspect="1"/>
          </p:cNvPicPr>
          <p:nvPr/>
        </p:nvPicPr>
        <p:blipFill>
          <a:blip r:embed="rId2">
            <a:extLst/>
          </a:blip>
          <a:srcRect l="10694" t="0" r="10694" b="2323"/>
          <a:stretch>
            <a:fillRect/>
          </a:stretch>
        </p:blipFill>
        <p:spPr>
          <a:xfrm>
            <a:off x="1374826" y="4278590"/>
            <a:ext cx="7423448" cy="5284511"/>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pic>
        <p:nvPicPr>
          <p:cNvPr id="175" name="5.jpeg" descr="5.jpeg"/>
          <p:cNvPicPr>
            <a:picLocks noChangeAspect="1"/>
          </p:cNvPicPr>
          <p:nvPr/>
        </p:nvPicPr>
        <p:blipFill>
          <a:blip r:embed="rId3">
            <a:extLst/>
          </a:blip>
          <a:srcRect l="0" t="13525" r="0" b="13525"/>
          <a:stretch>
            <a:fillRect/>
          </a:stretch>
        </p:blipFill>
        <p:spPr>
          <a:xfrm>
            <a:off x="15657861" y="4150320"/>
            <a:ext cx="7423560" cy="5415343"/>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n the Modern Web"/>
          <p:cNvSpPr txBox="1"/>
          <p:nvPr>
            <p:ph type="title"/>
          </p:nvPr>
        </p:nvSpPr>
        <p:spPr>
          <a:prstGeom prst="rect">
            <a:avLst/>
          </a:prstGeom>
        </p:spPr>
        <p:txBody>
          <a:bodyPr/>
          <a:lstStyle/>
          <a:p>
            <a:pPr/>
            <a:r>
              <a:t>On the Modern Web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ull-Stack Development?"/>
          <p:cNvSpPr txBox="1"/>
          <p:nvPr>
            <p:ph type="title"/>
          </p:nvPr>
        </p:nvSpPr>
        <p:spPr>
          <a:prstGeom prst="rect">
            <a:avLst/>
          </a:prstGeom>
        </p:spPr>
        <p:txBody>
          <a:bodyPr/>
          <a:lstStyle/>
          <a:p>
            <a:pPr/>
            <a:r>
              <a:t>Full-Stack Development?</a:t>
            </a:r>
          </a:p>
        </p:txBody>
      </p:sp>
      <p:sp>
        <p:nvSpPr>
          <p:cNvPr id="180" name="In modern web applications, there’s a constant back-and-forth communication between two key components: the visuals displayed on the user’s browser (frontend) and the data and logic stored on the server (backend).…"/>
          <p:cNvSpPr txBox="1"/>
          <p:nvPr/>
        </p:nvSpPr>
        <p:spPr>
          <a:xfrm>
            <a:off x="1206500" y="3607265"/>
            <a:ext cx="21971000" cy="6501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243271">
              <a:spcBef>
                <a:spcPts val="4100"/>
              </a:spcBef>
              <a:defRPr sz="5060">
                <a:solidFill>
                  <a:srgbClr val="000000"/>
                </a:solidFill>
              </a:defRPr>
            </a:pPr>
            <a:r>
              <a:t>In modern </a:t>
            </a:r>
            <a:r>
              <a:rPr b="1">
                <a:latin typeface="Arial"/>
                <a:ea typeface="Arial"/>
                <a:cs typeface="Arial"/>
                <a:sym typeface="Arial"/>
              </a:rPr>
              <a:t>web applications, </a:t>
            </a:r>
            <a:r>
              <a:t>there’s a constant back-and-forth communication between two key components: the visuals displayed on the user’s browser </a:t>
            </a:r>
            <a:r>
              <a:rPr b="1"/>
              <a:t>(</a:t>
            </a:r>
            <a:r>
              <a:rPr b="1">
                <a:latin typeface="Arial"/>
                <a:ea typeface="Arial"/>
                <a:cs typeface="Arial"/>
                <a:sym typeface="Arial"/>
              </a:rPr>
              <a:t>frontend) </a:t>
            </a:r>
            <a:r>
              <a:t>and the data and logic stored on the server </a:t>
            </a:r>
            <a:r>
              <a:rPr b="1"/>
              <a:t>(</a:t>
            </a:r>
            <a:r>
              <a:rPr b="1">
                <a:latin typeface="Arial"/>
                <a:ea typeface="Arial"/>
                <a:cs typeface="Arial"/>
                <a:sym typeface="Arial"/>
              </a:rPr>
              <a:t>backend).</a:t>
            </a:r>
            <a:endParaRPr b="1">
              <a:latin typeface="Arial"/>
              <a:ea typeface="Arial"/>
              <a:cs typeface="Arial"/>
              <a:sym typeface="Arial"/>
            </a:endParaRPr>
          </a:p>
          <a:p>
            <a:pPr algn="l" defTabSz="2243271">
              <a:spcBef>
                <a:spcPts val="4100"/>
              </a:spcBef>
              <a:defRPr sz="5060">
                <a:solidFill>
                  <a:srgbClr val="000000"/>
                </a:solidFill>
              </a:defRPr>
            </a:pPr>
            <a:endParaRPr b="1">
              <a:latin typeface="Arial"/>
              <a:ea typeface="Arial"/>
              <a:cs typeface="Arial"/>
              <a:sym typeface="Arial"/>
            </a:endParaRPr>
          </a:p>
          <a:p>
            <a:pPr algn="l" defTabSz="2243271">
              <a:spcBef>
                <a:spcPts val="4100"/>
              </a:spcBef>
              <a:defRPr sz="5060">
                <a:solidFill>
                  <a:srgbClr val="000000"/>
                </a:solidFill>
              </a:defRPr>
            </a:pPr>
            <a:r>
              <a:rPr b="1">
                <a:latin typeface="Arial"/>
                <a:ea typeface="Arial"/>
                <a:cs typeface="Arial"/>
                <a:sym typeface="Arial"/>
              </a:rPr>
              <a:t>Full-Stack Development </a:t>
            </a:r>
            <a:r>
              <a:rPr>
                <a:latin typeface="Arial"/>
                <a:ea typeface="Arial"/>
                <a:cs typeface="Arial"/>
                <a:sym typeface="Arial"/>
              </a:rPr>
              <a:t>is the concept of building </a:t>
            </a:r>
            <a:r>
              <a:rPr b="1" i="1" u="sng">
                <a:latin typeface="Arial"/>
                <a:ea typeface="Arial"/>
                <a:cs typeface="Arial"/>
                <a:sym typeface="Arial"/>
              </a:rPr>
              <a:t>every</a:t>
            </a:r>
            <a:r>
              <a:t> </a:t>
            </a:r>
            <a:r>
              <a:rPr>
                <a:latin typeface="Arial"/>
                <a:ea typeface="Arial"/>
                <a:cs typeface="Arial"/>
                <a:sym typeface="Arial"/>
              </a:rPr>
              <a:t>aspect of the web app – from the visuals and interactions, to the data transfer and processing.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ull-Stack Development?"/>
          <p:cNvSpPr txBox="1"/>
          <p:nvPr>
            <p:ph type="title"/>
          </p:nvPr>
        </p:nvSpPr>
        <p:spPr>
          <a:prstGeom prst="rect">
            <a:avLst/>
          </a:prstGeom>
        </p:spPr>
        <p:txBody>
          <a:bodyPr/>
          <a:lstStyle/>
          <a:p>
            <a:pPr/>
            <a:r>
              <a:t>Full-Stack Development?</a:t>
            </a:r>
          </a:p>
        </p:txBody>
      </p:sp>
      <p:pic>
        <p:nvPicPr>
          <p:cNvPr id="183" name="image19.jpeg" descr="image19.jpeg"/>
          <p:cNvPicPr>
            <a:picLocks noChangeAspect="1"/>
          </p:cNvPicPr>
          <p:nvPr/>
        </p:nvPicPr>
        <p:blipFill>
          <a:blip r:embed="rId2">
            <a:extLst/>
          </a:blip>
          <a:srcRect l="0" t="13560" r="0" b="13560"/>
          <a:stretch>
            <a:fillRect/>
          </a:stretch>
        </p:blipFill>
        <p:spPr>
          <a:xfrm>
            <a:off x="18078287" y="6421406"/>
            <a:ext cx="5365615" cy="3910455"/>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pic>
        <p:nvPicPr>
          <p:cNvPr id="184" name="image21.png" descr="image21.png"/>
          <p:cNvPicPr>
            <a:picLocks noChangeAspect="1"/>
          </p:cNvPicPr>
          <p:nvPr/>
        </p:nvPicPr>
        <p:blipFill>
          <a:blip r:embed="rId3">
            <a:extLst/>
          </a:blip>
          <a:srcRect l="1471" t="8729" r="1471" b="2091"/>
          <a:stretch>
            <a:fillRect/>
          </a:stretch>
        </p:blipFill>
        <p:spPr>
          <a:xfrm>
            <a:off x="1358264" y="4407265"/>
            <a:ext cx="15758758" cy="7938567"/>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Full-Stack Development"/>
          <p:cNvSpPr txBox="1"/>
          <p:nvPr>
            <p:ph type="title"/>
          </p:nvPr>
        </p:nvSpPr>
        <p:spPr>
          <a:prstGeom prst="rect">
            <a:avLst/>
          </a:prstGeom>
        </p:spPr>
        <p:txBody>
          <a:bodyPr/>
          <a:lstStyle/>
          <a:p>
            <a:pPr/>
            <a:r>
              <a:t>Full-Stack Development</a:t>
            </a:r>
          </a:p>
        </p:txBody>
      </p:sp>
      <p:sp>
        <p:nvSpPr>
          <p:cNvPr id="187" name="The Browser…"/>
          <p:cNvSpPr txBox="1"/>
          <p:nvPr>
            <p:ph type="body" sz="quarter" idx="1"/>
          </p:nvPr>
        </p:nvSpPr>
        <p:spPr>
          <a:xfrm>
            <a:off x="1206500" y="3293283"/>
            <a:ext cx="3863299" cy="4751950"/>
          </a:xfrm>
          <a:prstGeom prst="rect">
            <a:avLst/>
          </a:prstGeom>
        </p:spPr>
        <p:txBody>
          <a:bodyPr>
            <a:noAutofit/>
          </a:bodyPr>
          <a:lstStyle/>
          <a:p>
            <a:pPr marL="0" indent="0">
              <a:buSzTx/>
              <a:buNone/>
              <a:defRPr b="1" sz="4200" u="sng"/>
            </a:pPr>
            <a:r>
              <a:t>The Browser</a:t>
            </a:r>
          </a:p>
          <a:p>
            <a:pPr>
              <a:lnSpc>
                <a:spcPct val="100000"/>
              </a:lnSpc>
              <a:spcBef>
                <a:spcPts val="1200"/>
              </a:spcBef>
              <a:defRPr sz="3200"/>
            </a:pPr>
            <a:r>
              <a:t>HTML</a:t>
            </a:r>
          </a:p>
          <a:p>
            <a:pPr>
              <a:lnSpc>
                <a:spcPct val="100000"/>
              </a:lnSpc>
              <a:spcBef>
                <a:spcPts val="1200"/>
              </a:spcBef>
              <a:defRPr sz="3200"/>
            </a:pPr>
            <a:r>
              <a:t>CSS</a:t>
            </a:r>
          </a:p>
          <a:p>
            <a:pPr>
              <a:lnSpc>
                <a:spcPct val="100000"/>
              </a:lnSpc>
              <a:spcBef>
                <a:spcPts val="1200"/>
              </a:spcBef>
              <a:defRPr sz="3200"/>
            </a:pPr>
            <a:r>
              <a:t>JavaScript</a:t>
            </a:r>
          </a:p>
          <a:p>
            <a:pPr>
              <a:lnSpc>
                <a:spcPct val="100000"/>
              </a:lnSpc>
              <a:spcBef>
                <a:spcPts val="1200"/>
              </a:spcBef>
              <a:defRPr sz="3200"/>
            </a:pPr>
            <a:r>
              <a:t>Bootstrap</a:t>
            </a:r>
          </a:p>
          <a:p>
            <a:pPr>
              <a:lnSpc>
                <a:spcPct val="100000"/>
              </a:lnSpc>
              <a:spcBef>
                <a:spcPts val="1200"/>
              </a:spcBef>
              <a:defRPr sz="3200"/>
            </a:pPr>
            <a:r>
              <a:t>SEO</a:t>
            </a:r>
          </a:p>
          <a:p>
            <a:pPr>
              <a:lnSpc>
                <a:spcPct val="100000"/>
              </a:lnSpc>
              <a:spcBef>
                <a:spcPts val="1200"/>
              </a:spcBef>
              <a:defRPr sz="3200"/>
            </a:pPr>
            <a:r>
              <a:t>React.js</a:t>
            </a:r>
          </a:p>
        </p:txBody>
      </p:sp>
      <p:sp>
        <p:nvSpPr>
          <p:cNvPr id="188" name="DevTools…"/>
          <p:cNvSpPr txBox="1"/>
          <p:nvPr/>
        </p:nvSpPr>
        <p:spPr>
          <a:xfrm>
            <a:off x="19228196" y="3293283"/>
            <a:ext cx="3863300" cy="298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DevTools</a:t>
            </a:r>
          </a:p>
          <a:p>
            <a:pPr marL="609600" indent="-609600" algn="l">
              <a:spcBef>
                <a:spcPts val="1200"/>
              </a:spcBef>
              <a:buSzPct val="123000"/>
              <a:buChar char="•"/>
              <a:defRPr sz="3200">
                <a:solidFill>
                  <a:srgbClr val="000000"/>
                </a:solidFill>
              </a:defRPr>
            </a:pPr>
            <a:r>
              <a:t>Heroku</a:t>
            </a:r>
          </a:p>
          <a:p>
            <a:pPr marL="609600" indent="-609600" algn="l">
              <a:spcBef>
                <a:spcPts val="1200"/>
              </a:spcBef>
              <a:buSzPct val="123000"/>
              <a:buChar char="•"/>
              <a:defRPr sz="3200">
                <a:solidFill>
                  <a:srgbClr val="000000"/>
                </a:solidFill>
              </a:defRPr>
            </a:pPr>
            <a:r>
              <a:t>Git</a:t>
            </a:r>
          </a:p>
          <a:p>
            <a:pPr marL="609600" indent="-609600" algn="l">
              <a:spcBef>
                <a:spcPts val="1200"/>
              </a:spcBef>
              <a:buSzPct val="123000"/>
              <a:buChar char="•"/>
              <a:defRPr sz="3200">
                <a:solidFill>
                  <a:srgbClr val="000000"/>
                </a:solidFill>
              </a:defRPr>
            </a:pPr>
            <a:r>
              <a:t>GitHub</a:t>
            </a:r>
          </a:p>
        </p:txBody>
      </p:sp>
      <p:sp>
        <p:nvSpPr>
          <p:cNvPr id="189" name="Server Side…"/>
          <p:cNvSpPr txBox="1"/>
          <p:nvPr/>
        </p:nvSpPr>
        <p:spPr>
          <a:xfrm>
            <a:off x="7184740" y="3293283"/>
            <a:ext cx="3863299" cy="65565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Server Side</a:t>
            </a:r>
          </a:p>
          <a:p>
            <a:pPr marL="609600" indent="-609600" algn="l">
              <a:spcBef>
                <a:spcPts val="1200"/>
              </a:spcBef>
              <a:buSzPct val="123000"/>
              <a:buChar char="•"/>
              <a:defRPr sz="3200">
                <a:solidFill>
                  <a:srgbClr val="000000"/>
                </a:solidFill>
              </a:defRPr>
            </a:pPr>
            <a:r>
              <a:t>Node.js</a:t>
            </a:r>
          </a:p>
          <a:p>
            <a:pPr marL="609600" indent="-609600" algn="l">
              <a:spcBef>
                <a:spcPts val="1200"/>
              </a:spcBef>
              <a:buSzPct val="123000"/>
              <a:buChar char="•"/>
              <a:defRPr sz="3200">
                <a:solidFill>
                  <a:srgbClr val="000000"/>
                </a:solidFill>
              </a:defRPr>
            </a:pPr>
            <a:r>
              <a:t>Express.js</a:t>
            </a:r>
          </a:p>
          <a:p>
            <a:pPr marL="609600" indent="-609600" algn="l">
              <a:spcBef>
                <a:spcPts val="1200"/>
              </a:spcBef>
              <a:buSzPct val="123000"/>
              <a:buChar char="•"/>
              <a:defRPr sz="3200">
                <a:solidFill>
                  <a:srgbClr val="000000"/>
                </a:solidFill>
              </a:defRPr>
            </a:pPr>
            <a:r>
              <a:t>Templating Engines</a:t>
            </a:r>
          </a:p>
          <a:p>
            <a:pPr marL="609600" indent="-609600" algn="l">
              <a:spcBef>
                <a:spcPts val="1200"/>
              </a:spcBef>
              <a:buSzPct val="123000"/>
              <a:buChar char="•"/>
              <a:defRPr sz="3200">
                <a:solidFill>
                  <a:srgbClr val="000000"/>
                </a:solidFill>
              </a:defRPr>
            </a:pPr>
            <a:r>
              <a:t>Tests</a:t>
            </a:r>
          </a:p>
          <a:p>
            <a:pPr marL="609600" indent="-609600" algn="l">
              <a:spcBef>
                <a:spcPts val="1200"/>
              </a:spcBef>
              <a:buSzPct val="123000"/>
              <a:buChar char="•"/>
              <a:defRPr sz="3200">
                <a:solidFill>
                  <a:srgbClr val="000000"/>
                </a:solidFill>
              </a:defRPr>
            </a:pPr>
            <a:r>
              <a:t>MVC</a:t>
            </a:r>
          </a:p>
          <a:p>
            <a:pPr marL="609600" indent="-609600" algn="l">
              <a:spcBef>
                <a:spcPts val="1200"/>
              </a:spcBef>
              <a:buSzPct val="123000"/>
              <a:buChar char="•"/>
              <a:defRPr sz="3200">
                <a:solidFill>
                  <a:srgbClr val="000000"/>
                </a:solidFill>
              </a:defRPr>
            </a:pPr>
            <a:r>
              <a:t>User Authentication</a:t>
            </a:r>
          </a:p>
          <a:p>
            <a:pPr marL="609600" indent="-609600" algn="l">
              <a:spcBef>
                <a:spcPts val="1200"/>
              </a:spcBef>
              <a:buSzPct val="123000"/>
              <a:buChar char="•"/>
              <a:defRPr sz="3200">
                <a:solidFill>
                  <a:srgbClr val="000000"/>
                </a:solidFill>
              </a:defRPr>
            </a:pPr>
            <a:r>
              <a:t>Sessions</a:t>
            </a:r>
          </a:p>
        </p:txBody>
      </p:sp>
      <p:sp>
        <p:nvSpPr>
          <p:cNvPr id="190" name="API Interaction…"/>
          <p:cNvSpPr txBox="1"/>
          <p:nvPr/>
        </p:nvSpPr>
        <p:spPr>
          <a:xfrm>
            <a:off x="13206468" y="3293283"/>
            <a:ext cx="3863299" cy="40005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API Interaction</a:t>
            </a:r>
          </a:p>
          <a:p>
            <a:pPr marL="609600" indent="-609600" algn="l">
              <a:spcBef>
                <a:spcPts val="1200"/>
              </a:spcBef>
              <a:buSzPct val="123000"/>
              <a:buChar char="•"/>
              <a:defRPr sz="3200">
                <a:solidFill>
                  <a:srgbClr val="000000"/>
                </a:solidFill>
              </a:defRPr>
            </a:pPr>
            <a:r>
              <a:t>APIs</a:t>
            </a:r>
          </a:p>
          <a:p>
            <a:pPr marL="609600" indent="-609600" algn="l">
              <a:spcBef>
                <a:spcPts val="1200"/>
              </a:spcBef>
              <a:buSzPct val="123000"/>
              <a:buChar char="•"/>
              <a:defRPr sz="3200">
                <a:solidFill>
                  <a:srgbClr val="000000"/>
                </a:solidFill>
              </a:defRPr>
            </a:pPr>
            <a:r>
              <a:t>JSON</a:t>
            </a:r>
          </a:p>
          <a:p>
            <a:pPr marL="609600" indent="-609600" algn="l">
              <a:spcBef>
                <a:spcPts val="1200"/>
              </a:spcBef>
              <a:buSzPct val="123000"/>
              <a:buChar char="•"/>
              <a:defRPr sz="3200">
                <a:solidFill>
                  <a:srgbClr val="000000"/>
                </a:solidFill>
              </a:defRPr>
            </a:pPr>
            <a:r>
              <a:t>AJAX</a:t>
            </a:r>
          </a:p>
          <a:p>
            <a:pPr marL="609600" indent="-609600" algn="l">
              <a:spcBef>
                <a:spcPts val="1200"/>
              </a:spcBef>
              <a:buSzPct val="123000"/>
              <a:buChar char="•"/>
              <a:defRPr sz="3200">
                <a:solidFill>
                  <a:srgbClr val="000000"/>
                </a:solidFill>
              </a:defRPr>
            </a:pPr>
            <a:r>
              <a:t>Real Time Cloud</a:t>
            </a:r>
          </a:p>
        </p:txBody>
      </p:sp>
      <p:sp>
        <p:nvSpPr>
          <p:cNvPr id="191" name="Databases…"/>
          <p:cNvSpPr txBox="1"/>
          <p:nvPr/>
        </p:nvSpPr>
        <p:spPr>
          <a:xfrm>
            <a:off x="13206468" y="7613783"/>
            <a:ext cx="3863299" cy="2718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Databases</a:t>
            </a:r>
          </a:p>
          <a:p>
            <a:pPr marL="609600" indent="-609600" algn="l">
              <a:spcBef>
                <a:spcPts val="1200"/>
              </a:spcBef>
              <a:buSzPct val="123000"/>
              <a:buChar char="•"/>
              <a:defRPr sz="3200">
                <a:solidFill>
                  <a:srgbClr val="000000"/>
                </a:solidFill>
              </a:defRPr>
            </a:pPr>
            <a:r>
              <a:t>MySQL</a:t>
            </a:r>
          </a:p>
          <a:p>
            <a:pPr marL="609600" indent="-609600" algn="l">
              <a:spcBef>
                <a:spcPts val="1200"/>
              </a:spcBef>
              <a:buSzPct val="123000"/>
              <a:buChar char="•"/>
              <a:defRPr sz="3200">
                <a:solidFill>
                  <a:srgbClr val="000000"/>
                </a:solidFill>
              </a:defRPr>
            </a:pPr>
            <a:r>
              <a:t>MongoDB</a:t>
            </a:r>
          </a:p>
          <a:p>
            <a:pPr marL="609600" indent="-609600" algn="l">
              <a:spcBef>
                <a:spcPts val="1200"/>
              </a:spcBef>
              <a:buSzPct val="123000"/>
              <a:buChar char="•"/>
              <a:defRPr sz="3200">
                <a:solidFill>
                  <a:srgbClr val="000000"/>
                </a:solidFill>
              </a:defRPr>
            </a:pPr>
            <a:r>
              <a:t>Firebase</a:t>
            </a:r>
          </a:p>
        </p:txBody>
      </p:sp>
      <p:sp>
        <p:nvSpPr>
          <p:cNvPr id="192" name="CS Fundamentals…"/>
          <p:cNvSpPr txBox="1"/>
          <p:nvPr/>
        </p:nvSpPr>
        <p:spPr>
          <a:xfrm>
            <a:off x="19228196" y="7613783"/>
            <a:ext cx="3863300" cy="2718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CS Fundamentals</a:t>
            </a:r>
          </a:p>
          <a:p>
            <a:pPr marL="609600" indent="-609600" algn="l">
              <a:spcBef>
                <a:spcPts val="1200"/>
              </a:spcBef>
              <a:buSzPct val="123000"/>
              <a:buChar char="•"/>
              <a:defRPr sz="3200">
                <a:solidFill>
                  <a:srgbClr val="000000"/>
                </a:solidFill>
              </a:defRPr>
            </a:pPr>
            <a:r>
              <a:t>Algorithms</a:t>
            </a:r>
          </a:p>
          <a:p>
            <a:pPr marL="609600" indent="-609600" algn="l">
              <a:spcBef>
                <a:spcPts val="1200"/>
              </a:spcBef>
              <a:buSzPct val="123000"/>
              <a:buChar char="•"/>
              <a:defRPr sz="3200">
                <a:solidFill>
                  <a:srgbClr val="000000"/>
                </a:solidFill>
              </a:defRPr>
            </a:pPr>
            <a:r>
              <a:t>Design Patterns</a:t>
            </a:r>
          </a:p>
        </p:txBody>
      </p:sp>
      <p:sp>
        <p:nvSpPr>
          <p:cNvPr id="193" name="Containers…"/>
          <p:cNvSpPr txBox="1"/>
          <p:nvPr/>
        </p:nvSpPr>
        <p:spPr>
          <a:xfrm>
            <a:off x="1163012" y="8490541"/>
            <a:ext cx="3863299" cy="2164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Containers</a:t>
            </a:r>
          </a:p>
          <a:p>
            <a:pPr marL="609600" indent="-609600" algn="l">
              <a:spcBef>
                <a:spcPts val="1200"/>
              </a:spcBef>
              <a:buSzPct val="123000"/>
              <a:buChar char="•"/>
              <a:defRPr sz="3200">
                <a:solidFill>
                  <a:srgbClr val="000000"/>
                </a:solidFill>
              </a:defRPr>
            </a:pPr>
            <a:r>
              <a:t>Docker</a:t>
            </a:r>
          </a:p>
          <a:p>
            <a:pPr marL="609600" indent="-609600" algn="l">
              <a:spcBef>
                <a:spcPts val="1200"/>
              </a:spcBef>
              <a:buSzPct val="123000"/>
              <a:buChar char="•"/>
              <a:defRPr sz="3200">
                <a:solidFill>
                  <a:srgbClr val="000000"/>
                </a:solidFill>
              </a:defRPr>
            </a:pPr>
            <a:r>
              <a:t>Kubernetes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ecommended Setup"/>
          <p:cNvSpPr txBox="1"/>
          <p:nvPr>
            <p:ph type="title"/>
          </p:nvPr>
        </p:nvSpPr>
        <p:spPr>
          <a:prstGeom prst="rect">
            <a:avLst/>
          </a:prstGeom>
        </p:spPr>
        <p:txBody>
          <a:bodyPr/>
          <a:lstStyle/>
          <a:p>
            <a:pPr/>
            <a:r>
              <a:t>Recommended Setup</a:t>
            </a:r>
          </a:p>
        </p:txBody>
      </p:sp>
      <p:sp>
        <p:nvSpPr>
          <p:cNvPr id="146" name="A quiet area to focus…"/>
          <p:cNvSpPr txBox="1"/>
          <p:nvPr>
            <p:ph type="body" idx="1"/>
          </p:nvPr>
        </p:nvSpPr>
        <p:spPr>
          <a:xfrm>
            <a:off x="1206500" y="3132487"/>
            <a:ext cx="21971000" cy="8256012"/>
          </a:xfrm>
          <a:prstGeom prst="rect">
            <a:avLst/>
          </a:prstGeom>
        </p:spPr>
        <p:txBody>
          <a:bodyPr/>
          <a:lstStyle/>
          <a:p>
            <a:pPr/>
            <a:r>
              <a:t>A quiet area to focus</a:t>
            </a:r>
          </a:p>
          <a:p>
            <a:pPr/>
            <a:r>
              <a:t>A comfortable workspace</a:t>
            </a:r>
          </a:p>
          <a:p>
            <a:pPr/>
            <a:r>
              <a:t>A second monitor </a:t>
            </a:r>
            <a:r>
              <a:rPr b="1" i="1"/>
              <a:t>(highly encouraged)</a:t>
            </a:r>
          </a:p>
          <a:p>
            <a:pPr/>
            <a:r>
              <a:t>Headphones/headset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Mindset, Motivation, &amp; Expectation"/>
          <p:cNvSpPr txBox="1"/>
          <p:nvPr>
            <p:ph type="title"/>
          </p:nvPr>
        </p:nvSpPr>
        <p:spPr>
          <a:prstGeom prst="rect">
            <a:avLst/>
          </a:prstGeom>
        </p:spPr>
        <p:txBody>
          <a:bodyPr/>
          <a:lstStyle/>
          <a:p>
            <a:pPr/>
            <a:r>
              <a:t>Mindset, Motivation, &amp; Expectation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Your why…"/>
          <p:cNvSpPr txBox="1"/>
          <p:nvPr>
            <p:ph type="title"/>
          </p:nvPr>
        </p:nvSpPr>
        <p:spPr>
          <a:prstGeom prst="rect">
            <a:avLst/>
          </a:prstGeom>
        </p:spPr>
        <p:txBody>
          <a:bodyPr/>
          <a:lstStyle/>
          <a:p>
            <a:pPr/>
            <a:r>
              <a:t>Your why…</a:t>
            </a:r>
          </a:p>
        </p:txBody>
      </p:sp>
      <p:sp>
        <p:nvSpPr>
          <p:cNvPr id="151" name="To be able to “create”…"/>
          <p:cNvSpPr txBox="1"/>
          <p:nvPr>
            <p:ph type="body" idx="1"/>
          </p:nvPr>
        </p:nvSpPr>
        <p:spPr>
          <a:xfrm>
            <a:off x="1206500" y="4847278"/>
            <a:ext cx="21971000" cy="7657238"/>
          </a:xfrm>
          <a:prstGeom prst="rect">
            <a:avLst/>
          </a:prstGeom>
        </p:spPr>
        <p:txBody>
          <a:bodyPr/>
          <a:lstStyle/>
          <a:p>
            <a:pPr marL="0" indent="0">
              <a:buSzTx/>
              <a:buNone/>
            </a:pPr>
            <a:r>
              <a:t>To be able to </a:t>
            </a:r>
            <a:r>
              <a:rPr b="1" u="sng"/>
              <a:t>“create”</a:t>
            </a:r>
          </a:p>
          <a:p>
            <a:pPr marL="0" indent="0">
              <a:buSzTx/>
              <a:buNone/>
            </a:pPr>
            <a:r>
              <a:t>To pursue a </a:t>
            </a:r>
            <a:r>
              <a:rPr b="1" u="sng"/>
              <a:t>“dream”</a:t>
            </a:r>
            <a:endParaRPr b="1" u="sng"/>
          </a:p>
          <a:p>
            <a:pPr marL="0" indent="0">
              <a:buSzTx/>
              <a:buNone/>
            </a:pPr>
            <a:r>
              <a:t>To gain </a:t>
            </a:r>
            <a:r>
              <a:rPr b="1" u="sng"/>
              <a:t>“financial stability/freedom”</a:t>
            </a:r>
          </a:p>
          <a:p>
            <a:pPr marL="0" indent="0">
              <a:buSzTx/>
              <a:buNone/>
            </a:pPr>
            <a:r>
              <a:t>To </a:t>
            </a:r>
            <a:r>
              <a:rPr b="1" u="sng"/>
              <a:t>“challenge”</a:t>
            </a:r>
            <a:r>
              <a:t> yourself</a:t>
            </a:r>
          </a:p>
          <a:p>
            <a:pPr marL="0" indent="0">
              <a:buSzTx/>
              <a:buNone/>
            </a:pPr>
            <a:r>
              <a:t>To be a </a:t>
            </a:r>
            <a:r>
              <a:rPr b="1" u="sng"/>
              <a:t>“role model”</a:t>
            </a:r>
          </a:p>
          <a:p>
            <a:pPr marL="0" indent="0">
              <a:buSzTx/>
              <a:buNone/>
            </a:pPr>
            <a:r>
              <a:t>To escape a </a:t>
            </a:r>
            <a:r>
              <a:rPr b="1" u="sng"/>
              <a:t>“stagnant job”</a:t>
            </a:r>
          </a:p>
        </p:txBody>
      </p:sp>
      <p:sp>
        <p:nvSpPr>
          <p:cNvPr id="152" name="Why do you want to do this?"/>
          <p:cNvSpPr txBox="1"/>
          <p:nvPr/>
        </p:nvSpPr>
        <p:spPr>
          <a:xfrm>
            <a:off x="1206500" y="3298701"/>
            <a:ext cx="21971000" cy="1097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19" sz="6000">
                <a:solidFill>
                  <a:srgbClr val="000000"/>
                </a:solidFill>
              </a:defRPr>
            </a:lvl1pPr>
          </a:lstStyle>
          <a:p>
            <a:pPr/>
            <a:r>
              <a:t>Why do you want to do this?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member…"/>
          <p:cNvSpPr txBox="1"/>
          <p:nvPr>
            <p:ph type="title"/>
          </p:nvPr>
        </p:nvSpPr>
        <p:spPr>
          <a:prstGeom prst="rect">
            <a:avLst/>
          </a:prstGeom>
        </p:spPr>
        <p:txBody>
          <a:bodyPr/>
          <a:lstStyle/>
          <a:p>
            <a:pPr/>
            <a:r>
              <a:t>Remember…</a:t>
            </a:r>
          </a:p>
        </p:txBody>
      </p:sp>
      <p:sp>
        <p:nvSpPr>
          <p:cNvPr id="155" name="Nothing good comes easy!"/>
          <p:cNvSpPr txBox="1"/>
          <p:nvPr>
            <p:ph type="body" sz="quarter" idx="1"/>
          </p:nvPr>
        </p:nvSpPr>
        <p:spPr>
          <a:xfrm>
            <a:off x="1206500" y="6141418"/>
            <a:ext cx="21971000" cy="1433164"/>
          </a:xfrm>
          <a:prstGeom prst="rect">
            <a:avLst/>
          </a:prstGeom>
        </p:spPr>
        <p:txBody>
          <a:bodyPr/>
          <a:lstStyle>
            <a:lvl1pPr marL="0" indent="0" algn="ctr">
              <a:buSzTx/>
              <a:buNone/>
              <a:defRPr b="1" sz="7200"/>
            </a:lvl1pPr>
          </a:lstStyle>
          <a:p>
            <a:pPr/>
            <a:r>
              <a:t>Nothing good comes easy!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Nothing good comes easy…"/>
          <p:cNvSpPr txBox="1"/>
          <p:nvPr>
            <p:ph type="title"/>
          </p:nvPr>
        </p:nvSpPr>
        <p:spPr>
          <a:prstGeom prst="rect">
            <a:avLst/>
          </a:prstGeom>
        </p:spPr>
        <p:txBody>
          <a:bodyPr/>
          <a:lstStyle/>
          <a:p>
            <a:pPr/>
            <a:r>
              <a:t>Nothing good comes easy…</a:t>
            </a:r>
          </a:p>
        </p:txBody>
      </p:sp>
      <p:sp>
        <p:nvSpPr>
          <p:cNvPr id="158" name="You will face 3 HUGE obstacles!"/>
          <p:cNvSpPr txBox="1"/>
          <p:nvPr>
            <p:ph type="body" sz="quarter" idx="1"/>
          </p:nvPr>
        </p:nvSpPr>
        <p:spPr>
          <a:xfrm>
            <a:off x="1206500" y="6141418"/>
            <a:ext cx="21971000" cy="1433164"/>
          </a:xfrm>
          <a:prstGeom prst="rect">
            <a:avLst/>
          </a:prstGeom>
        </p:spPr>
        <p:txBody>
          <a:bodyPr/>
          <a:lstStyle>
            <a:lvl1pPr marL="0" indent="0" algn="ctr">
              <a:buSzTx/>
              <a:buNone/>
              <a:defRPr b="1" sz="7200"/>
            </a:lvl1pPr>
          </a:lstStyle>
          <a:p>
            <a:pPr/>
            <a:r>
              <a:t>You will face 3 HUGE obstacles!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2.jpg" descr="2.jpg"/>
          <p:cNvPicPr>
            <a:picLocks noChangeAspect="1"/>
          </p:cNvPicPr>
          <p:nvPr>
            <p:ph type="pic" idx="21"/>
          </p:nvPr>
        </p:nvPicPr>
        <p:blipFill>
          <a:blip r:embed="rId3">
            <a:extLst/>
          </a:blip>
          <a:srcRect l="195" t="0" r="5300" b="0"/>
          <a:stretch>
            <a:fillRect/>
          </a:stretch>
        </p:blipFill>
        <p:spPr>
          <a:xfrm>
            <a:off x="15760700" y="1270000"/>
            <a:ext cx="7423449" cy="5410200"/>
          </a:xfrm>
          <a:prstGeom prst="rect">
            <a:avLst/>
          </a:prstGeom>
          <a:ln w="25400">
            <a:solidFill>
              <a:srgbClr val="C0C0C0"/>
            </a:solidFill>
          </a:ln>
          <a:effectLst>
            <a:outerShdw sx="100000" sy="100000" kx="0" ky="0" algn="b" rotWithShape="0" blurRad="63500" dist="25400" dir="5400000">
              <a:srgbClr val="000000">
                <a:alpha val="50000"/>
              </a:srgbClr>
            </a:outerShdw>
          </a:effectLst>
        </p:spPr>
      </p:pic>
      <p:pic>
        <p:nvPicPr>
          <p:cNvPr id="161" name="3.jpeg" descr="3.jpeg"/>
          <p:cNvPicPr>
            <a:picLocks noChangeAspect="1"/>
          </p:cNvPicPr>
          <p:nvPr>
            <p:ph type="pic" idx="22"/>
          </p:nvPr>
        </p:nvPicPr>
        <p:blipFill>
          <a:blip r:embed="rId4">
            <a:extLst/>
          </a:blip>
          <a:srcRect l="4376" t="0" r="4376" b="0"/>
          <a:stretch>
            <a:fillRect/>
          </a:stretch>
        </p:blipFill>
        <p:spPr>
          <a:xfrm>
            <a:off x="15760699" y="7098672"/>
            <a:ext cx="7423560" cy="5415343"/>
          </a:xfrm>
          <a:prstGeom prst="rect">
            <a:avLst/>
          </a:prstGeom>
          <a:ln w="25400">
            <a:solidFill>
              <a:srgbClr val="C0C0C0"/>
            </a:solidFill>
          </a:ln>
          <a:effectLst>
            <a:outerShdw sx="100000" sy="100000" kx="0" ky="0" algn="b" rotWithShape="0" blurRad="63500" dist="25400" dir="5400000">
              <a:srgbClr val="000000">
                <a:alpha val="50000"/>
              </a:srgbClr>
            </a:outerShdw>
          </a:effectLst>
        </p:spPr>
      </p:pic>
      <p:pic>
        <p:nvPicPr>
          <p:cNvPr id="162" name="1.jpg" descr="1.jpg"/>
          <p:cNvPicPr>
            <a:picLocks noChangeAspect="1"/>
          </p:cNvPicPr>
          <p:nvPr>
            <p:ph type="pic" idx="23"/>
          </p:nvPr>
        </p:nvPicPr>
        <p:blipFill>
          <a:blip r:embed="rId5">
            <a:extLst/>
          </a:blip>
          <a:srcRect l="0" t="5201" r="0" b="5201"/>
          <a:stretch>
            <a:fillRect/>
          </a:stretch>
        </p:blipFill>
        <p:spPr>
          <a:xfrm>
            <a:off x="3589447" y="1270000"/>
            <a:ext cx="9412004" cy="11243712"/>
          </a:xfrm>
          <a:prstGeom prst="rect">
            <a:avLst/>
          </a:prstGeom>
          <a:ln w="25400">
            <a:solidFill>
              <a:srgbClr val="C0C0C0"/>
            </a:solidFill>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Nothing good comes easy…"/>
          <p:cNvSpPr txBox="1"/>
          <p:nvPr>
            <p:ph type="title"/>
          </p:nvPr>
        </p:nvSpPr>
        <p:spPr>
          <a:prstGeom prst="rect">
            <a:avLst/>
          </a:prstGeom>
        </p:spPr>
        <p:txBody>
          <a:bodyPr/>
          <a:lstStyle/>
          <a:p>
            <a:pPr/>
            <a:r>
              <a:t>Nothing good comes easy…</a:t>
            </a:r>
          </a:p>
        </p:txBody>
      </p:sp>
      <p:sp>
        <p:nvSpPr>
          <p:cNvPr id="167" name="Learning to code requires 2 things:"/>
          <p:cNvSpPr txBox="1"/>
          <p:nvPr>
            <p:ph type="body" sz="quarter" idx="1"/>
          </p:nvPr>
        </p:nvSpPr>
        <p:spPr>
          <a:xfrm>
            <a:off x="1206500" y="3501913"/>
            <a:ext cx="21971000" cy="1433164"/>
          </a:xfrm>
          <a:prstGeom prst="rect">
            <a:avLst/>
          </a:prstGeom>
        </p:spPr>
        <p:txBody>
          <a:bodyPr/>
          <a:lstStyle>
            <a:lvl1pPr marL="0" indent="0">
              <a:buSzTx/>
              <a:buNone/>
              <a:defRPr b="1" sz="7200"/>
            </a:lvl1pPr>
          </a:lstStyle>
          <a:p>
            <a:pPr/>
            <a:r>
              <a:t>Learning to code requires 2 things:</a:t>
            </a:r>
          </a:p>
        </p:txBody>
      </p:sp>
      <p:sp>
        <p:nvSpPr>
          <p:cNvPr id="168" name="Persistence in the face of something that feels hard and confusing…"/>
          <p:cNvSpPr txBox="1"/>
          <p:nvPr/>
        </p:nvSpPr>
        <p:spPr>
          <a:xfrm>
            <a:off x="1206500" y="5125775"/>
            <a:ext cx="21971000" cy="6501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018645" indent="-1018645" algn="l">
              <a:lnSpc>
                <a:spcPct val="90000"/>
              </a:lnSpc>
              <a:spcBef>
                <a:spcPts val="4500"/>
              </a:spcBef>
              <a:buSzPct val="100000"/>
              <a:buAutoNum type="arabicPeriod" startAt="1"/>
              <a:defRPr sz="5500">
                <a:solidFill>
                  <a:srgbClr val="000000"/>
                </a:solidFill>
              </a:defRPr>
            </a:pPr>
            <a:r>
              <a:t>Persistence in the face of something that feels hard and confusing</a:t>
            </a:r>
          </a:p>
          <a:p>
            <a:pPr marL="1018645" indent="-1018645" algn="l">
              <a:lnSpc>
                <a:spcPct val="90000"/>
              </a:lnSpc>
              <a:spcBef>
                <a:spcPts val="4500"/>
              </a:spcBef>
              <a:buSzPct val="100000"/>
              <a:buAutoNum type="arabicPeriod" startAt="1"/>
              <a:defRPr sz="5500">
                <a:solidFill>
                  <a:srgbClr val="000000"/>
                </a:solidFill>
              </a:defRPr>
            </a:pPr>
            <a:r>
              <a:t>Maintaining the self-confidence to believe you </a:t>
            </a:r>
            <a:r>
              <a:rPr b="1" u="sng"/>
              <a:t>CAN DO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earning is “Frustrating”"/>
          <p:cNvSpPr txBox="1"/>
          <p:nvPr>
            <p:ph type="title"/>
          </p:nvPr>
        </p:nvSpPr>
        <p:spPr>
          <a:prstGeom prst="rect">
            <a:avLst/>
          </a:prstGeom>
        </p:spPr>
        <p:txBody>
          <a:bodyPr/>
          <a:lstStyle/>
          <a:p>
            <a:pPr/>
            <a:r>
              <a:t>Learning is “Frustrating”</a:t>
            </a:r>
          </a:p>
        </p:txBody>
      </p:sp>
      <p:sp>
        <p:nvSpPr>
          <p:cNvPr id="171" name="Content Placeholder 2"/>
          <p:cNvSpPr txBox="1"/>
          <p:nvPr/>
        </p:nvSpPr>
        <p:spPr>
          <a:xfrm>
            <a:off x="1206499" y="3834571"/>
            <a:ext cx="21971001" cy="60468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914400">
              <a:lnSpc>
                <a:spcPct val="120000"/>
              </a:lnSpc>
              <a:spcBef>
                <a:spcPts val="1000"/>
              </a:spcBef>
              <a:defRPr sz="3800">
                <a:solidFill>
                  <a:srgbClr val="000000"/>
                </a:solidFill>
                <a:latin typeface="Arial"/>
                <a:ea typeface="Arial"/>
                <a:cs typeface="Arial"/>
                <a:sym typeface="Arial"/>
              </a:defRPr>
            </a:pPr>
            <a:r>
              <a:t>“You can’t tell whether you’re learning something when you’re learning it—in fact, </a:t>
            </a:r>
            <a:r>
              <a:rPr b="1" u="sng"/>
              <a:t>learning feels a lot more like frustration</a:t>
            </a:r>
            <a:r>
              <a:t>.”</a:t>
            </a:r>
          </a:p>
          <a:p>
            <a:pPr algn="l" defTabSz="914400">
              <a:lnSpc>
                <a:spcPct val="120000"/>
              </a:lnSpc>
              <a:spcBef>
                <a:spcPts val="1000"/>
              </a:spcBef>
              <a:defRPr sz="3800">
                <a:solidFill>
                  <a:srgbClr val="000000"/>
                </a:solidFill>
                <a:latin typeface="Arial"/>
                <a:ea typeface="Arial"/>
                <a:cs typeface="Arial"/>
                <a:sym typeface="Arial"/>
              </a:defRPr>
            </a:pPr>
          </a:p>
          <a:p>
            <a:pPr algn="l" defTabSz="914400">
              <a:lnSpc>
                <a:spcPct val="120000"/>
              </a:lnSpc>
              <a:spcBef>
                <a:spcPts val="1000"/>
              </a:spcBef>
              <a:defRPr sz="3800">
                <a:solidFill>
                  <a:srgbClr val="000000"/>
                </a:solidFill>
                <a:latin typeface="Arial"/>
                <a:ea typeface="Arial"/>
                <a:cs typeface="Arial"/>
                <a:sym typeface="Arial"/>
              </a:defRPr>
            </a:pPr>
            <a: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algn="l" defTabSz="914400">
              <a:lnSpc>
                <a:spcPct val="120000"/>
              </a:lnSpc>
              <a:spcBef>
                <a:spcPts val="1000"/>
              </a:spcBef>
              <a:defRPr sz="3200">
                <a:solidFill>
                  <a:srgbClr val="000000"/>
                </a:solidFill>
                <a:latin typeface="Arial"/>
                <a:ea typeface="Arial"/>
                <a:cs typeface="Arial"/>
                <a:sym typeface="Arial"/>
              </a:defRPr>
            </a:pPr>
          </a:p>
          <a:p>
            <a:pPr algn="l" defTabSz="914400">
              <a:lnSpc>
                <a:spcPct val="120000"/>
              </a:lnSpc>
              <a:spcBef>
                <a:spcPts val="1000"/>
              </a:spcBef>
              <a:defRPr i="1" sz="2200">
                <a:solidFill>
                  <a:srgbClr val="000000"/>
                </a:solidFill>
                <a:latin typeface="Arial"/>
                <a:ea typeface="Arial"/>
                <a:cs typeface="Arial"/>
                <a:sym typeface="Arial"/>
              </a:defRPr>
            </a:pPr>
            <a:r>
              <a:t>Jeff Dickey, Author of Write Modern Web Apps with the MEAN Stack: Mongo, Express, AngularJS, and Node.JS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