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39" name="Shape 139"/>
          <p:cNvSpPr/>
          <p:nvPr>
            <p:ph type="sldImg"/>
          </p:nvPr>
        </p:nvSpPr>
        <p:spPr>
          <a:xfrm>
            <a:off x="1143000" y="685800"/>
            <a:ext cx="4572000" cy="3429000"/>
          </a:xfrm>
          <a:prstGeom prst="rect">
            <a:avLst/>
          </a:prstGeom>
        </p:spPr>
        <p:txBody>
          <a:bodyPr/>
          <a:lstStyle/>
          <a:p>
            <a:pPr/>
          </a:p>
        </p:txBody>
      </p:sp>
      <p:sp>
        <p:nvSpPr>
          <p:cNvPr id="140" name="Shape 14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7"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5"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6"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4"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5"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3" name="Bowl of salad with fried rice, boiled eggs, and chopsticks"/>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24" name="Bowl with salmon cakes, salad, and hummus "/>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25" name="Bowl of pappardelle pasta with parsley butter, roasted hazelnuts, and shaved parmesan cheese"/>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2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3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21" name="Bowl with salmon cakes, salad, and hummus"/>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22"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23"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24"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31" name="Slide Title"/>
          <p:cNvSpPr txBox="1"/>
          <p:nvPr>
            <p:ph type="title" hasCustomPrompt="1"/>
          </p:nvPr>
        </p:nvSpPr>
        <p:spPr>
          <a:prstGeom prst="rect">
            <a:avLst/>
          </a:prstGeom>
        </p:spPr>
        <p:txBody>
          <a:bodyPr/>
          <a:lstStyle/>
          <a:p>
            <a:pPr/>
            <a:r>
              <a:t>Slide Title</a:t>
            </a:r>
          </a:p>
        </p:txBody>
      </p:sp>
      <p:sp>
        <p:nvSpPr>
          <p:cNvPr id="32"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33"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with Border &amp; Bullets">
    <p:spTree>
      <p:nvGrpSpPr>
        <p:cNvPr id="1" name=""/>
        <p:cNvGrpSpPr/>
        <p:nvPr/>
      </p:nvGrpSpPr>
      <p:grpSpPr>
        <a:xfrm>
          <a:off x="0" y="0"/>
          <a:ext cx="0" cy="0"/>
          <a:chOff x="0" y="0"/>
          <a:chExt cx="0" cy="0"/>
        </a:xfrm>
      </p:grpSpPr>
      <p:sp>
        <p:nvSpPr>
          <p:cNvPr id="41" name="Slide Title"/>
          <p:cNvSpPr txBox="1"/>
          <p:nvPr>
            <p:ph type="title" hasCustomPrompt="1"/>
          </p:nvPr>
        </p:nvSpPr>
        <p:spPr>
          <a:prstGeom prst="rect">
            <a:avLst/>
          </a:prstGeom>
        </p:spPr>
        <p:txBody>
          <a:bodyPr/>
          <a:lstStyle/>
          <a:p>
            <a:pPr/>
            <a:r>
              <a:t>Slide Title</a:t>
            </a:r>
          </a:p>
        </p:txBody>
      </p:sp>
      <p:sp>
        <p:nvSpPr>
          <p:cNvPr id="42"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3" name="Line"/>
          <p:cNvSpPr/>
          <p:nvPr/>
        </p:nvSpPr>
        <p:spPr>
          <a:xfrm>
            <a:off x="-198004" y="2822574"/>
            <a:ext cx="25096145" cy="1"/>
          </a:xfrm>
          <a:prstGeom prst="line">
            <a:avLst/>
          </a:prstGeom>
          <a:ln w="50800">
            <a:solidFill>
              <a:srgbClr val="C0C0C0"/>
            </a:solidFill>
            <a:miter lim="400000"/>
          </a:ln>
        </p:spPr>
        <p:txBody>
          <a:bodyPr lIns="50800" tIns="50800" rIns="50800" bIns="50800" anchor="ctr"/>
          <a:lstStyle/>
          <a:p>
            <a:pPr/>
          </a:p>
        </p:txBody>
      </p:sp>
      <p:sp>
        <p:nvSpPr>
          <p:cNvPr id="4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1"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59"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0"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1" name="Bowl of pappardelle pasta with parsley butter, roasted hazelnuts, and shaved parmesan cheese"/>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2"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0"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1"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8"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79"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7"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88"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89"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gradFill flip="none" rotWithShape="1">
          <a:gsLst>
            <a:gs pos="0">
              <a:srgbClr val="005493"/>
            </a:gs>
            <a:gs pos="100000">
              <a:srgbClr val="C0C0C0"/>
            </a:gs>
          </a:gsLst>
          <a:lin ang="4200000" scaled="0"/>
        </a:gra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jpeg"/><Relationship Id="rId3" Type="http://schemas.openxmlformats.org/officeDocument/2006/relationships/image" Target="../media/image5.jpeg"/></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jpeg"/><Relationship Id="rId3" Type="http://schemas.openxmlformats.org/officeDocument/2006/relationships/image" Target="../media/image1.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image" Target="../media/image3.jpeg"/></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Chris Human ©2023"/>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Chris Human ©2023</a:t>
            </a:r>
          </a:p>
        </p:txBody>
      </p:sp>
      <p:sp>
        <p:nvSpPr>
          <p:cNvPr id="143" name="Intro to Coding…"/>
          <p:cNvSpPr txBox="1"/>
          <p:nvPr>
            <p:ph type="ctrTitle"/>
          </p:nvPr>
        </p:nvSpPr>
        <p:spPr>
          <a:prstGeom prst="rect">
            <a:avLst/>
          </a:prstGeom>
        </p:spPr>
        <p:txBody>
          <a:bodyPr/>
          <a:lstStyle/>
          <a:p>
            <a:pPr/>
            <a:r>
              <a:t>Intro to Coding</a:t>
            </a:r>
          </a:p>
          <a:p>
            <a:pPr/>
            <a:r>
              <a:t>and the Modern Web</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Resources…"/>
          <p:cNvSpPr txBox="1"/>
          <p:nvPr>
            <p:ph type="title"/>
          </p:nvPr>
        </p:nvSpPr>
        <p:spPr>
          <a:prstGeom prst="rect">
            <a:avLst/>
          </a:prstGeom>
        </p:spPr>
        <p:txBody>
          <a:bodyPr/>
          <a:lstStyle/>
          <a:p>
            <a:pPr/>
            <a:r>
              <a:t>Resources…</a:t>
            </a:r>
          </a:p>
        </p:txBody>
      </p:sp>
      <p:pic>
        <p:nvPicPr>
          <p:cNvPr id="172" name="4.jpg" descr="4.jpg"/>
          <p:cNvPicPr>
            <a:picLocks noChangeAspect="1"/>
          </p:cNvPicPr>
          <p:nvPr/>
        </p:nvPicPr>
        <p:blipFill>
          <a:blip r:embed="rId2">
            <a:extLst/>
          </a:blip>
          <a:srcRect l="10694" t="0" r="10694" b="2323"/>
          <a:stretch>
            <a:fillRect/>
          </a:stretch>
        </p:blipFill>
        <p:spPr>
          <a:xfrm>
            <a:off x="1374826" y="4278590"/>
            <a:ext cx="7423448" cy="5284511"/>
          </a:xfrm>
          <a:prstGeom prst="rect">
            <a:avLst/>
          </a:prstGeom>
          <a:ln w="25400">
            <a:solidFill>
              <a:srgbClr val="C0C0C0"/>
            </a:solidFill>
            <a:miter lim="400000"/>
          </a:ln>
          <a:effectLst>
            <a:outerShdw sx="100000" sy="100000" kx="0" ky="0" algn="b" rotWithShape="0" blurRad="63500" dist="25400" dir="5400000">
              <a:srgbClr val="000000">
                <a:alpha val="50000"/>
              </a:srgbClr>
            </a:outerShdw>
          </a:effectLst>
        </p:spPr>
      </p:pic>
      <p:pic>
        <p:nvPicPr>
          <p:cNvPr id="173" name="5.jpeg" descr="5.jpeg"/>
          <p:cNvPicPr>
            <a:picLocks noChangeAspect="1"/>
          </p:cNvPicPr>
          <p:nvPr/>
        </p:nvPicPr>
        <p:blipFill>
          <a:blip r:embed="rId3">
            <a:extLst/>
          </a:blip>
          <a:srcRect l="0" t="13525" r="0" b="13525"/>
          <a:stretch>
            <a:fillRect/>
          </a:stretch>
        </p:blipFill>
        <p:spPr>
          <a:xfrm>
            <a:off x="15657861" y="4150320"/>
            <a:ext cx="7423561" cy="5415343"/>
          </a:xfrm>
          <a:prstGeom prst="rect">
            <a:avLst/>
          </a:prstGeom>
          <a:ln w="25400">
            <a:solidFill>
              <a:srgbClr val="C0C0C0"/>
            </a:solidFill>
            <a:miter lim="400000"/>
          </a:ln>
          <a:effectLst>
            <a:outerShdw sx="100000" sy="100000" kx="0" ky="0" algn="b" rotWithShape="0" blurRad="63500" dist="25400" dir="5400000">
              <a:srgbClr val="000000">
                <a:alpha val="50000"/>
              </a:srgbClr>
            </a:outerShdw>
          </a:effectLst>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On the Modern Web"/>
          <p:cNvSpPr txBox="1"/>
          <p:nvPr>
            <p:ph type="title"/>
          </p:nvPr>
        </p:nvSpPr>
        <p:spPr>
          <a:prstGeom prst="rect">
            <a:avLst/>
          </a:prstGeom>
        </p:spPr>
        <p:txBody>
          <a:bodyPr/>
          <a:lstStyle/>
          <a:p>
            <a:pPr/>
            <a:r>
              <a:t>On the Modern Web</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Full-Stack Development?"/>
          <p:cNvSpPr txBox="1"/>
          <p:nvPr>
            <p:ph type="title"/>
          </p:nvPr>
        </p:nvSpPr>
        <p:spPr>
          <a:prstGeom prst="rect">
            <a:avLst/>
          </a:prstGeom>
        </p:spPr>
        <p:txBody>
          <a:bodyPr/>
          <a:lstStyle/>
          <a:p>
            <a:pPr/>
            <a:r>
              <a:t>Full-Stack Development?</a:t>
            </a:r>
          </a:p>
        </p:txBody>
      </p:sp>
      <p:sp>
        <p:nvSpPr>
          <p:cNvPr id="178" name="In modern web applications, there’s a constant back-and-forth communication between two key components: the visuals displayed on the user’s browser (frontend) and the data and logic stored on the server (backend).…"/>
          <p:cNvSpPr txBox="1"/>
          <p:nvPr/>
        </p:nvSpPr>
        <p:spPr>
          <a:xfrm>
            <a:off x="1206500" y="3607265"/>
            <a:ext cx="21971001" cy="650147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defTabSz="2243271">
              <a:spcBef>
                <a:spcPts val="4100"/>
              </a:spcBef>
              <a:defRPr sz="5060">
                <a:solidFill>
                  <a:srgbClr val="000000"/>
                </a:solidFill>
              </a:defRPr>
            </a:pPr>
            <a:r>
              <a:t>In modern </a:t>
            </a:r>
            <a:r>
              <a:rPr b="1">
                <a:latin typeface="Arial"/>
                <a:ea typeface="Arial"/>
                <a:cs typeface="Arial"/>
                <a:sym typeface="Arial"/>
              </a:rPr>
              <a:t>web applications, </a:t>
            </a:r>
            <a:r>
              <a:t>there’s a constant back-and-forth communication between two key components: the visuals displayed on the user’s browser (</a:t>
            </a:r>
            <a:r>
              <a:rPr b="1">
                <a:latin typeface="Arial"/>
                <a:ea typeface="Arial"/>
                <a:cs typeface="Arial"/>
                <a:sym typeface="Arial"/>
              </a:rPr>
              <a:t>frontend) </a:t>
            </a:r>
            <a:r>
              <a:t>and the data and logic stored on the server (</a:t>
            </a:r>
            <a:r>
              <a:rPr b="1">
                <a:latin typeface="Arial"/>
                <a:ea typeface="Arial"/>
                <a:cs typeface="Arial"/>
                <a:sym typeface="Arial"/>
              </a:rPr>
              <a:t>backend).</a:t>
            </a:r>
            <a:endParaRPr b="1">
              <a:latin typeface="Arial"/>
              <a:ea typeface="Arial"/>
              <a:cs typeface="Arial"/>
              <a:sym typeface="Arial"/>
            </a:endParaRPr>
          </a:p>
          <a:p>
            <a:pPr algn="l" defTabSz="2243271">
              <a:spcBef>
                <a:spcPts val="4100"/>
              </a:spcBef>
              <a:defRPr sz="5060">
                <a:solidFill>
                  <a:srgbClr val="000000"/>
                </a:solidFill>
              </a:defRPr>
            </a:pPr>
            <a:endParaRPr b="1">
              <a:latin typeface="Arial"/>
              <a:ea typeface="Arial"/>
              <a:cs typeface="Arial"/>
              <a:sym typeface="Arial"/>
            </a:endParaRPr>
          </a:p>
          <a:p>
            <a:pPr algn="l" defTabSz="2243271">
              <a:spcBef>
                <a:spcPts val="4100"/>
              </a:spcBef>
              <a:defRPr sz="5060">
                <a:solidFill>
                  <a:srgbClr val="000000"/>
                </a:solidFill>
              </a:defRPr>
            </a:pPr>
            <a:r>
              <a:rPr b="1">
                <a:latin typeface="Arial"/>
                <a:ea typeface="Arial"/>
                <a:cs typeface="Arial"/>
                <a:sym typeface="Arial"/>
              </a:rPr>
              <a:t>Full-Stack Development </a:t>
            </a:r>
            <a:r>
              <a:rPr>
                <a:latin typeface="Arial"/>
                <a:ea typeface="Arial"/>
                <a:cs typeface="Arial"/>
                <a:sym typeface="Arial"/>
              </a:rPr>
              <a:t>is the concept of building </a:t>
            </a:r>
            <a:r>
              <a:rPr b="1" i="1" u="sng">
                <a:latin typeface="Arial"/>
                <a:ea typeface="Arial"/>
                <a:cs typeface="Arial"/>
                <a:sym typeface="Arial"/>
              </a:rPr>
              <a:t>every</a:t>
            </a:r>
            <a:r>
              <a:t> </a:t>
            </a:r>
            <a:r>
              <a:rPr>
                <a:latin typeface="Arial"/>
                <a:ea typeface="Arial"/>
                <a:cs typeface="Arial"/>
                <a:sym typeface="Arial"/>
              </a:rPr>
              <a:t>aspect of the web app – from the visuals and interactions, to the data transfer and processing.</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Full-Stack Development?"/>
          <p:cNvSpPr txBox="1"/>
          <p:nvPr>
            <p:ph type="title"/>
          </p:nvPr>
        </p:nvSpPr>
        <p:spPr>
          <a:prstGeom prst="rect">
            <a:avLst/>
          </a:prstGeom>
        </p:spPr>
        <p:txBody>
          <a:bodyPr/>
          <a:lstStyle/>
          <a:p>
            <a:pPr/>
            <a:r>
              <a:t>Full-Stack Development?</a:t>
            </a:r>
          </a:p>
        </p:txBody>
      </p:sp>
      <p:pic>
        <p:nvPicPr>
          <p:cNvPr id="181" name="image19.jpeg" descr="image19.jpeg"/>
          <p:cNvPicPr>
            <a:picLocks noChangeAspect="1"/>
          </p:cNvPicPr>
          <p:nvPr/>
        </p:nvPicPr>
        <p:blipFill>
          <a:blip r:embed="rId2">
            <a:extLst/>
          </a:blip>
          <a:srcRect l="0" t="13560" r="0" b="13560"/>
          <a:stretch>
            <a:fillRect/>
          </a:stretch>
        </p:blipFill>
        <p:spPr>
          <a:xfrm>
            <a:off x="18078287" y="6421406"/>
            <a:ext cx="5365615" cy="3910455"/>
          </a:xfrm>
          <a:prstGeom prst="rect">
            <a:avLst/>
          </a:prstGeom>
          <a:ln w="25400">
            <a:solidFill>
              <a:srgbClr val="C0C0C0"/>
            </a:solidFill>
            <a:miter lim="400000"/>
          </a:ln>
          <a:effectLst>
            <a:outerShdw sx="100000" sy="100000" kx="0" ky="0" algn="b" rotWithShape="0" blurRad="63500" dist="25400" dir="5400000">
              <a:srgbClr val="000000">
                <a:alpha val="50000"/>
              </a:srgbClr>
            </a:outerShdw>
          </a:effectLst>
        </p:spPr>
      </p:pic>
      <p:pic>
        <p:nvPicPr>
          <p:cNvPr id="182" name="image21.png" descr="image21.png"/>
          <p:cNvPicPr>
            <a:picLocks noChangeAspect="1"/>
          </p:cNvPicPr>
          <p:nvPr/>
        </p:nvPicPr>
        <p:blipFill>
          <a:blip r:embed="rId3">
            <a:extLst/>
          </a:blip>
          <a:srcRect l="1471" t="8729" r="1471" b="2091"/>
          <a:stretch>
            <a:fillRect/>
          </a:stretch>
        </p:blipFill>
        <p:spPr>
          <a:xfrm>
            <a:off x="1358264" y="4407265"/>
            <a:ext cx="15758758" cy="7938567"/>
          </a:xfrm>
          <a:prstGeom prst="rect">
            <a:avLst/>
          </a:prstGeom>
          <a:ln w="25400">
            <a:solidFill>
              <a:srgbClr val="C0C0C0"/>
            </a:solidFill>
            <a:miter lim="400000"/>
          </a:ln>
          <a:effectLst>
            <a:outerShdw sx="100000" sy="100000" kx="0" ky="0" algn="b" rotWithShape="0" blurRad="63500" dist="25400" dir="5400000">
              <a:srgbClr val="000000">
                <a:alpha val="50000"/>
              </a:srgbClr>
            </a:outerShdw>
          </a:effectLst>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Full-Stack Development"/>
          <p:cNvSpPr txBox="1"/>
          <p:nvPr>
            <p:ph type="title"/>
          </p:nvPr>
        </p:nvSpPr>
        <p:spPr>
          <a:prstGeom prst="rect">
            <a:avLst/>
          </a:prstGeom>
        </p:spPr>
        <p:txBody>
          <a:bodyPr/>
          <a:lstStyle/>
          <a:p>
            <a:pPr/>
            <a:r>
              <a:t>Full-Stack Development</a:t>
            </a:r>
          </a:p>
        </p:txBody>
      </p:sp>
      <p:sp>
        <p:nvSpPr>
          <p:cNvPr id="185" name="The Browser…"/>
          <p:cNvSpPr txBox="1"/>
          <p:nvPr>
            <p:ph type="body" sz="quarter" idx="1"/>
          </p:nvPr>
        </p:nvSpPr>
        <p:spPr>
          <a:xfrm>
            <a:off x="1206500" y="3293283"/>
            <a:ext cx="3863299" cy="4751950"/>
          </a:xfrm>
          <a:prstGeom prst="rect">
            <a:avLst/>
          </a:prstGeom>
        </p:spPr>
        <p:txBody>
          <a:bodyPr>
            <a:noAutofit/>
          </a:bodyPr>
          <a:lstStyle/>
          <a:p>
            <a:pPr marL="0" indent="0">
              <a:buSzTx/>
              <a:buNone/>
              <a:defRPr b="1" sz="4200" u="sng"/>
            </a:pPr>
            <a:r>
              <a:t>The Browser</a:t>
            </a:r>
          </a:p>
          <a:p>
            <a:pPr>
              <a:lnSpc>
                <a:spcPct val="100000"/>
              </a:lnSpc>
              <a:spcBef>
                <a:spcPts val="1200"/>
              </a:spcBef>
              <a:defRPr sz="3200"/>
            </a:pPr>
            <a:r>
              <a:t>HTML</a:t>
            </a:r>
          </a:p>
          <a:p>
            <a:pPr>
              <a:lnSpc>
                <a:spcPct val="100000"/>
              </a:lnSpc>
              <a:spcBef>
                <a:spcPts val="1200"/>
              </a:spcBef>
              <a:defRPr sz="3200"/>
            </a:pPr>
            <a:r>
              <a:t>CSS</a:t>
            </a:r>
          </a:p>
          <a:p>
            <a:pPr>
              <a:lnSpc>
                <a:spcPct val="100000"/>
              </a:lnSpc>
              <a:spcBef>
                <a:spcPts val="1200"/>
              </a:spcBef>
              <a:defRPr sz="3200"/>
            </a:pPr>
            <a:r>
              <a:t>JavaScript</a:t>
            </a:r>
          </a:p>
          <a:p>
            <a:pPr>
              <a:lnSpc>
                <a:spcPct val="100000"/>
              </a:lnSpc>
              <a:spcBef>
                <a:spcPts val="1200"/>
              </a:spcBef>
              <a:defRPr sz="3200"/>
            </a:pPr>
            <a:r>
              <a:t>Bootstrap</a:t>
            </a:r>
          </a:p>
          <a:p>
            <a:pPr>
              <a:lnSpc>
                <a:spcPct val="100000"/>
              </a:lnSpc>
              <a:spcBef>
                <a:spcPts val="1200"/>
              </a:spcBef>
              <a:defRPr sz="3200"/>
            </a:pPr>
            <a:r>
              <a:t>SEO</a:t>
            </a:r>
          </a:p>
          <a:p>
            <a:pPr>
              <a:lnSpc>
                <a:spcPct val="100000"/>
              </a:lnSpc>
              <a:spcBef>
                <a:spcPts val="1200"/>
              </a:spcBef>
              <a:defRPr sz="3200"/>
            </a:pPr>
            <a:r>
              <a:t>React.js</a:t>
            </a:r>
          </a:p>
        </p:txBody>
      </p:sp>
      <p:sp>
        <p:nvSpPr>
          <p:cNvPr id="186" name="DevTools…"/>
          <p:cNvSpPr txBox="1"/>
          <p:nvPr/>
        </p:nvSpPr>
        <p:spPr>
          <a:xfrm>
            <a:off x="19228196" y="3293283"/>
            <a:ext cx="3863299" cy="2983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l">
              <a:lnSpc>
                <a:spcPct val="90000"/>
              </a:lnSpc>
              <a:spcBef>
                <a:spcPts val="4500"/>
              </a:spcBef>
              <a:defRPr b="1" sz="4200" u="sng">
                <a:solidFill>
                  <a:srgbClr val="000000"/>
                </a:solidFill>
              </a:defRPr>
            </a:pPr>
            <a:r>
              <a:t>DevTools</a:t>
            </a:r>
          </a:p>
          <a:p>
            <a:pPr marL="609600" indent="-609600" algn="l">
              <a:spcBef>
                <a:spcPts val="1200"/>
              </a:spcBef>
              <a:buSzPct val="123000"/>
              <a:buChar char="•"/>
              <a:defRPr sz="3200">
                <a:solidFill>
                  <a:srgbClr val="000000"/>
                </a:solidFill>
              </a:defRPr>
            </a:pPr>
            <a:r>
              <a:t>Heroku</a:t>
            </a:r>
          </a:p>
          <a:p>
            <a:pPr marL="609600" indent="-609600" algn="l">
              <a:spcBef>
                <a:spcPts val="1200"/>
              </a:spcBef>
              <a:buSzPct val="123000"/>
              <a:buChar char="•"/>
              <a:defRPr sz="3200">
                <a:solidFill>
                  <a:srgbClr val="000000"/>
                </a:solidFill>
              </a:defRPr>
            </a:pPr>
            <a:r>
              <a:t>Git</a:t>
            </a:r>
          </a:p>
          <a:p>
            <a:pPr marL="609600" indent="-609600" algn="l">
              <a:spcBef>
                <a:spcPts val="1200"/>
              </a:spcBef>
              <a:buSzPct val="123000"/>
              <a:buChar char="•"/>
              <a:defRPr sz="3200">
                <a:solidFill>
                  <a:srgbClr val="000000"/>
                </a:solidFill>
              </a:defRPr>
            </a:pPr>
            <a:r>
              <a:t>GitHub</a:t>
            </a:r>
          </a:p>
        </p:txBody>
      </p:sp>
      <p:sp>
        <p:nvSpPr>
          <p:cNvPr id="187" name="Server Side…"/>
          <p:cNvSpPr txBox="1"/>
          <p:nvPr/>
        </p:nvSpPr>
        <p:spPr>
          <a:xfrm>
            <a:off x="7184740" y="3293283"/>
            <a:ext cx="3863299" cy="655656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l">
              <a:lnSpc>
                <a:spcPct val="90000"/>
              </a:lnSpc>
              <a:spcBef>
                <a:spcPts val="4500"/>
              </a:spcBef>
              <a:defRPr b="1" sz="4200" u="sng">
                <a:solidFill>
                  <a:srgbClr val="000000"/>
                </a:solidFill>
              </a:defRPr>
            </a:pPr>
            <a:r>
              <a:t>Server Side</a:t>
            </a:r>
          </a:p>
          <a:p>
            <a:pPr marL="609600" indent="-609600" algn="l">
              <a:spcBef>
                <a:spcPts val="1200"/>
              </a:spcBef>
              <a:buSzPct val="123000"/>
              <a:buChar char="•"/>
              <a:defRPr sz="3200">
                <a:solidFill>
                  <a:srgbClr val="000000"/>
                </a:solidFill>
              </a:defRPr>
            </a:pPr>
            <a:r>
              <a:t>Node.js</a:t>
            </a:r>
          </a:p>
          <a:p>
            <a:pPr marL="609600" indent="-609600" algn="l">
              <a:spcBef>
                <a:spcPts val="1200"/>
              </a:spcBef>
              <a:buSzPct val="123000"/>
              <a:buChar char="•"/>
              <a:defRPr sz="3200">
                <a:solidFill>
                  <a:srgbClr val="000000"/>
                </a:solidFill>
              </a:defRPr>
            </a:pPr>
            <a:r>
              <a:t>Express.js</a:t>
            </a:r>
          </a:p>
          <a:p>
            <a:pPr marL="609600" indent="-609600" algn="l">
              <a:spcBef>
                <a:spcPts val="1200"/>
              </a:spcBef>
              <a:buSzPct val="123000"/>
              <a:buChar char="•"/>
              <a:defRPr sz="3200">
                <a:solidFill>
                  <a:srgbClr val="000000"/>
                </a:solidFill>
              </a:defRPr>
            </a:pPr>
            <a:r>
              <a:t>Templating Engines</a:t>
            </a:r>
          </a:p>
          <a:p>
            <a:pPr marL="609600" indent="-609600" algn="l">
              <a:spcBef>
                <a:spcPts val="1200"/>
              </a:spcBef>
              <a:buSzPct val="123000"/>
              <a:buChar char="•"/>
              <a:defRPr sz="3200">
                <a:solidFill>
                  <a:srgbClr val="000000"/>
                </a:solidFill>
              </a:defRPr>
            </a:pPr>
            <a:r>
              <a:t>Tests</a:t>
            </a:r>
          </a:p>
          <a:p>
            <a:pPr marL="609600" indent="-609600" algn="l">
              <a:spcBef>
                <a:spcPts val="1200"/>
              </a:spcBef>
              <a:buSzPct val="123000"/>
              <a:buChar char="•"/>
              <a:defRPr sz="3200">
                <a:solidFill>
                  <a:srgbClr val="000000"/>
                </a:solidFill>
              </a:defRPr>
            </a:pPr>
            <a:r>
              <a:t>MVC</a:t>
            </a:r>
          </a:p>
          <a:p>
            <a:pPr marL="609600" indent="-609600" algn="l">
              <a:spcBef>
                <a:spcPts val="1200"/>
              </a:spcBef>
              <a:buSzPct val="123000"/>
              <a:buChar char="•"/>
              <a:defRPr sz="3200">
                <a:solidFill>
                  <a:srgbClr val="000000"/>
                </a:solidFill>
              </a:defRPr>
            </a:pPr>
            <a:r>
              <a:t>User Authentication</a:t>
            </a:r>
          </a:p>
          <a:p>
            <a:pPr marL="609600" indent="-609600" algn="l">
              <a:spcBef>
                <a:spcPts val="1200"/>
              </a:spcBef>
              <a:buSzPct val="123000"/>
              <a:buChar char="•"/>
              <a:defRPr sz="3200">
                <a:solidFill>
                  <a:srgbClr val="000000"/>
                </a:solidFill>
              </a:defRPr>
            </a:pPr>
            <a:r>
              <a:t>Sessions</a:t>
            </a:r>
          </a:p>
        </p:txBody>
      </p:sp>
      <p:sp>
        <p:nvSpPr>
          <p:cNvPr id="188" name="API Interaction…"/>
          <p:cNvSpPr txBox="1"/>
          <p:nvPr/>
        </p:nvSpPr>
        <p:spPr>
          <a:xfrm>
            <a:off x="13206468" y="3293283"/>
            <a:ext cx="3863299" cy="400054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l">
              <a:lnSpc>
                <a:spcPct val="90000"/>
              </a:lnSpc>
              <a:spcBef>
                <a:spcPts val="4500"/>
              </a:spcBef>
              <a:defRPr b="1" sz="4200" u="sng">
                <a:solidFill>
                  <a:srgbClr val="000000"/>
                </a:solidFill>
              </a:defRPr>
            </a:pPr>
            <a:r>
              <a:t>API Interaction</a:t>
            </a:r>
          </a:p>
          <a:p>
            <a:pPr marL="609600" indent="-609600" algn="l">
              <a:spcBef>
                <a:spcPts val="1200"/>
              </a:spcBef>
              <a:buSzPct val="123000"/>
              <a:buChar char="•"/>
              <a:defRPr sz="3200">
                <a:solidFill>
                  <a:srgbClr val="000000"/>
                </a:solidFill>
              </a:defRPr>
            </a:pPr>
            <a:r>
              <a:t>APIs</a:t>
            </a:r>
          </a:p>
          <a:p>
            <a:pPr marL="609600" indent="-609600" algn="l">
              <a:spcBef>
                <a:spcPts val="1200"/>
              </a:spcBef>
              <a:buSzPct val="123000"/>
              <a:buChar char="•"/>
              <a:defRPr sz="3200">
                <a:solidFill>
                  <a:srgbClr val="000000"/>
                </a:solidFill>
              </a:defRPr>
            </a:pPr>
            <a:r>
              <a:t>JSON</a:t>
            </a:r>
          </a:p>
          <a:p>
            <a:pPr marL="609600" indent="-609600" algn="l">
              <a:spcBef>
                <a:spcPts val="1200"/>
              </a:spcBef>
              <a:buSzPct val="123000"/>
              <a:buChar char="•"/>
              <a:defRPr sz="3200">
                <a:solidFill>
                  <a:srgbClr val="000000"/>
                </a:solidFill>
              </a:defRPr>
            </a:pPr>
            <a:r>
              <a:t>AJAX</a:t>
            </a:r>
          </a:p>
          <a:p>
            <a:pPr marL="609600" indent="-609600" algn="l">
              <a:spcBef>
                <a:spcPts val="1200"/>
              </a:spcBef>
              <a:buSzPct val="123000"/>
              <a:buChar char="•"/>
              <a:defRPr sz="3200">
                <a:solidFill>
                  <a:srgbClr val="000000"/>
                </a:solidFill>
              </a:defRPr>
            </a:pPr>
            <a:r>
              <a:t>Real Time Cloud</a:t>
            </a:r>
          </a:p>
        </p:txBody>
      </p:sp>
      <p:sp>
        <p:nvSpPr>
          <p:cNvPr id="189" name="Databases…"/>
          <p:cNvSpPr txBox="1"/>
          <p:nvPr/>
        </p:nvSpPr>
        <p:spPr>
          <a:xfrm>
            <a:off x="13206468" y="7613783"/>
            <a:ext cx="3863299" cy="271814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l">
              <a:lnSpc>
                <a:spcPct val="90000"/>
              </a:lnSpc>
              <a:spcBef>
                <a:spcPts val="4500"/>
              </a:spcBef>
              <a:defRPr b="1" sz="4200" u="sng">
                <a:solidFill>
                  <a:srgbClr val="000000"/>
                </a:solidFill>
              </a:defRPr>
            </a:pPr>
            <a:r>
              <a:t>Databases</a:t>
            </a:r>
          </a:p>
          <a:p>
            <a:pPr marL="609600" indent="-609600" algn="l">
              <a:spcBef>
                <a:spcPts val="1200"/>
              </a:spcBef>
              <a:buSzPct val="123000"/>
              <a:buChar char="•"/>
              <a:defRPr sz="3200">
                <a:solidFill>
                  <a:srgbClr val="000000"/>
                </a:solidFill>
              </a:defRPr>
            </a:pPr>
            <a:r>
              <a:t>MySQL</a:t>
            </a:r>
          </a:p>
          <a:p>
            <a:pPr marL="609600" indent="-609600" algn="l">
              <a:spcBef>
                <a:spcPts val="1200"/>
              </a:spcBef>
              <a:buSzPct val="123000"/>
              <a:buChar char="•"/>
              <a:defRPr sz="3200">
                <a:solidFill>
                  <a:srgbClr val="000000"/>
                </a:solidFill>
              </a:defRPr>
            </a:pPr>
            <a:r>
              <a:t>MongoDB</a:t>
            </a:r>
          </a:p>
          <a:p>
            <a:pPr marL="609600" indent="-609600" algn="l">
              <a:spcBef>
                <a:spcPts val="1200"/>
              </a:spcBef>
              <a:buSzPct val="123000"/>
              <a:buChar char="•"/>
              <a:defRPr sz="3200">
                <a:solidFill>
                  <a:srgbClr val="000000"/>
                </a:solidFill>
              </a:defRPr>
            </a:pPr>
            <a:r>
              <a:t>Firebase</a:t>
            </a:r>
          </a:p>
        </p:txBody>
      </p:sp>
      <p:sp>
        <p:nvSpPr>
          <p:cNvPr id="190" name="CS Fundamentals…"/>
          <p:cNvSpPr txBox="1"/>
          <p:nvPr/>
        </p:nvSpPr>
        <p:spPr>
          <a:xfrm>
            <a:off x="19228196" y="7613783"/>
            <a:ext cx="3863299" cy="271814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l">
              <a:lnSpc>
                <a:spcPct val="90000"/>
              </a:lnSpc>
              <a:spcBef>
                <a:spcPts val="4500"/>
              </a:spcBef>
              <a:defRPr b="1" sz="4200" u="sng">
                <a:solidFill>
                  <a:srgbClr val="000000"/>
                </a:solidFill>
              </a:defRPr>
            </a:pPr>
            <a:r>
              <a:t>CS Fundamentals</a:t>
            </a:r>
          </a:p>
          <a:p>
            <a:pPr marL="609600" indent="-609600" algn="l">
              <a:spcBef>
                <a:spcPts val="1200"/>
              </a:spcBef>
              <a:buSzPct val="123000"/>
              <a:buChar char="•"/>
              <a:defRPr sz="3200">
                <a:solidFill>
                  <a:srgbClr val="000000"/>
                </a:solidFill>
              </a:defRPr>
            </a:pPr>
            <a:r>
              <a:t>Algorithms</a:t>
            </a:r>
          </a:p>
          <a:p>
            <a:pPr marL="609600" indent="-609600" algn="l">
              <a:spcBef>
                <a:spcPts val="1200"/>
              </a:spcBef>
              <a:buSzPct val="123000"/>
              <a:buChar char="•"/>
              <a:defRPr sz="3200">
                <a:solidFill>
                  <a:srgbClr val="000000"/>
                </a:solidFill>
              </a:defRPr>
            </a:pPr>
            <a:r>
              <a:t>Design Patterns</a:t>
            </a:r>
          </a:p>
        </p:txBody>
      </p:sp>
      <p:sp>
        <p:nvSpPr>
          <p:cNvPr id="191" name="Containers…"/>
          <p:cNvSpPr txBox="1"/>
          <p:nvPr/>
        </p:nvSpPr>
        <p:spPr>
          <a:xfrm>
            <a:off x="1163012" y="8490541"/>
            <a:ext cx="3863299" cy="216455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lgn="l">
              <a:lnSpc>
                <a:spcPct val="90000"/>
              </a:lnSpc>
              <a:spcBef>
                <a:spcPts val="4500"/>
              </a:spcBef>
              <a:defRPr b="1" sz="4200" u="sng">
                <a:solidFill>
                  <a:srgbClr val="000000"/>
                </a:solidFill>
              </a:defRPr>
            </a:pPr>
            <a:r>
              <a:t>Containers</a:t>
            </a:r>
          </a:p>
          <a:p>
            <a:pPr marL="609600" indent="-609600" algn="l">
              <a:spcBef>
                <a:spcPts val="1200"/>
              </a:spcBef>
              <a:buSzPct val="123000"/>
              <a:buChar char="•"/>
              <a:defRPr sz="3200">
                <a:solidFill>
                  <a:srgbClr val="000000"/>
                </a:solidFill>
              </a:defRPr>
            </a:pPr>
            <a:r>
              <a:t>Docker</a:t>
            </a:r>
          </a:p>
          <a:p>
            <a:pPr marL="609600" indent="-609600" algn="l">
              <a:spcBef>
                <a:spcPts val="1200"/>
              </a:spcBef>
              <a:buSzPct val="123000"/>
              <a:buChar char="•"/>
              <a:defRPr sz="3200">
                <a:solidFill>
                  <a:srgbClr val="000000"/>
                </a:solidFill>
              </a:defRPr>
            </a:pPr>
            <a:r>
              <a:t>Kubernetes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Recommended Setup"/>
          <p:cNvSpPr txBox="1"/>
          <p:nvPr>
            <p:ph type="title"/>
          </p:nvPr>
        </p:nvSpPr>
        <p:spPr>
          <a:prstGeom prst="rect">
            <a:avLst/>
          </a:prstGeom>
        </p:spPr>
        <p:txBody>
          <a:bodyPr/>
          <a:lstStyle/>
          <a:p>
            <a:pPr/>
            <a:r>
              <a:t>Recommended Setup</a:t>
            </a:r>
          </a:p>
        </p:txBody>
      </p:sp>
      <p:sp>
        <p:nvSpPr>
          <p:cNvPr id="146" name="A quiet area to focus…"/>
          <p:cNvSpPr txBox="1"/>
          <p:nvPr>
            <p:ph type="body" idx="1"/>
          </p:nvPr>
        </p:nvSpPr>
        <p:spPr>
          <a:xfrm>
            <a:off x="1206499" y="3132487"/>
            <a:ext cx="21971001" cy="8256012"/>
          </a:xfrm>
          <a:prstGeom prst="rect">
            <a:avLst/>
          </a:prstGeom>
        </p:spPr>
        <p:txBody>
          <a:bodyPr/>
          <a:lstStyle/>
          <a:p>
            <a:pPr/>
            <a:r>
              <a:t>A quiet area to focus</a:t>
            </a:r>
          </a:p>
          <a:p>
            <a:pPr/>
            <a:r>
              <a:t>A comfortable workspace</a:t>
            </a:r>
          </a:p>
          <a:p>
            <a:pPr/>
            <a:r>
              <a:t>A second monitor </a:t>
            </a:r>
            <a:r>
              <a:rPr b="1" i="1"/>
              <a:t>(highly encouraged)</a:t>
            </a:r>
          </a:p>
          <a:p>
            <a:pPr/>
            <a:r>
              <a:t>Headphones/headset</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Mindset, Motivation, &amp; Expectation"/>
          <p:cNvSpPr txBox="1"/>
          <p:nvPr>
            <p:ph type="title"/>
          </p:nvPr>
        </p:nvSpPr>
        <p:spPr>
          <a:prstGeom prst="rect">
            <a:avLst/>
          </a:prstGeom>
        </p:spPr>
        <p:txBody>
          <a:bodyPr/>
          <a:lstStyle/>
          <a:p>
            <a:pPr/>
            <a:r>
              <a:t>Mindset, Motivation, &amp; Expectation</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Your why…"/>
          <p:cNvSpPr txBox="1"/>
          <p:nvPr>
            <p:ph type="title"/>
          </p:nvPr>
        </p:nvSpPr>
        <p:spPr>
          <a:prstGeom prst="rect">
            <a:avLst/>
          </a:prstGeom>
        </p:spPr>
        <p:txBody>
          <a:bodyPr/>
          <a:lstStyle/>
          <a:p>
            <a:pPr/>
            <a:r>
              <a:t>Your why…</a:t>
            </a:r>
          </a:p>
        </p:txBody>
      </p:sp>
      <p:sp>
        <p:nvSpPr>
          <p:cNvPr id="151" name="To be able to “create”…"/>
          <p:cNvSpPr txBox="1"/>
          <p:nvPr>
            <p:ph type="body" idx="1"/>
          </p:nvPr>
        </p:nvSpPr>
        <p:spPr>
          <a:xfrm>
            <a:off x="1206500" y="4847278"/>
            <a:ext cx="21971000" cy="7657238"/>
          </a:xfrm>
          <a:prstGeom prst="rect">
            <a:avLst/>
          </a:prstGeom>
        </p:spPr>
        <p:txBody>
          <a:bodyPr/>
          <a:lstStyle/>
          <a:p>
            <a:pPr marL="0" indent="0">
              <a:buSzTx/>
              <a:buNone/>
            </a:pPr>
            <a:r>
              <a:t>To be able to </a:t>
            </a:r>
            <a:r>
              <a:rPr b="1" u="sng"/>
              <a:t>“create”</a:t>
            </a:r>
          </a:p>
          <a:p>
            <a:pPr marL="0" indent="0">
              <a:buSzTx/>
              <a:buNone/>
            </a:pPr>
            <a:r>
              <a:t>To pursue a </a:t>
            </a:r>
            <a:r>
              <a:rPr b="1" u="sng"/>
              <a:t>“dream”</a:t>
            </a:r>
            <a:endParaRPr b="1" u="sng"/>
          </a:p>
          <a:p>
            <a:pPr marL="0" indent="0">
              <a:buSzTx/>
              <a:buNone/>
            </a:pPr>
            <a:r>
              <a:t>To gain </a:t>
            </a:r>
            <a:r>
              <a:rPr b="1" u="sng"/>
              <a:t>“financial stability/freedom”</a:t>
            </a:r>
          </a:p>
          <a:p>
            <a:pPr marL="0" indent="0">
              <a:buSzTx/>
              <a:buNone/>
            </a:pPr>
            <a:r>
              <a:t>To </a:t>
            </a:r>
            <a:r>
              <a:rPr b="1" u="sng"/>
              <a:t>“challenge”</a:t>
            </a:r>
            <a:r>
              <a:t> yourself</a:t>
            </a:r>
          </a:p>
          <a:p>
            <a:pPr marL="0" indent="0">
              <a:buSzTx/>
              <a:buNone/>
            </a:pPr>
            <a:r>
              <a:t>To be a </a:t>
            </a:r>
            <a:r>
              <a:rPr b="1" u="sng"/>
              <a:t>“role model”</a:t>
            </a:r>
          </a:p>
          <a:p>
            <a:pPr marL="0" indent="0">
              <a:buSzTx/>
              <a:buNone/>
            </a:pPr>
            <a:r>
              <a:t>To escape a </a:t>
            </a:r>
            <a:r>
              <a:rPr b="1" u="sng"/>
              <a:t>“stagnant job”</a:t>
            </a:r>
          </a:p>
        </p:txBody>
      </p:sp>
      <p:sp>
        <p:nvSpPr>
          <p:cNvPr id="152" name="Why do you want to do this?"/>
          <p:cNvSpPr txBox="1"/>
          <p:nvPr/>
        </p:nvSpPr>
        <p:spPr>
          <a:xfrm>
            <a:off x="1206499" y="3298701"/>
            <a:ext cx="21971001" cy="109785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a:lnSpc>
                <a:spcPct val="80000"/>
              </a:lnSpc>
              <a:defRPr b="1" spc="-119" sz="6000">
                <a:solidFill>
                  <a:srgbClr val="000000"/>
                </a:solidFill>
              </a:defRPr>
            </a:lvl1pPr>
          </a:lstStyle>
          <a:p>
            <a:pPr/>
            <a:r>
              <a:t>Why do you want to do this?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Remember…"/>
          <p:cNvSpPr txBox="1"/>
          <p:nvPr>
            <p:ph type="title"/>
          </p:nvPr>
        </p:nvSpPr>
        <p:spPr>
          <a:prstGeom prst="rect">
            <a:avLst/>
          </a:prstGeom>
        </p:spPr>
        <p:txBody>
          <a:bodyPr/>
          <a:lstStyle/>
          <a:p>
            <a:pPr/>
            <a:r>
              <a:t>Remember…</a:t>
            </a:r>
          </a:p>
        </p:txBody>
      </p:sp>
      <p:sp>
        <p:nvSpPr>
          <p:cNvPr id="155" name="Nothing good comes easy!"/>
          <p:cNvSpPr txBox="1"/>
          <p:nvPr>
            <p:ph type="body" sz="quarter" idx="1"/>
          </p:nvPr>
        </p:nvSpPr>
        <p:spPr>
          <a:xfrm>
            <a:off x="1206500" y="6141418"/>
            <a:ext cx="21971001" cy="1433164"/>
          </a:xfrm>
          <a:prstGeom prst="rect">
            <a:avLst/>
          </a:prstGeom>
        </p:spPr>
        <p:txBody>
          <a:bodyPr/>
          <a:lstStyle>
            <a:lvl1pPr marL="0" indent="0" algn="ctr">
              <a:buSzTx/>
              <a:buNone/>
              <a:defRPr b="1" sz="7200"/>
            </a:lvl1pPr>
          </a:lstStyle>
          <a:p>
            <a:pPr/>
            <a:r>
              <a:t>Nothing good comes easy!</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Nothing good comes easy…"/>
          <p:cNvSpPr txBox="1"/>
          <p:nvPr>
            <p:ph type="title"/>
          </p:nvPr>
        </p:nvSpPr>
        <p:spPr>
          <a:prstGeom prst="rect">
            <a:avLst/>
          </a:prstGeom>
        </p:spPr>
        <p:txBody>
          <a:bodyPr/>
          <a:lstStyle/>
          <a:p>
            <a:pPr/>
            <a:r>
              <a:t>Nothing good comes easy…</a:t>
            </a:r>
          </a:p>
        </p:txBody>
      </p:sp>
      <p:sp>
        <p:nvSpPr>
          <p:cNvPr id="158" name="You will face 3 HUGE obstacles!"/>
          <p:cNvSpPr txBox="1"/>
          <p:nvPr>
            <p:ph type="body" sz="quarter" idx="1"/>
          </p:nvPr>
        </p:nvSpPr>
        <p:spPr>
          <a:xfrm>
            <a:off x="1206500" y="6141418"/>
            <a:ext cx="21971000" cy="1433164"/>
          </a:xfrm>
          <a:prstGeom prst="rect">
            <a:avLst/>
          </a:prstGeom>
        </p:spPr>
        <p:txBody>
          <a:bodyPr/>
          <a:lstStyle>
            <a:lvl1pPr marL="0" indent="0" algn="ctr">
              <a:buSzTx/>
              <a:buNone/>
              <a:defRPr b="1" sz="7200"/>
            </a:lvl1pPr>
          </a:lstStyle>
          <a:p>
            <a:pPr/>
            <a:r>
              <a:t>You will face 3 HUGE obstacles!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0" name="2.jpg" descr="2.jpg"/>
          <p:cNvPicPr>
            <a:picLocks noChangeAspect="1"/>
          </p:cNvPicPr>
          <p:nvPr>
            <p:ph type="pic" idx="21"/>
          </p:nvPr>
        </p:nvPicPr>
        <p:blipFill>
          <a:blip r:embed="rId2">
            <a:extLst/>
          </a:blip>
          <a:srcRect l="195" t="0" r="5300" b="0"/>
          <a:stretch>
            <a:fillRect/>
          </a:stretch>
        </p:blipFill>
        <p:spPr>
          <a:xfrm>
            <a:off x="15760699" y="1269999"/>
            <a:ext cx="7423449" cy="5410201"/>
          </a:xfrm>
          <a:prstGeom prst="rect">
            <a:avLst/>
          </a:prstGeom>
          <a:ln w="25400">
            <a:solidFill>
              <a:srgbClr val="C0C0C0"/>
            </a:solidFill>
          </a:ln>
          <a:effectLst>
            <a:outerShdw sx="100000" sy="100000" kx="0" ky="0" algn="b" rotWithShape="0" blurRad="63500" dist="25400" dir="5400000">
              <a:srgbClr val="000000">
                <a:alpha val="50000"/>
              </a:srgbClr>
            </a:outerShdw>
          </a:effectLst>
        </p:spPr>
      </p:pic>
      <p:pic>
        <p:nvPicPr>
          <p:cNvPr id="161" name="3.jpeg" descr="3.jpeg"/>
          <p:cNvPicPr>
            <a:picLocks noChangeAspect="1"/>
          </p:cNvPicPr>
          <p:nvPr>
            <p:ph type="pic" idx="22"/>
          </p:nvPr>
        </p:nvPicPr>
        <p:blipFill>
          <a:blip r:embed="rId3">
            <a:extLst/>
          </a:blip>
          <a:srcRect l="4376" t="0" r="4376" b="0"/>
          <a:stretch>
            <a:fillRect/>
          </a:stretch>
        </p:blipFill>
        <p:spPr>
          <a:xfrm>
            <a:off x="15760700" y="7098672"/>
            <a:ext cx="7423560" cy="5415343"/>
          </a:xfrm>
          <a:prstGeom prst="rect">
            <a:avLst/>
          </a:prstGeom>
          <a:ln w="25400">
            <a:solidFill>
              <a:srgbClr val="C0C0C0"/>
            </a:solidFill>
          </a:ln>
          <a:effectLst>
            <a:outerShdw sx="100000" sy="100000" kx="0" ky="0" algn="b" rotWithShape="0" blurRad="63500" dist="25400" dir="5400000">
              <a:srgbClr val="000000">
                <a:alpha val="50000"/>
              </a:srgbClr>
            </a:outerShdw>
          </a:effectLst>
        </p:spPr>
      </p:pic>
      <p:pic>
        <p:nvPicPr>
          <p:cNvPr id="162" name="1.jpg" descr="1.jpg"/>
          <p:cNvPicPr>
            <a:picLocks noChangeAspect="1"/>
          </p:cNvPicPr>
          <p:nvPr>
            <p:ph type="pic" idx="23"/>
          </p:nvPr>
        </p:nvPicPr>
        <p:blipFill>
          <a:blip r:embed="rId4">
            <a:extLst/>
          </a:blip>
          <a:srcRect l="0" t="5201" r="0" b="5201"/>
          <a:stretch>
            <a:fillRect/>
          </a:stretch>
        </p:blipFill>
        <p:spPr>
          <a:xfrm>
            <a:off x="3589447" y="1270000"/>
            <a:ext cx="9412004" cy="11243712"/>
          </a:xfrm>
          <a:prstGeom prst="rect">
            <a:avLst/>
          </a:prstGeom>
          <a:ln w="25400">
            <a:solidFill>
              <a:srgbClr val="C0C0C0"/>
            </a:solidFill>
          </a:ln>
          <a:effectLst>
            <a:outerShdw sx="100000" sy="100000" kx="0" ky="0" algn="b" rotWithShape="0" blurRad="63500" dist="25400" dir="5400000">
              <a:srgbClr val="000000">
                <a:alpha val="50000"/>
              </a:srgbClr>
            </a:outerShdw>
          </a:effectLst>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Nothing good comes easy…"/>
          <p:cNvSpPr txBox="1"/>
          <p:nvPr>
            <p:ph type="title"/>
          </p:nvPr>
        </p:nvSpPr>
        <p:spPr>
          <a:prstGeom prst="rect">
            <a:avLst/>
          </a:prstGeom>
        </p:spPr>
        <p:txBody>
          <a:bodyPr/>
          <a:lstStyle/>
          <a:p>
            <a:pPr/>
            <a:r>
              <a:t>Nothing good comes easy…</a:t>
            </a:r>
          </a:p>
        </p:txBody>
      </p:sp>
      <p:sp>
        <p:nvSpPr>
          <p:cNvPr id="165" name="Learning to code requires 2 things:"/>
          <p:cNvSpPr txBox="1"/>
          <p:nvPr>
            <p:ph type="body" sz="quarter" idx="1"/>
          </p:nvPr>
        </p:nvSpPr>
        <p:spPr>
          <a:xfrm>
            <a:off x="1206499" y="3501913"/>
            <a:ext cx="21971001" cy="1433164"/>
          </a:xfrm>
          <a:prstGeom prst="rect">
            <a:avLst/>
          </a:prstGeom>
        </p:spPr>
        <p:txBody>
          <a:bodyPr/>
          <a:lstStyle>
            <a:lvl1pPr marL="0" indent="0">
              <a:buSzTx/>
              <a:buNone/>
              <a:defRPr b="1" sz="7200"/>
            </a:lvl1pPr>
          </a:lstStyle>
          <a:p>
            <a:pPr/>
            <a:r>
              <a:t>Learning to code requires 2 things:</a:t>
            </a:r>
          </a:p>
        </p:txBody>
      </p:sp>
      <p:sp>
        <p:nvSpPr>
          <p:cNvPr id="166" name="Persistence in the face of something that feels hard and confusing…"/>
          <p:cNvSpPr txBox="1"/>
          <p:nvPr/>
        </p:nvSpPr>
        <p:spPr>
          <a:xfrm>
            <a:off x="1206500" y="5125775"/>
            <a:ext cx="21971001" cy="650147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1018645" indent="-1018645" algn="l">
              <a:lnSpc>
                <a:spcPct val="90000"/>
              </a:lnSpc>
              <a:spcBef>
                <a:spcPts val="4500"/>
              </a:spcBef>
              <a:buSzPct val="100000"/>
              <a:buAutoNum type="arabicPeriod" startAt="1"/>
              <a:defRPr sz="5500">
                <a:solidFill>
                  <a:srgbClr val="000000"/>
                </a:solidFill>
              </a:defRPr>
            </a:pPr>
            <a:r>
              <a:t>Persistence in the face of something that feels hard and confusing</a:t>
            </a:r>
          </a:p>
          <a:p>
            <a:pPr marL="1018645" indent="-1018645" algn="l">
              <a:lnSpc>
                <a:spcPct val="90000"/>
              </a:lnSpc>
              <a:spcBef>
                <a:spcPts val="4500"/>
              </a:spcBef>
              <a:buSzPct val="100000"/>
              <a:buAutoNum type="arabicPeriod" startAt="1"/>
              <a:defRPr sz="5500">
                <a:solidFill>
                  <a:srgbClr val="000000"/>
                </a:solidFill>
              </a:defRPr>
            </a:pPr>
            <a:r>
              <a:t>Maintaining the self-confidence to believe you </a:t>
            </a:r>
            <a:r>
              <a:rPr b="1" u="sng"/>
              <a:t>CAN DO THIS!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Learning is “Frustrating”"/>
          <p:cNvSpPr txBox="1"/>
          <p:nvPr>
            <p:ph type="title"/>
          </p:nvPr>
        </p:nvSpPr>
        <p:spPr>
          <a:prstGeom prst="rect">
            <a:avLst/>
          </a:prstGeom>
        </p:spPr>
        <p:txBody>
          <a:bodyPr/>
          <a:lstStyle/>
          <a:p>
            <a:pPr/>
            <a:r>
              <a:t>Learning is “Frustrating”</a:t>
            </a:r>
          </a:p>
        </p:txBody>
      </p:sp>
      <p:sp>
        <p:nvSpPr>
          <p:cNvPr id="169" name="Content Placeholder 2"/>
          <p:cNvSpPr txBox="1"/>
          <p:nvPr/>
        </p:nvSpPr>
        <p:spPr>
          <a:xfrm>
            <a:off x="1206499" y="3834571"/>
            <a:ext cx="21971001" cy="604685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l" defTabSz="914400">
              <a:lnSpc>
                <a:spcPct val="120000"/>
              </a:lnSpc>
              <a:spcBef>
                <a:spcPts val="1000"/>
              </a:spcBef>
              <a:defRPr sz="3800">
                <a:solidFill>
                  <a:srgbClr val="000000"/>
                </a:solidFill>
                <a:latin typeface="Arial"/>
                <a:ea typeface="Arial"/>
                <a:cs typeface="Arial"/>
                <a:sym typeface="Arial"/>
              </a:defRPr>
            </a:pPr>
            <a:r>
              <a:t>“You can’t tell whether you’re learning something when you’re learning it—in fact, </a:t>
            </a:r>
            <a:r>
              <a:rPr b="1" u="sng"/>
              <a:t>learning feels a lot more like frustration</a:t>
            </a:r>
            <a:r>
              <a:t>.”</a:t>
            </a:r>
          </a:p>
          <a:p>
            <a:pPr algn="l" defTabSz="914400">
              <a:lnSpc>
                <a:spcPct val="120000"/>
              </a:lnSpc>
              <a:spcBef>
                <a:spcPts val="1000"/>
              </a:spcBef>
              <a:defRPr sz="3800">
                <a:solidFill>
                  <a:srgbClr val="000000"/>
                </a:solidFill>
                <a:latin typeface="Arial"/>
                <a:ea typeface="Arial"/>
                <a:cs typeface="Arial"/>
                <a:sym typeface="Arial"/>
              </a:defRPr>
            </a:pPr>
          </a:p>
          <a:p>
            <a:pPr algn="l" defTabSz="914400">
              <a:lnSpc>
                <a:spcPct val="120000"/>
              </a:lnSpc>
              <a:spcBef>
                <a:spcPts val="1000"/>
              </a:spcBef>
              <a:defRPr sz="3800">
                <a:solidFill>
                  <a:srgbClr val="000000"/>
                </a:solidFill>
                <a:latin typeface="Arial"/>
                <a:ea typeface="Arial"/>
                <a:cs typeface="Arial"/>
                <a:sym typeface="Arial"/>
              </a:defRPr>
            </a:pPr>
            <a:r>
              <a:t>“What I’ve learned is that during this period of frustration is actually when people improve the most, and their improvements are usually obvious to an outsider. If you feel frustrated while trying to understand new concepts, try to remember that it might not feel like it, but you’re probably rapidly expanding your knowledge.”</a:t>
            </a:r>
          </a:p>
          <a:p>
            <a:pPr algn="l" defTabSz="914400">
              <a:lnSpc>
                <a:spcPct val="120000"/>
              </a:lnSpc>
              <a:spcBef>
                <a:spcPts val="1000"/>
              </a:spcBef>
              <a:defRPr sz="3200">
                <a:solidFill>
                  <a:srgbClr val="000000"/>
                </a:solidFill>
                <a:latin typeface="Arial"/>
                <a:ea typeface="Arial"/>
                <a:cs typeface="Arial"/>
                <a:sym typeface="Arial"/>
              </a:defRPr>
            </a:pPr>
          </a:p>
          <a:p>
            <a:pPr algn="l" defTabSz="914400">
              <a:lnSpc>
                <a:spcPct val="120000"/>
              </a:lnSpc>
              <a:spcBef>
                <a:spcPts val="1000"/>
              </a:spcBef>
              <a:defRPr i="1" sz="2200">
                <a:solidFill>
                  <a:srgbClr val="000000"/>
                </a:solidFill>
                <a:latin typeface="Arial"/>
                <a:ea typeface="Arial"/>
                <a:cs typeface="Arial"/>
                <a:sym typeface="Arial"/>
              </a:defRPr>
            </a:pPr>
            <a:r>
              <a:t>Jeff Dickey, Author of Write Modern Web Apps with the MEAN Stack: Mongo, Express, AngularJS, and Node.JS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