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6" name="Shape 15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4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105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2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31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  <a:ln w="63500">
            <a:solidFill>
              <a:srgbClr val="C0C0C0"/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0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  <a:ln w="63500">
            <a:solidFill>
              <a:srgbClr val="C0C0C0"/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1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  <a:ln w="63500">
            <a:solidFill>
              <a:srgbClr val="C0C0C0"/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  <a:ln w="63500">
            <a:solidFill>
              <a:srgbClr val="C0C0C0"/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32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33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with Border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2" name="Line"/>
          <p:cNvSpPr/>
          <p:nvPr/>
        </p:nvSpPr>
        <p:spPr>
          <a:xfrm>
            <a:off x="-198004" y="2822575"/>
            <a:ext cx="25096145" cy="0"/>
          </a:xfrm>
          <a:prstGeom prst="line">
            <a:avLst/>
          </a:prstGeom>
          <a:ln w="508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3" name="Subtitle"/>
          <p:cNvSpPr txBox="1"/>
          <p:nvPr>
            <p:ph type="body" sz="quarter" idx="21"/>
          </p:nvPr>
        </p:nvSpPr>
        <p:spPr>
          <a:xfrm>
            <a:off x="1206500" y="3122135"/>
            <a:ext cx="21971000" cy="85221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b="1" sz="4200"/>
            </a:lvl1pPr>
          </a:lstStyle>
          <a:p>
            <a:pPr/>
            <a:r>
              <a:t>Subtitle</a:t>
            </a:r>
          </a:p>
        </p:txBody>
      </p:sp>
      <p:sp>
        <p:nvSpPr>
          <p:cNvPr id="44" name="Body Level One…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Title"/>
          <p:cNvSpPr txBox="1"/>
          <p:nvPr>
            <p:ph type="title" hasCustomPrompt="1"/>
          </p:nvPr>
        </p:nvSpPr>
        <p:spPr>
          <a:xfrm>
            <a:off x="1206500" y="1079500"/>
            <a:ext cx="14678283" cy="1433163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53" name="Line"/>
          <p:cNvSpPr/>
          <p:nvPr/>
        </p:nvSpPr>
        <p:spPr>
          <a:xfrm>
            <a:off x="-198004" y="2822575"/>
            <a:ext cx="25096145" cy="0"/>
          </a:xfrm>
          <a:prstGeom prst="line">
            <a:avLst/>
          </a:prstGeom>
          <a:ln w="508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4" name="Activity: [Name]…"/>
          <p:cNvSpPr txBox="1"/>
          <p:nvPr>
            <p:ph type="body" sz="quarter" idx="21"/>
          </p:nvPr>
        </p:nvSpPr>
        <p:spPr>
          <a:xfrm>
            <a:off x="16243684" y="1079500"/>
            <a:ext cx="7618122" cy="1433163"/>
          </a:xfrm>
          <a:prstGeom prst="rect">
            <a:avLst/>
          </a:prstGeom>
        </p:spPr>
        <p:txBody>
          <a:bodyPr anchor="ctr"/>
          <a:lstStyle/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 b="1" spc="-72" sz="3600"/>
            </a:pPr>
            <a:r>
              <a:t>Activity: </a:t>
            </a:r>
            <a:r>
              <a:rPr b="0"/>
              <a:t>[Name]</a:t>
            </a:r>
            <a:endParaRPr b="0"/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 b="1" spc="-72" sz="3600"/>
            </a:pPr>
            <a:r>
              <a:t>Suggested Time: </a:t>
            </a:r>
            <a:r>
              <a:rPr b="0"/>
              <a:t>[Time]</a:t>
            </a:r>
          </a:p>
        </p:txBody>
      </p:sp>
      <p:sp>
        <p:nvSpPr>
          <p:cNvPr id="55" name="Assignment:"/>
          <p:cNvSpPr txBox="1"/>
          <p:nvPr>
            <p:ph type="body" sz="quarter" idx="22"/>
          </p:nvPr>
        </p:nvSpPr>
        <p:spPr>
          <a:xfrm>
            <a:off x="1364568" y="3132487"/>
            <a:ext cx="21971001" cy="85221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b="1" sz="4200"/>
            </a:lvl1pPr>
          </a:lstStyle>
          <a:p>
            <a:pPr/>
            <a:r>
              <a:t>Assignment:</a:t>
            </a:r>
          </a:p>
        </p:txBody>
      </p:sp>
      <p:sp>
        <p:nvSpPr>
          <p:cNvPr id="56" name="Best practices:"/>
          <p:cNvSpPr txBox="1"/>
          <p:nvPr>
            <p:ph type="body" sz="quarter" idx="23"/>
          </p:nvPr>
        </p:nvSpPr>
        <p:spPr>
          <a:xfrm>
            <a:off x="1364568" y="6697767"/>
            <a:ext cx="21971001" cy="9303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b="1" spc="-84" sz="4200"/>
            </a:lvl1pPr>
          </a:lstStyle>
          <a:p>
            <a:pPr/>
            <a:r>
              <a:t>Best practices:</a:t>
            </a:r>
          </a:p>
        </p:txBody>
      </p:sp>
      <p:sp>
        <p:nvSpPr>
          <p:cNvPr id="57" name="Bullet One"/>
          <p:cNvSpPr txBox="1"/>
          <p:nvPr>
            <p:ph type="body" sz="half" idx="24"/>
          </p:nvPr>
        </p:nvSpPr>
        <p:spPr>
          <a:xfrm>
            <a:off x="1364568" y="7813785"/>
            <a:ext cx="21971001" cy="4769625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Bullet One</a:t>
            </a:r>
          </a:p>
        </p:txBody>
      </p:sp>
      <p:sp>
        <p:nvSpPr>
          <p:cNvPr id="58" name="Bullet One"/>
          <p:cNvSpPr txBox="1"/>
          <p:nvPr>
            <p:ph type="body" sz="quarter" idx="25"/>
          </p:nvPr>
        </p:nvSpPr>
        <p:spPr>
          <a:xfrm>
            <a:off x="1364568" y="4258856"/>
            <a:ext cx="21971001" cy="184792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Bullet One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5" name="Bowl of pappardelle pasta with parsley butter, roasted hazelnuts, and shaved parmesan cheese"/>
          <p:cNvSpPr/>
          <p:nvPr>
            <p:ph type="pic" sz="half" idx="21"/>
          </p:nvPr>
        </p:nvSpPr>
        <p:spPr>
          <a:xfrm>
            <a:off x="14078244" y="2221956"/>
            <a:ext cx="9167747" cy="12223662"/>
          </a:xfrm>
          <a:prstGeom prst="rect">
            <a:avLst/>
          </a:prstGeom>
          <a:ln w="63500">
            <a:solidFill>
              <a:srgbClr val="C0C0C0"/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6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7" name="Line"/>
          <p:cNvSpPr/>
          <p:nvPr/>
        </p:nvSpPr>
        <p:spPr>
          <a:xfrm>
            <a:off x="-198004" y="2822575"/>
            <a:ext cx="25096145" cy="0"/>
          </a:xfrm>
          <a:prstGeom prst="line">
            <a:avLst/>
          </a:prstGeom>
          <a:ln w="508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8" name="Assignment:"/>
          <p:cNvSpPr txBox="1"/>
          <p:nvPr>
            <p:ph type="body" sz="quarter" idx="22"/>
          </p:nvPr>
        </p:nvSpPr>
        <p:spPr>
          <a:xfrm>
            <a:off x="1206500" y="3130550"/>
            <a:ext cx="21971000" cy="85221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b="1" sz="4200"/>
            </a:lvl1pPr>
          </a:lstStyle>
          <a:p>
            <a:pPr/>
            <a:r>
              <a:t>Assignment:</a:t>
            </a:r>
          </a:p>
        </p:txBody>
      </p:sp>
      <p:sp>
        <p:nvSpPr>
          <p:cNvPr id="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87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95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0">
              <a:srgbClr val="005493"/>
            </a:gs>
            <a:gs pos="100000">
              <a:srgbClr val="C0C0C0"/>
            </a:gs>
          </a:gsLst>
          <a:lin ang="4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hris Human ©2023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Chris Human ©2023</a:t>
            </a:r>
          </a:p>
        </p:txBody>
      </p:sp>
      <p:sp>
        <p:nvSpPr>
          <p:cNvPr id="159" name="CSS Positioning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CSS Positioning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hrome Inspector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Chrome Inspector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o access chrome inspector, right click on a page. Then hit “Inspect.”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257175" indent="-257175" defTabSz="685800">
              <a:lnSpc>
                <a:spcPct val="100000"/>
              </a:lnSpc>
              <a:spcBef>
                <a:spcPts val="400"/>
              </a:spcBef>
              <a:buSzPct val="100000"/>
              <a:buFont typeface="Arial"/>
              <a:defRPr b="1" sz="4200">
                <a:latin typeface="Arial"/>
                <a:ea typeface="Arial"/>
                <a:cs typeface="Arial"/>
                <a:sym typeface="Arial"/>
              </a:defRPr>
            </a:pPr>
            <a:r>
              <a:t>To access chrome inspector, right click on a page. Then hit “Inspect.”</a:t>
            </a:r>
          </a:p>
          <a:p>
            <a:pPr marL="257175" indent="-257175" defTabSz="685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defRPr sz="4200">
                <a:latin typeface="Arial"/>
                <a:ea typeface="Arial"/>
                <a:cs typeface="Arial"/>
                <a:sym typeface="Arial"/>
              </a:defRPr>
            </a:pPr>
            <a:r>
              <a:t>It will allow you to inspect the HTML, CSS and more!</a:t>
            </a:r>
          </a:p>
          <a:p>
            <a:pPr marL="257175" indent="-257175" defTabSz="685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defRPr sz="4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defRPr sz="42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 defTabSz="685800">
              <a:lnSpc>
                <a:spcPct val="100000"/>
              </a:lnSpc>
              <a:spcBef>
                <a:spcPts val="500"/>
              </a:spcBef>
              <a:buSzTx/>
              <a:buNone/>
              <a:defRPr sz="4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lnSpc>
                <a:spcPct val="100000"/>
              </a:lnSpc>
              <a:spcBef>
                <a:spcPts val="400"/>
              </a:spcBef>
              <a:buSzPct val="100000"/>
              <a:buFont typeface="Arial"/>
              <a:defRPr b="1" sz="4200">
                <a:latin typeface="Arial"/>
                <a:ea typeface="Arial"/>
                <a:cs typeface="Arial"/>
                <a:sym typeface="Arial"/>
              </a:defRPr>
            </a:pPr>
            <a:r>
              <a:t>You can even edit the HTML/CSS of a webpage and instantly view your changes in the browser! </a:t>
            </a:r>
          </a:p>
          <a:p>
            <a:pPr marL="257175" indent="-257175" defTabSz="685800">
              <a:lnSpc>
                <a:spcPct val="100000"/>
              </a:lnSpc>
              <a:spcBef>
                <a:spcPts val="400"/>
              </a:spcBef>
              <a:buSzPct val="100000"/>
              <a:buFont typeface="Arial"/>
              <a:defRPr sz="4200">
                <a:latin typeface="Arial"/>
                <a:ea typeface="Arial"/>
                <a:cs typeface="Arial"/>
                <a:sym typeface="Arial"/>
              </a:defRPr>
            </a:pPr>
            <a:r>
              <a:t>This works on any website, whether yours or not.</a:t>
            </a:r>
          </a:p>
        </p:txBody>
      </p:sp>
      <p:sp>
        <p:nvSpPr>
          <p:cNvPr id="199" name="The Chrome Inspector = Friend"/>
          <p:cNvSpPr txBox="1"/>
          <p:nvPr>
            <p:ph type="title"/>
          </p:nvPr>
        </p:nvSpPr>
        <p:spPr>
          <a:xfrm>
            <a:off x="1206500" y="1079500"/>
            <a:ext cx="12247207" cy="1435100"/>
          </a:xfrm>
          <a:prstGeom prst="rect">
            <a:avLst/>
          </a:prstGeom>
        </p:spPr>
        <p:txBody>
          <a:bodyPr/>
          <a:lstStyle>
            <a:lvl1pPr defTabSz="1901904">
              <a:defRPr spc="-132" sz="6629"/>
            </a:lvl1pPr>
          </a:lstStyle>
          <a:p>
            <a:pPr/>
            <a:r>
              <a:t>The Chrome Inspector = Friend</a:t>
            </a:r>
          </a:p>
        </p:txBody>
      </p:sp>
      <p:pic>
        <p:nvPicPr>
          <p:cNvPr id="200" name="Bowl of pappardelle pasta with parsley butter, roasted hazelnuts, and shaved parmesan cheese" descr="Bowl of pappardelle pasta with parsley butter, roasted hazelnuts, and shaved parmesan cheese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1298180" y="5203818"/>
            <a:ext cx="12695302" cy="6238495"/>
          </a:xfrm>
          <a:prstGeom prst="rect">
            <a:avLst/>
          </a:prstGeom>
          <a:ln w="63500">
            <a:solidFill>
              <a:srgbClr val="C0C0C0"/>
            </a:solidFill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Demo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Your Turn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Your Turn!</a:t>
            </a:r>
          </a:p>
        </p:txBody>
      </p:sp>
      <p:sp>
        <p:nvSpPr>
          <p:cNvPr id="205" name="Activity: Dev Tools…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 b="1" spc="-72" sz="3600"/>
            </a:pPr>
            <a:r>
              <a:t>Activity: </a:t>
            </a:r>
            <a:r>
              <a:rPr b="0"/>
              <a:t>Dev Tools</a:t>
            </a:r>
            <a:endParaRPr b="0"/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 b="1" spc="-72" sz="3600"/>
            </a:pPr>
            <a:r>
              <a:t>Suggested Time: </a:t>
            </a:r>
            <a:r>
              <a:rPr b="0"/>
              <a:t>5 min</a:t>
            </a:r>
          </a:p>
        </p:txBody>
      </p:sp>
      <p:sp>
        <p:nvSpPr>
          <p:cNvPr id="206" name="Assignment: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Assignment:</a:t>
            </a:r>
          </a:p>
        </p:txBody>
      </p:sp>
      <p:sp>
        <p:nvSpPr>
          <p:cNvPr id="207" name="Assignment…"/>
          <p:cNvSpPr txBox="1"/>
          <p:nvPr>
            <p:ph type="body" idx="25"/>
          </p:nvPr>
        </p:nvSpPr>
        <p:spPr>
          <a:xfrm>
            <a:off x="1364568" y="4258856"/>
            <a:ext cx="21971001" cy="5535772"/>
          </a:xfrm>
          <a:prstGeom prst="rect">
            <a:avLst/>
          </a:prstGeom>
        </p:spPr>
        <p:txBody>
          <a:bodyPr/>
          <a:lstStyle/>
          <a:p>
            <a:pPr marL="0" indent="0" defTabSz="667512">
              <a:lnSpc>
                <a:spcPct val="100000"/>
              </a:lnSpc>
              <a:spcBef>
                <a:spcPts val="0"/>
              </a:spcBef>
              <a:buSzTx/>
              <a:buNone/>
              <a:defRPr b="1" sz="3066">
                <a:latin typeface="Arial"/>
                <a:ea typeface="Arial"/>
                <a:cs typeface="Arial"/>
                <a:sym typeface="Arial"/>
              </a:defRPr>
            </a:pPr>
            <a:r>
              <a:t>Assignment</a:t>
            </a:r>
          </a:p>
          <a:p>
            <a:pPr marL="0" indent="0" defTabSz="667512">
              <a:lnSpc>
                <a:spcPct val="100000"/>
              </a:lnSpc>
              <a:spcBef>
                <a:spcPts val="0"/>
              </a:spcBef>
              <a:buSzTx/>
              <a:buNone/>
              <a:defRPr sz="3066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 defTabSz="667512">
              <a:lnSpc>
                <a:spcPct val="100000"/>
              </a:lnSpc>
              <a:spcBef>
                <a:spcPts val="0"/>
              </a:spcBef>
              <a:buSzTx/>
              <a:buNone/>
              <a:defRPr sz="3066">
                <a:latin typeface="Arial"/>
                <a:ea typeface="Arial"/>
                <a:cs typeface="Arial"/>
                <a:sym typeface="Arial"/>
              </a:defRPr>
            </a:pPr>
            <a:r>
              <a:t>Take a website you commonly visit (Amazon, Google, etc.) and heavily modify it with Google Developer Tools. </a:t>
            </a:r>
          </a:p>
          <a:p>
            <a:pPr marL="0" indent="0" defTabSz="667512">
              <a:lnSpc>
                <a:spcPct val="100000"/>
              </a:lnSpc>
              <a:spcBef>
                <a:spcPts val="0"/>
              </a:spcBef>
              <a:buSzTx/>
              <a:buNone/>
              <a:defRPr sz="3066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 defTabSz="667512">
              <a:lnSpc>
                <a:spcPct val="100000"/>
              </a:lnSpc>
              <a:spcBef>
                <a:spcPts val="0"/>
              </a:spcBef>
              <a:buSzTx/>
              <a:buNone/>
              <a:defRPr sz="3066">
                <a:latin typeface="Arial"/>
                <a:ea typeface="Arial"/>
                <a:cs typeface="Arial"/>
                <a:sym typeface="Arial"/>
              </a:defRPr>
            </a:pPr>
            <a:r>
              <a:t>Try modifying:</a:t>
            </a:r>
          </a:p>
          <a:p>
            <a:pPr marL="0" indent="0" defTabSz="667512">
              <a:lnSpc>
                <a:spcPct val="100000"/>
              </a:lnSpc>
              <a:spcBef>
                <a:spcPts val="0"/>
              </a:spcBef>
              <a:buSzTx/>
              <a:buNone/>
              <a:defRPr sz="3066">
                <a:latin typeface="Arial"/>
                <a:ea typeface="Arial"/>
                <a:cs typeface="Arial"/>
                <a:sym typeface="Arial"/>
              </a:defRPr>
            </a:pPr>
          </a:p>
          <a:p>
            <a:pPr marL="250317" indent="-250317" defTabSz="667512">
              <a:lnSpc>
                <a:spcPct val="100000"/>
              </a:lnSpc>
              <a:spcBef>
                <a:spcPts val="0"/>
              </a:spcBef>
              <a:buSzPct val="100000"/>
              <a:buFont typeface="Arial"/>
              <a:defRPr sz="3066">
                <a:latin typeface="Arial"/>
                <a:ea typeface="Arial"/>
                <a:cs typeface="Arial"/>
                <a:sym typeface="Arial"/>
              </a:defRPr>
            </a:pPr>
            <a:r>
              <a:t>Content (change words).</a:t>
            </a:r>
          </a:p>
          <a:p>
            <a:pPr marL="250317" indent="-250317" defTabSz="667512">
              <a:lnSpc>
                <a:spcPct val="100000"/>
              </a:lnSpc>
              <a:spcBef>
                <a:spcPts val="0"/>
              </a:spcBef>
              <a:buSzPct val="100000"/>
              <a:buFont typeface="Arial"/>
              <a:defRPr sz="3066">
                <a:latin typeface="Arial"/>
                <a:ea typeface="Arial"/>
                <a:cs typeface="Arial"/>
                <a:sym typeface="Arial"/>
              </a:defRPr>
            </a:pPr>
            <a:r>
              <a:t>Colors.</a:t>
            </a:r>
          </a:p>
          <a:p>
            <a:pPr marL="250317" indent="-250317" defTabSz="667512">
              <a:lnSpc>
                <a:spcPct val="100000"/>
              </a:lnSpc>
              <a:spcBef>
                <a:spcPts val="0"/>
              </a:spcBef>
              <a:buSzPct val="100000"/>
              <a:buFont typeface="Arial"/>
              <a:defRPr sz="3066">
                <a:latin typeface="Arial"/>
                <a:ea typeface="Arial"/>
                <a:cs typeface="Arial"/>
                <a:sym typeface="Arial"/>
              </a:defRPr>
            </a:pPr>
            <a:r>
              <a:t>Spacing.</a:t>
            </a:r>
          </a:p>
          <a:p>
            <a:pPr marL="250317" indent="-250317" defTabSz="667512">
              <a:lnSpc>
                <a:spcPct val="100000"/>
              </a:lnSpc>
              <a:spcBef>
                <a:spcPts val="0"/>
              </a:spcBef>
              <a:buSzPct val="100000"/>
              <a:buFont typeface="Arial"/>
              <a:defRPr sz="3066">
                <a:latin typeface="Arial"/>
                <a:ea typeface="Arial"/>
                <a:cs typeface="Arial"/>
                <a:sym typeface="Arial"/>
              </a:defRPr>
            </a:pPr>
            <a:r>
              <a:t>Any other CSS style rules.</a:t>
            </a:r>
          </a:p>
          <a:p>
            <a:pPr marL="250317" indent="-250317" defTabSz="667512">
              <a:lnSpc>
                <a:spcPct val="100000"/>
              </a:lnSpc>
              <a:spcBef>
                <a:spcPts val="0"/>
              </a:spcBef>
              <a:buSzPct val="100000"/>
              <a:buFont typeface="Arial"/>
              <a:defRPr sz="3066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 defTabSz="667512">
              <a:lnSpc>
                <a:spcPct val="100000"/>
              </a:lnSpc>
              <a:spcBef>
                <a:spcPts val="0"/>
              </a:spcBef>
              <a:buSzTx/>
              <a:buNone/>
              <a:defRPr sz="3066">
                <a:latin typeface="Arial"/>
                <a:ea typeface="Arial"/>
                <a:cs typeface="Arial"/>
                <a:sym typeface="Arial"/>
              </a:defRPr>
            </a:pPr>
            <a:r>
              <a:t>When you’re done, send a screenshot to Slack.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SS Resets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CSS Resets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We can link our documents to more than one stylesheet at a time—one of the most powerful features of CSS/HTML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257175" indent="-257175" defTabSz="685800">
              <a:lnSpc>
                <a:spcPct val="100000"/>
              </a:lnSpc>
              <a:spcBef>
                <a:spcPts val="400"/>
              </a:spcBef>
              <a:buSzPct val="100000"/>
              <a:buFont typeface="Arial"/>
              <a:defRPr sz="4200">
                <a:latin typeface="Arial"/>
                <a:ea typeface="Arial"/>
                <a:cs typeface="Arial"/>
                <a:sym typeface="Arial"/>
              </a:defRPr>
            </a:pPr>
            <a:r>
              <a:t>We can link our documents to more than one stylesheet at a time—one of the most powerful features of CSS/HTML.</a:t>
            </a:r>
          </a:p>
          <a:p>
            <a:pPr marL="257175" indent="-257175" defTabSz="685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defRPr sz="4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lnSpc>
                <a:spcPct val="100000"/>
              </a:lnSpc>
              <a:spcBef>
                <a:spcPts val="400"/>
              </a:spcBef>
              <a:buSzPct val="100000"/>
              <a:buFont typeface="Arial"/>
              <a:defRPr sz="4200">
                <a:latin typeface="Arial"/>
                <a:ea typeface="Arial"/>
                <a:cs typeface="Arial"/>
                <a:sym typeface="Arial"/>
              </a:defRPr>
            </a:pPr>
            <a:r>
              <a:t>By tapping into different stylesheets simultaneously, we can create complex layouts with plenty of design rules.</a:t>
            </a:r>
          </a:p>
          <a:p>
            <a:pPr marL="257175" indent="-257175" defTabSz="685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defRPr sz="4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lnSpc>
                <a:spcPct val="100000"/>
              </a:lnSpc>
              <a:spcBef>
                <a:spcPts val="400"/>
              </a:spcBef>
              <a:buSzPct val="100000"/>
              <a:buFont typeface="Arial"/>
              <a:defRPr sz="4200">
                <a:latin typeface="Arial"/>
                <a:ea typeface="Arial"/>
                <a:cs typeface="Arial"/>
                <a:sym typeface="Arial"/>
              </a:defRPr>
            </a:pPr>
            <a:r>
              <a:t>Just remember: the loading </a:t>
            </a:r>
            <a:r>
              <a:rPr b="1" i="1" u="sng"/>
              <a:t>order matters!!!</a:t>
            </a:r>
          </a:p>
        </p:txBody>
      </p:sp>
      <p:sp>
        <p:nvSpPr>
          <p:cNvPr id="212" name="Loading Multiple CSS Fi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79987">
              <a:defRPr spc="-124" sz="6205"/>
            </a:lvl1pPr>
          </a:lstStyle>
          <a:p>
            <a:pPr/>
            <a:r>
              <a:t>Loading Multiple CSS Files</a:t>
            </a:r>
          </a:p>
        </p:txBody>
      </p:sp>
      <p:pic>
        <p:nvPicPr>
          <p:cNvPr id="213" name="Bowl of pappardelle pasta with parsley butter, roasted hazelnuts, and shaved parmesan cheese" descr="Bowl of pappardelle pasta with parsley butter, roasted hazelnuts, and shaved parmesan cheese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2004419" y="6302554"/>
            <a:ext cx="11282871" cy="4148353"/>
          </a:xfrm>
          <a:prstGeom prst="rect">
            <a:avLst/>
          </a:prstGeom>
          <a:ln w="63500">
            <a:solidFill>
              <a:srgbClr val="C0C0C0"/>
            </a:solidFill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Under the hood, web browsers often render webpages differently than their competition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257175" indent="-257175" defTabSz="685800">
              <a:lnSpc>
                <a:spcPct val="100000"/>
              </a:lnSpc>
              <a:spcBef>
                <a:spcPts val="400"/>
              </a:spcBef>
              <a:buSzPct val="100000"/>
              <a:buFont typeface="Arial"/>
              <a:defRPr sz="4200">
                <a:latin typeface="Arial"/>
                <a:ea typeface="Arial"/>
                <a:cs typeface="Arial"/>
                <a:sym typeface="Arial"/>
              </a:defRPr>
            </a:pPr>
            <a:r>
              <a:t>Under the hood, web browsers often </a:t>
            </a:r>
            <a:r>
              <a:rPr b="1" u="sng"/>
              <a:t>render webpages differently</a:t>
            </a:r>
            <a:r>
              <a:t> than their competition.</a:t>
            </a:r>
          </a:p>
          <a:p>
            <a:pPr marL="257175" indent="-257175" defTabSz="685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defRPr sz="4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lnSpc>
                <a:spcPct val="100000"/>
              </a:lnSpc>
              <a:spcBef>
                <a:spcPts val="400"/>
              </a:spcBef>
              <a:buSzPct val="100000"/>
              <a:buFont typeface="Arial"/>
              <a:defRPr sz="4200">
                <a:latin typeface="Arial"/>
                <a:ea typeface="Arial"/>
                <a:cs typeface="Arial"/>
                <a:sym typeface="Arial"/>
              </a:defRPr>
            </a:pPr>
            <a:r>
              <a:t>These disparities could mean HTML/CSS displaying differently  in each web client.</a:t>
            </a:r>
          </a:p>
          <a:p>
            <a:pPr marL="257175" indent="-257175" defTabSz="685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defRPr sz="4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lnSpc>
                <a:spcPct val="100000"/>
              </a:lnSpc>
              <a:spcBef>
                <a:spcPts val="400"/>
              </a:spcBef>
              <a:buSzPct val="100000"/>
              <a:buFont typeface="Arial"/>
              <a:defRPr sz="4200">
                <a:latin typeface="Arial"/>
                <a:ea typeface="Arial"/>
                <a:cs typeface="Arial"/>
                <a:sym typeface="Arial"/>
              </a:defRPr>
            </a:pPr>
            <a:r>
              <a:t>Because of these potential divergences, web developers need to make their websites </a:t>
            </a:r>
            <a:r>
              <a:rPr b="1" u="sng"/>
              <a:t>cross-browser compatible</a:t>
            </a:r>
            <a:r>
              <a:t>.</a:t>
            </a:r>
          </a:p>
        </p:txBody>
      </p:sp>
      <p:sp>
        <p:nvSpPr>
          <p:cNvPr id="216" name="Battle of the Brows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21354">
              <a:defRPr spc="-147" sz="7394"/>
            </a:lvl1pPr>
          </a:lstStyle>
          <a:p>
            <a:pPr/>
            <a:r>
              <a:t>Battle of the Browsers</a:t>
            </a:r>
          </a:p>
        </p:txBody>
      </p:sp>
      <p:pic>
        <p:nvPicPr>
          <p:cNvPr id="217" name="Bowl of pappardelle pasta with parsley butter, roasted hazelnuts, and shaved parmesan cheese" descr="Bowl of pappardelle pasta with parsley butter, roasted hazelnuts, and shaved parmesan cheese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4446705" y="4129860"/>
            <a:ext cx="6398299" cy="8493741"/>
          </a:xfrm>
          <a:prstGeom prst="rect">
            <a:avLst/>
          </a:prstGeom>
          <a:ln w="63500">
            <a:solidFill>
              <a:srgbClr val="C0C0C0"/>
            </a:solidFill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Reset.css will “reset” all browser-specific CSS. This means your site will appear the same in all browsers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257175" indent="-257175" defTabSz="685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defRPr sz="4200">
                <a:latin typeface="Arial"/>
                <a:ea typeface="Arial"/>
                <a:cs typeface="Arial"/>
                <a:sym typeface="Arial"/>
              </a:defRPr>
            </a:pPr>
            <a:r>
              <a:t>Reset.css will “reset” all browser-specific CSS. This means your site will appear the same in all browsers.</a:t>
            </a:r>
          </a:p>
          <a:p>
            <a:pPr marL="257175" indent="-257175" defTabSz="685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defRPr sz="4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defRPr sz="4200">
                <a:latin typeface="Arial"/>
                <a:ea typeface="Arial"/>
                <a:cs typeface="Arial"/>
                <a:sym typeface="Arial"/>
              </a:defRPr>
            </a:pPr>
            <a:r>
              <a:t>However, you will have to re-style everything yourself.</a:t>
            </a:r>
          </a:p>
        </p:txBody>
      </p:sp>
      <p:sp>
        <p:nvSpPr>
          <p:cNvPr id="220" name="Battle of the Brows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21354">
              <a:defRPr spc="-147" sz="7394"/>
            </a:lvl1pPr>
          </a:lstStyle>
          <a:p>
            <a:pPr/>
            <a:r>
              <a:t>Battle of the Browsers</a:t>
            </a:r>
          </a:p>
        </p:txBody>
      </p:sp>
      <p:pic>
        <p:nvPicPr>
          <p:cNvPr id="221" name="Bowl of pappardelle pasta with parsley butter, roasted hazelnuts, and shaved parmesan cheese" descr="Bowl of pappardelle pasta with parsley butter, roasted hazelnuts, and shaved parmesan cheese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2004419" y="5359355"/>
            <a:ext cx="11282872" cy="6034751"/>
          </a:xfrm>
          <a:prstGeom prst="rect">
            <a:avLst/>
          </a:prstGeom>
          <a:ln w="63500">
            <a:solidFill>
              <a:srgbClr val="C0C0C0"/>
            </a:solidFill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It’s important for creating browser-compatible websites.…"/>
          <p:cNvSpPr txBox="1"/>
          <p:nvPr>
            <p:ph type="body" sz="half" idx="1"/>
          </p:nvPr>
        </p:nvSpPr>
        <p:spPr>
          <a:xfrm>
            <a:off x="1206500" y="4248504"/>
            <a:ext cx="15492039" cy="8256630"/>
          </a:xfrm>
          <a:prstGeom prst="rect">
            <a:avLst/>
          </a:prstGeom>
        </p:spPr>
        <p:txBody>
          <a:bodyPr/>
          <a:lstStyle/>
          <a:p>
            <a:pPr marL="457200" indent="-457200" defTabSz="685800">
              <a:lnSpc>
                <a:spcPct val="100000"/>
              </a:lnSpc>
              <a:spcBef>
                <a:spcPts val="500"/>
              </a:spcBef>
              <a:buSzPct val="100000"/>
              <a:buAutoNum type="arabicPeriod" startAt="1"/>
              <a:defRPr sz="4200">
                <a:latin typeface="Arial"/>
                <a:ea typeface="Arial"/>
                <a:cs typeface="Arial"/>
                <a:sym typeface="Arial"/>
              </a:defRPr>
            </a:pPr>
            <a:r>
              <a:t>It’s important for creating browser-compatible websites.</a:t>
            </a:r>
          </a:p>
          <a:p>
            <a:pPr marL="457200" indent="-457200" defTabSz="685800">
              <a:lnSpc>
                <a:spcPct val="100000"/>
              </a:lnSpc>
              <a:spcBef>
                <a:spcPts val="500"/>
              </a:spcBef>
              <a:buSzPct val="100000"/>
              <a:buAutoNum type="arabicPeriod" startAt="1"/>
              <a:defRPr sz="42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 defTabSz="685800">
              <a:lnSpc>
                <a:spcPct val="100000"/>
              </a:lnSpc>
              <a:spcBef>
                <a:spcPts val="500"/>
              </a:spcBef>
              <a:buSzPct val="100000"/>
              <a:buAutoNum type="arabicPeriod" startAt="2"/>
              <a:defRPr sz="4200">
                <a:latin typeface="Arial"/>
                <a:ea typeface="Arial"/>
                <a:cs typeface="Arial"/>
                <a:sym typeface="Arial"/>
              </a:defRPr>
            </a:pPr>
            <a:r>
              <a:t>It’s an example of using someone else’s CSS in </a:t>
            </a:r>
            <a:r>
              <a:rPr i="1" u="sng"/>
              <a:t>your </a:t>
            </a:r>
            <a:r>
              <a:t>website!!!</a:t>
            </a:r>
          </a:p>
          <a:p>
            <a:pPr marL="457200" indent="-457200" defTabSz="685800">
              <a:lnSpc>
                <a:spcPct val="100000"/>
              </a:lnSpc>
              <a:spcBef>
                <a:spcPts val="500"/>
              </a:spcBef>
              <a:buSzPct val="100000"/>
              <a:buAutoNum type="arabicPeriod" startAt="2"/>
              <a:defRPr sz="42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 defTabSz="685800">
              <a:lnSpc>
                <a:spcPct val="100000"/>
              </a:lnSpc>
              <a:spcBef>
                <a:spcPts val="500"/>
              </a:spcBef>
              <a:buSzPct val="100000"/>
              <a:buAutoNum type="arabicPeriod" startAt="3"/>
              <a:defRPr sz="4200">
                <a:latin typeface="Arial"/>
                <a:ea typeface="Arial"/>
                <a:cs typeface="Arial"/>
                <a:sym typeface="Arial"/>
              </a:defRPr>
            </a:pPr>
            <a:r>
              <a:t>It’s a common Front-End Developer Interview question.</a:t>
            </a:r>
          </a:p>
        </p:txBody>
      </p:sp>
      <p:sp>
        <p:nvSpPr>
          <p:cNvPr id="224" name="Why CSS Resets Matt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975054">
              <a:defRPr spc="-137" sz="6885"/>
            </a:lvl1pPr>
          </a:lstStyle>
          <a:p>
            <a:pPr/>
            <a:r>
              <a:t>Why CSS Resets Matter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Demo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Four boxes placed statically (default)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 marL="342900" indent="-342900" defTabSz="914400">
              <a:lnSpc>
                <a:spcPct val="100000"/>
              </a:lnSpc>
              <a:spcBef>
                <a:spcPts val="0"/>
              </a:spcBef>
              <a:buSzPct val="100000"/>
              <a:buFont typeface="Arial"/>
              <a:defRPr b="1" sz="4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Four boxes placed statically (default) </a:t>
            </a:r>
          </a:p>
        </p:txBody>
      </p:sp>
      <p:pic>
        <p:nvPicPr>
          <p:cNvPr id="162" name="Bowl of pappardelle pasta with parsley butter, roasted hazelnuts, and shaved parmesan cheese" descr="Bowl of pappardelle pasta with parsley butter, roasted hazelnuts, and shaved parmesan cheese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3641996" y="3625320"/>
            <a:ext cx="4044975" cy="9395604"/>
          </a:xfrm>
          <a:prstGeom prst="rect">
            <a:avLst/>
          </a:prstGeom>
        </p:spPr>
      </p:pic>
      <p:sp>
        <p:nvSpPr>
          <p:cNvPr id="163" name="Position: Static (Default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975054">
              <a:defRPr spc="-137" sz="6885"/>
            </a:lvl1pPr>
          </a:lstStyle>
          <a:p>
            <a:pPr/>
            <a:r>
              <a:t>Position: Static (Default)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witching the boxes to relative will nudge the boxes in relation to their “original” location.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 marL="342900" indent="-342900" defTabSz="914400">
              <a:lnSpc>
                <a:spcPct val="100000"/>
              </a:lnSpc>
              <a:spcBef>
                <a:spcPts val="0"/>
              </a:spcBef>
              <a:buSzPct val="100000"/>
              <a:buFont typeface="Arial"/>
              <a:defRPr b="1" sz="4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Switching the boxes to relative will nudge the boxes in relation to their “original” location.</a:t>
            </a:r>
          </a:p>
        </p:txBody>
      </p:sp>
      <p:pic>
        <p:nvPicPr>
          <p:cNvPr id="166" name="Bowl of pappardelle pasta with parsley butter, roasted hazelnuts, and shaved parmesan cheese" descr="Bowl of pappardelle pasta with parsley butter, roasted hazelnuts, and shaved parmesan cheese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8826888" y="4762565"/>
            <a:ext cx="4747414" cy="7121122"/>
          </a:xfrm>
          <a:prstGeom prst="rect">
            <a:avLst/>
          </a:prstGeom>
        </p:spPr>
      </p:pic>
      <p:sp>
        <p:nvSpPr>
          <p:cNvPr id="167" name="Position: Relativ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Position: Relative</a:t>
            </a:r>
          </a:p>
        </p:txBody>
      </p:sp>
      <p:pic>
        <p:nvPicPr>
          <p:cNvPr id="168" name="Bowl of pappardelle pasta with parsley butter, roasted hazelnuts, and shaved parmesan cheese" descr="Bowl of pappardelle pasta with parsley butter, roasted hazelnuts, and shaved parmesan cheese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13652134" y="4762565"/>
            <a:ext cx="3506613" cy="7121122"/>
          </a:xfrm>
          <a:prstGeom prst="rect">
            <a:avLst/>
          </a:prstGeom>
          <a:ln w="63500">
            <a:solidFill>
              <a:srgbClr val="C0C0C0"/>
            </a:solidFill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ositioned relative to nearest positioned ancestor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 marL="342900" indent="-342900" defTabSz="914400">
              <a:lnSpc>
                <a:spcPct val="100000"/>
              </a:lnSpc>
              <a:spcBef>
                <a:spcPts val="0"/>
              </a:spcBef>
              <a:buSzPct val="100000"/>
              <a:buFont typeface="Arial"/>
              <a:defRPr b="1" sz="4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Positioned relative to nearest positioned ancestor</a:t>
            </a:r>
          </a:p>
        </p:txBody>
      </p:sp>
      <p:pic>
        <p:nvPicPr>
          <p:cNvPr id="171" name="Bowl of pappardelle pasta with parsley butter, roasted hazelnuts, and shaved parmesan cheese" descr="Bowl of pappardelle pasta with parsley butter, roasted hazelnuts, and shaved parmesan cheese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8667964" y="3837053"/>
            <a:ext cx="4486046" cy="8972092"/>
          </a:xfrm>
          <a:prstGeom prst="rect">
            <a:avLst/>
          </a:prstGeom>
        </p:spPr>
      </p:pic>
      <p:sp>
        <p:nvSpPr>
          <p:cNvPr id="172" name="Position: Absolu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Position: Absolute</a:t>
            </a:r>
          </a:p>
        </p:txBody>
      </p:sp>
      <p:pic>
        <p:nvPicPr>
          <p:cNvPr id="173" name="Bowl of pappardelle pasta with parsley butter, roasted hazelnuts, and shaved parmesan cheese" descr="Bowl of pappardelle pasta with parsley butter, roasted hazelnuts, and shaved parmesan cheese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7944091" y="5858547"/>
            <a:ext cx="9503875" cy="6908057"/>
          </a:xfrm>
          <a:prstGeom prst="rect">
            <a:avLst/>
          </a:prstGeom>
          <a:ln w="63500">
            <a:solidFill>
              <a:srgbClr val="C0C0C0"/>
            </a:solidFill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osition with exact coordinates to the browser window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 marL="342900" indent="-342900" defTabSz="914400">
              <a:lnSpc>
                <a:spcPct val="100000"/>
              </a:lnSpc>
              <a:spcBef>
                <a:spcPts val="0"/>
              </a:spcBef>
              <a:buSzPct val="100000"/>
              <a:buFont typeface="Arial"/>
              <a:defRPr b="1" sz="4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Position with exact coordinates to the browser window</a:t>
            </a:r>
          </a:p>
        </p:txBody>
      </p:sp>
      <p:pic>
        <p:nvPicPr>
          <p:cNvPr id="176" name="Bowl of pappardelle pasta with parsley butter, roasted hazelnuts, and shaved parmesan cheese" descr="Bowl of pappardelle pasta with parsley butter, roasted hazelnuts, and shaved parmesan cheese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8600199" y="3837053"/>
            <a:ext cx="4621576" cy="8972092"/>
          </a:xfrm>
          <a:prstGeom prst="rect">
            <a:avLst/>
          </a:prstGeom>
        </p:spPr>
      </p:pic>
      <p:sp>
        <p:nvSpPr>
          <p:cNvPr id="177" name="Position: Fix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Position: Fixed</a:t>
            </a:r>
          </a:p>
        </p:txBody>
      </p:sp>
      <p:pic>
        <p:nvPicPr>
          <p:cNvPr id="178" name="Bowl of pappardelle pasta with parsley butter, roasted hazelnuts, and shaved parmesan cheese" descr="Bowl of pappardelle pasta with parsley butter, roasted hazelnuts, and shaved parmesan cheese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8217066" y="5735319"/>
            <a:ext cx="8957924" cy="7154514"/>
          </a:xfrm>
          <a:prstGeom prst="rect">
            <a:avLst/>
          </a:prstGeom>
          <a:ln w="63500">
            <a:solidFill>
              <a:srgbClr val="C0C0C0"/>
            </a:solidFill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Z-Index allows you to layer elements on top of each other when they’re positioned.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 marL="342900" indent="-342900" defTabSz="914400">
              <a:lnSpc>
                <a:spcPct val="100000"/>
              </a:lnSpc>
              <a:spcBef>
                <a:spcPts val="0"/>
              </a:spcBef>
              <a:buSzPct val="100000"/>
              <a:buFont typeface="Arial"/>
              <a:defRPr b="1" sz="4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Z-Index allows you to layer elements on top of each other when they’re positioned.</a:t>
            </a:r>
          </a:p>
        </p:txBody>
      </p:sp>
      <p:sp>
        <p:nvSpPr>
          <p:cNvPr id="181" name="Layering with Z-Inde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94505">
              <a:defRPr spc="-153" sz="7650"/>
            </a:lvl1pPr>
          </a:lstStyle>
          <a:p>
            <a:pPr/>
            <a:r>
              <a:t>Layering with Z-Index</a:t>
            </a:r>
          </a:p>
        </p:txBody>
      </p:sp>
      <p:pic>
        <p:nvPicPr>
          <p:cNvPr id="182" name="Bowl of pappardelle pasta with parsley butter, roasted hazelnuts, and shaved parmesan cheese" descr="Bowl of pappardelle pasta with parsley butter, roasted hazelnuts, and shaved parmesan cheese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2004419" y="5257348"/>
            <a:ext cx="11282871" cy="6238764"/>
          </a:xfrm>
          <a:prstGeom prst="rect">
            <a:avLst/>
          </a:prstGeom>
          <a:ln w="63500">
            <a:solidFill>
              <a:srgbClr val="C0C0C0"/>
            </a:solidFill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“Display: none” allows us to hide elements from view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257175" indent="-257175" defTabSz="685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defRPr sz="4200">
                <a:latin typeface="Arial"/>
                <a:ea typeface="Arial"/>
                <a:cs typeface="Arial"/>
                <a:sym typeface="Arial"/>
              </a:defRPr>
            </a:pPr>
            <a:r>
              <a:t>“Display: none” allows us to hide elements from view.</a:t>
            </a:r>
          </a:p>
          <a:p>
            <a:pPr marL="257175" indent="-257175" defTabSz="685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defRPr sz="4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defRPr sz="4200">
                <a:latin typeface="Arial"/>
                <a:ea typeface="Arial"/>
                <a:cs typeface="Arial"/>
                <a:sym typeface="Arial"/>
              </a:defRPr>
            </a:pPr>
            <a:r>
              <a:t>This will become useful in later sections, when we’ll be hiding and revealing specific HTML elements of our choice.  </a:t>
            </a:r>
          </a:p>
        </p:txBody>
      </p:sp>
      <p:sp>
        <p:nvSpPr>
          <p:cNvPr id="185" name="Hiding Thing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Hiding Things</a:t>
            </a:r>
          </a:p>
        </p:txBody>
      </p:sp>
      <p:pic>
        <p:nvPicPr>
          <p:cNvPr id="186" name="Bowl of pappardelle pasta with parsley butter, roasted hazelnuts, and shaved parmesan cheese" descr="Bowl of pappardelle pasta with parsley butter, roasted hazelnuts, and shaved parmesan cheese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4937919" y="4129860"/>
            <a:ext cx="5415870" cy="8493741"/>
          </a:xfrm>
          <a:prstGeom prst="rect">
            <a:avLst/>
          </a:prstGeom>
          <a:ln w="63500">
            <a:solidFill>
              <a:srgbClr val="C0C0C0"/>
            </a:solidFill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Demo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Your Turn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Your Turn!</a:t>
            </a:r>
          </a:p>
        </p:txBody>
      </p:sp>
      <p:sp>
        <p:nvSpPr>
          <p:cNvPr id="191" name="Activity: CSS Positioning…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 b="1" spc="-72" sz="3600"/>
            </a:pPr>
            <a:r>
              <a:t>Activity: </a:t>
            </a:r>
            <a:r>
              <a:rPr b="0"/>
              <a:t>CSS Positioning</a:t>
            </a:r>
            <a:endParaRPr b="0"/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 b="1" spc="-72" sz="3600"/>
            </a:pPr>
            <a:r>
              <a:t>Suggested Time: </a:t>
            </a:r>
            <a:r>
              <a:rPr b="0"/>
              <a:t>15 min.</a:t>
            </a:r>
          </a:p>
        </p:txBody>
      </p:sp>
      <p:sp>
        <p:nvSpPr>
          <p:cNvPr id="192" name="Assignment: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Assignment:</a:t>
            </a:r>
          </a:p>
        </p:txBody>
      </p:sp>
      <p:sp>
        <p:nvSpPr>
          <p:cNvPr id="193" name="Create a file called positioning.css and link to it from the positioning.html file.…"/>
          <p:cNvSpPr txBox="1"/>
          <p:nvPr>
            <p:ph type="body" idx="25"/>
          </p:nvPr>
        </p:nvSpPr>
        <p:spPr>
          <a:xfrm>
            <a:off x="1364568" y="4258856"/>
            <a:ext cx="9145077" cy="6157356"/>
          </a:xfrm>
          <a:prstGeom prst="rect">
            <a:avLst/>
          </a:prstGeom>
        </p:spPr>
        <p:txBody>
          <a:bodyPr/>
          <a:lstStyle/>
          <a:p>
            <a:pPr/>
            <a:r>
              <a:t>Create a file called positioning.css and link to it from the positioning.html file.</a:t>
            </a:r>
          </a:p>
          <a:p>
            <a:pPr/>
            <a:r>
              <a:t>Using HTML/CSS, create the layout shown here.</a:t>
            </a:r>
          </a:p>
          <a:p>
            <a:pPr/>
            <a:r>
              <a:t>For reference, the colors used on the screen are #eee and #999.</a:t>
            </a:r>
          </a:p>
          <a:p>
            <a:pPr/>
            <a:r>
              <a:t>HINT: Use the code from the last few activities to help get you started.</a:t>
            </a:r>
          </a:p>
        </p:txBody>
      </p:sp>
      <p:pic>
        <p:nvPicPr>
          <p:cNvPr id="194" name="Bowl of pappardelle pasta with parsley butter, roasted hazelnuts, and shaved parmesan cheese" descr="Bowl of pappardelle pasta with parsley butter, roasted hazelnuts, and shaved parmesan chees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22895" y="3545579"/>
            <a:ext cx="10878032" cy="8946419"/>
          </a:xfrm>
          <a:prstGeom prst="rect">
            <a:avLst/>
          </a:prstGeom>
          <a:ln w="63500">
            <a:solidFill>
              <a:srgbClr val="C0C0C0"/>
            </a:solidFill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