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3"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4"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05"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3"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1"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2"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0"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1"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39" name="Bowl of salad with fried rice, boiled eggs, and chopsticks"/>
          <p:cNvSpPr/>
          <p:nvPr>
            <p:ph type="pic" sz="quarter" idx="21"/>
          </p:nvPr>
        </p:nvSpPr>
        <p:spPr>
          <a:xfrm>
            <a:off x="15760700" y="1016000"/>
            <a:ext cx="7439099" cy="5949678"/>
          </a:xfrm>
          <a:prstGeom prst="rect">
            <a:avLst/>
          </a:prstGeom>
          <a:ln w="63500">
            <a:solidFill>
              <a:srgbClr val="C0C0C0"/>
            </a:solidFill>
          </a:ln>
          <a:effectLst>
            <a:outerShdw sx="100000" sy="100000" kx="0" ky="0" algn="b" rotWithShape="0" blurRad="63500" dist="25400" dir="5400000">
              <a:srgbClr val="000000">
                <a:alpha val="50000"/>
              </a:srgbClr>
            </a:outerShdw>
          </a:effectLst>
        </p:spPr>
        <p:txBody>
          <a:bodyPr lIns="91439" tIns="45719" rIns="91439" bIns="45719">
            <a:noAutofit/>
          </a:bodyPr>
          <a:lstStyle/>
          <a:p>
            <a:pPr/>
          </a:p>
        </p:txBody>
      </p:sp>
      <p:sp>
        <p:nvSpPr>
          <p:cNvPr id="140" name="Bowl with salmon cakes, salad, and hummus "/>
          <p:cNvSpPr/>
          <p:nvPr>
            <p:ph type="pic" sz="half" idx="22"/>
          </p:nvPr>
        </p:nvSpPr>
        <p:spPr>
          <a:xfrm>
            <a:off x="13500100" y="3978275"/>
            <a:ext cx="10439400" cy="12150181"/>
          </a:xfrm>
          <a:prstGeom prst="rect">
            <a:avLst/>
          </a:prstGeom>
          <a:ln w="63500">
            <a:solidFill>
              <a:srgbClr val="C0C0C0"/>
            </a:solidFill>
          </a:ln>
          <a:effectLst>
            <a:outerShdw sx="100000" sy="100000" kx="0" ky="0" algn="b" rotWithShape="0" blurRad="63500" dist="25400" dir="5400000">
              <a:srgbClr val="000000">
                <a:alpha val="50000"/>
              </a:srgbClr>
            </a:outerShdw>
          </a:effectLst>
        </p:spPr>
        <p:txBody>
          <a:bodyPr lIns="91439" tIns="45719" rIns="91439" bIns="45719">
            <a:noAutofit/>
          </a:bodyPr>
          <a:lstStyle/>
          <a:p>
            <a:pPr/>
          </a:p>
        </p:txBody>
      </p:sp>
      <p:sp>
        <p:nvSpPr>
          <p:cNvPr id="141" name="Bowl of pappardelle pasta with parsley butter, roasted hazelnuts, and shaved parmesan cheese"/>
          <p:cNvSpPr/>
          <p:nvPr>
            <p:ph type="pic" idx="23"/>
          </p:nvPr>
        </p:nvSpPr>
        <p:spPr>
          <a:xfrm>
            <a:off x="-139700" y="495300"/>
            <a:ext cx="16611600" cy="12458700"/>
          </a:xfrm>
          <a:prstGeom prst="rect">
            <a:avLst/>
          </a:prstGeom>
          <a:ln w="63500">
            <a:solidFill>
              <a:srgbClr val="C0C0C0"/>
            </a:solidFill>
          </a:ln>
          <a:effectLst>
            <a:outerShdw sx="100000" sy="100000" kx="0" ky="0" algn="b" rotWithShape="0" blurRad="63500" dist="25400" dir="5400000">
              <a:srgbClr val="000000">
                <a:alpha val="50000"/>
              </a:srgbClr>
            </a:outerShdw>
          </a:effectLst>
        </p:spPr>
        <p:txBody>
          <a:bodyPr lIns="91439" tIns="45719" rIns="91439" bIns="45719">
            <a:noAutofit/>
          </a:bodyPr>
          <a:lstStyle/>
          <a:p>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with Border &amp; Bullets">
    <p:spTree>
      <p:nvGrpSpPr>
        <p:cNvPr id="1" name=""/>
        <p:cNvGrpSpPr/>
        <p:nvPr/>
      </p:nvGrpSpPr>
      <p:grpSpPr>
        <a:xfrm>
          <a:off x="0" y="0"/>
          <a:ext cx="0" cy="0"/>
          <a:chOff x="0" y="0"/>
          <a:chExt cx="0" cy="0"/>
        </a:xfrm>
      </p:grpSpPr>
      <p:sp>
        <p:nvSpPr>
          <p:cNvPr id="156" name="Slide Title"/>
          <p:cNvSpPr txBox="1"/>
          <p:nvPr>
            <p:ph type="title" hasCustomPrompt="1"/>
          </p:nvPr>
        </p:nvSpPr>
        <p:spPr>
          <a:prstGeom prst="rect">
            <a:avLst/>
          </a:prstGeom>
        </p:spPr>
        <p:txBody>
          <a:bodyPr/>
          <a:lstStyle/>
          <a:p>
            <a:pPr/>
            <a:r>
              <a:t>Slide Title</a:t>
            </a:r>
          </a:p>
        </p:txBody>
      </p:sp>
      <p:sp>
        <p:nvSpPr>
          <p:cNvPr id="15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158" name="Line"/>
          <p:cNvSpPr/>
          <p:nvPr/>
        </p:nvSpPr>
        <p:spPr>
          <a:xfrm>
            <a:off x="-198004" y="2822575"/>
            <a:ext cx="25096145" cy="0"/>
          </a:xfrm>
          <a:prstGeom prst="line">
            <a:avLst/>
          </a:prstGeom>
          <a:ln w="50800">
            <a:solidFill>
              <a:srgbClr val="C0C0C0"/>
            </a:solidFill>
            <a:miter lim="400000"/>
          </a:ln>
        </p:spPr>
        <p:txBody>
          <a:bodyPr lIns="50800" tIns="50800" rIns="50800" bIns="50800" anchor="ct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21" name="Bowl with salmon cakes, salad, and hummus"/>
          <p:cNvSpPr/>
          <p:nvPr>
            <p:ph type="pic" idx="21"/>
          </p:nvPr>
        </p:nvSpPr>
        <p:spPr>
          <a:xfrm>
            <a:off x="10972800" y="-203200"/>
            <a:ext cx="12144837" cy="14135100"/>
          </a:xfrm>
          <a:prstGeom prst="rect">
            <a:avLst/>
          </a:prstGeom>
          <a:ln w="63500">
            <a:solidFill>
              <a:srgbClr val="C0C0C0"/>
            </a:solidFill>
          </a:ln>
          <a:effectLst>
            <a:outerShdw sx="100000" sy="100000" kx="0" ky="0" algn="b" rotWithShape="0" blurRad="63500" dist="25400" dir="5400000">
              <a:srgbClr val="000000">
                <a:alpha val="50000"/>
              </a:srgbClr>
            </a:outerShdw>
          </a:effectLst>
        </p:spPr>
        <p:txBody>
          <a:bodyPr lIns="91439" tIns="45719" rIns="91439" bIns="45719">
            <a:noAutofit/>
          </a:bodyPr>
          <a:lstStyle/>
          <a:p>
            <a:pPr/>
          </a:p>
        </p:txBody>
      </p:sp>
      <p:sp>
        <p:nvSpPr>
          <p:cNvPr id="2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23"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2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1" name="Slide Title"/>
          <p:cNvSpPr txBox="1"/>
          <p:nvPr>
            <p:ph type="title" hasCustomPrompt="1"/>
          </p:nvPr>
        </p:nvSpPr>
        <p:spPr>
          <a:prstGeom prst="rect">
            <a:avLst/>
          </a:prstGeom>
        </p:spPr>
        <p:txBody>
          <a:bodyPr/>
          <a:lstStyle/>
          <a:p>
            <a:pPr/>
            <a:r>
              <a:t>Slide Title</a:t>
            </a:r>
          </a:p>
        </p:txBody>
      </p:sp>
      <p:sp>
        <p:nvSpPr>
          <p:cNvPr id="3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3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with Border &amp; Bullets">
    <p:spTree>
      <p:nvGrpSpPr>
        <p:cNvPr id="1" name=""/>
        <p:cNvGrpSpPr/>
        <p:nvPr/>
      </p:nvGrpSpPr>
      <p:grpSpPr>
        <a:xfrm>
          <a:off x="0" y="0"/>
          <a:ext cx="0" cy="0"/>
          <a:chOff x="0" y="0"/>
          <a:chExt cx="0" cy="0"/>
        </a:xfrm>
      </p:grpSpPr>
      <p:sp>
        <p:nvSpPr>
          <p:cNvPr id="41" name="Slide Title"/>
          <p:cNvSpPr txBox="1"/>
          <p:nvPr>
            <p:ph type="title" hasCustomPrompt="1"/>
          </p:nvPr>
        </p:nvSpPr>
        <p:spPr>
          <a:prstGeom prst="rect">
            <a:avLst/>
          </a:prstGeom>
        </p:spPr>
        <p:txBody>
          <a:bodyPr/>
          <a:lstStyle/>
          <a:p>
            <a:pPr/>
            <a:r>
              <a:t>Slide Title</a:t>
            </a:r>
          </a:p>
        </p:txBody>
      </p:sp>
      <p:sp>
        <p:nvSpPr>
          <p:cNvPr id="42" name="Line"/>
          <p:cNvSpPr/>
          <p:nvPr/>
        </p:nvSpPr>
        <p:spPr>
          <a:xfrm>
            <a:off x="-198004" y="2822575"/>
            <a:ext cx="25096145" cy="0"/>
          </a:xfrm>
          <a:prstGeom prst="line">
            <a:avLst/>
          </a:prstGeom>
          <a:ln w="50800">
            <a:solidFill>
              <a:srgbClr val="C0C0C0"/>
            </a:solidFill>
            <a:miter lim="400000"/>
          </a:ln>
        </p:spPr>
        <p:txBody>
          <a:bodyPr lIns="50800" tIns="50800" rIns="50800" bIns="50800" anchor="ctr"/>
          <a:lstStyle/>
          <a:p>
            <a:pPr/>
          </a:p>
        </p:txBody>
      </p:sp>
      <p:sp>
        <p:nvSpPr>
          <p:cNvPr id="43" name="Subtitle"/>
          <p:cNvSpPr txBox="1"/>
          <p:nvPr>
            <p:ph type="body" sz="quarter" idx="21"/>
          </p:nvPr>
        </p:nvSpPr>
        <p:spPr>
          <a:xfrm>
            <a:off x="1206500" y="3122135"/>
            <a:ext cx="21971000" cy="852210"/>
          </a:xfrm>
          <a:prstGeom prst="rect">
            <a:avLst/>
          </a:prstGeom>
        </p:spPr>
        <p:txBody>
          <a:bodyPr/>
          <a:lstStyle>
            <a:lvl1pPr marL="0" indent="0">
              <a:buSzTx/>
              <a:buNone/>
              <a:defRPr b="1" sz="4200"/>
            </a:lvl1pPr>
          </a:lstStyle>
          <a:p>
            <a:pPr/>
            <a:r>
              <a:t>Subtitle</a:t>
            </a:r>
          </a:p>
        </p:txBody>
      </p:sp>
      <p:sp>
        <p:nvSpPr>
          <p:cNvPr id="44" name="Body Level One…"/>
          <p:cNvSpPr txBox="1"/>
          <p:nvPr>
            <p:ph type="body" idx="22"/>
          </p:nvPr>
        </p:nvSpPr>
        <p:spPr>
          <a:prstGeom prst="rect">
            <a:avLst/>
          </a:prstGeom>
        </p:spPr>
        <p:txBody>
          <a:bodyPr/>
          <a:lstStyle>
            <a:lvl1pPr>
              <a:defRPr sz="3600"/>
            </a:lvl1pPr>
            <a:lvl2pPr>
              <a:defRPr sz="3600"/>
            </a:lvl2pPr>
            <a:lvl3pPr>
              <a:defRPr sz="3600"/>
            </a:lvl3pPr>
            <a:lvl4pPr>
              <a:defRPr sz="3600"/>
            </a:lvl4pPr>
            <a:lvl5pPr>
              <a:defRPr sz="3600"/>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ctivity">
    <p:spTree>
      <p:nvGrpSpPr>
        <p:cNvPr id="1" name=""/>
        <p:cNvGrpSpPr/>
        <p:nvPr/>
      </p:nvGrpSpPr>
      <p:grpSpPr>
        <a:xfrm>
          <a:off x="0" y="0"/>
          <a:ext cx="0" cy="0"/>
          <a:chOff x="0" y="0"/>
          <a:chExt cx="0" cy="0"/>
        </a:xfrm>
      </p:grpSpPr>
      <p:sp>
        <p:nvSpPr>
          <p:cNvPr id="52" name="Slide Title"/>
          <p:cNvSpPr txBox="1"/>
          <p:nvPr>
            <p:ph type="title" hasCustomPrompt="1"/>
          </p:nvPr>
        </p:nvSpPr>
        <p:spPr>
          <a:xfrm>
            <a:off x="1206500" y="1079500"/>
            <a:ext cx="14678283" cy="1433163"/>
          </a:xfrm>
          <a:prstGeom prst="rect">
            <a:avLst/>
          </a:prstGeom>
        </p:spPr>
        <p:txBody>
          <a:bodyPr/>
          <a:lstStyle/>
          <a:p>
            <a:pPr/>
            <a:r>
              <a:t>Slide Title</a:t>
            </a:r>
          </a:p>
        </p:txBody>
      </p:sp>
      <p:sp>
        <p:nvSpPr>
          <p:cNvPr id="53" name="Line"/>
          <p:cNvSpPr/>
          <p:nvPr/>
        </p:nvSpPr>
        <p:spPr>
          <a:xfrm>
            <a:off x="-198004" y="2822575"/>
            <a:ext cx="25096145" cy="0"/>
          </a:xfrm>
          <a:prstGeom prst="line">
            <a:avLst/>
          </a:prstGeom>
          <a:ln w="50800">
            <a:solidFill>
              <a:srgbClr val="C0C0C0"/>
            </a:solidFill>
            <a:miter lim="400000"/>
          </a:ln>
        </p:spPr>
        <p:txBody>
          <a:bodyPr lIns="50800" tIns="50800" rIns="50800" bIns="50800" anchor="ctr"/>
          <a:lstStyle/>
          <a:p>
            <a:pPr/>
          </a:p>
        </p:txBody>
      </p:sp>
      <p:sp>
        <p:nvSpPr>
          <p:cNvPr id="54" name="Activity: [Name]…"/>
          <p:cNvSpPr txBox="1"/>
          <p:nvPr>
            <p:ph type="body" sz="quarter" idx="21"/>
          </p:nvPr>
        </p:nvSpPr>
        <p:spPr>
          <a:xfrm>
            <a:off x="16243684" y="1079500"/>
            <a:ext cx="7618122" cy="1433163"/>
          </a:xfrm>
          <a:prstGeom prst="rect">
            <a:avLst/>
          </a:prstGeom>
        </p:spPr>
        <p:txBody>
          <a:bodyPr anchor="ctr"/>
          <a:lstStyle/>
          <a:p>
            <a:pPr marL="0" indent="0">
              <a:lnSpc>
                <a:spcPct val="120000"/>
              </a:lnSpc>
              <a:spcBef>
                <a:spcPts val="0"/>
              </a:spcBef>
              <a:buSzTx/>
              <a:buNone/>
              <a:defRPr b="1" spc="-72" sz="3600"/>
            </a:pPr>
            <a:r>
              <a:t>Activity: </a:t>
            </a:r>
            <a:r>
              <a:rPr b="0"/>
              <a:t>[Name]</a:t>
            </a:r>
            <a:endParaRPr b="0"/>
          </a:p>
          <a:p>
            <a:pPr marL="0" indent="0">
              <a:lnSpc>
                <a:spcPct val="120000"/>
              </a:lnSpc>
              <a:spcBef>
                <a:spcPts val="0"/>
              </a:spcBef>
              <a:buSzTx/>
              <a:buNone/>
              <a:defRPr b="1" spc="-72" sz="3600"/>
            </a:pPr>
            <a:r>
              <a:t>Suggested Time: </a:t>
            </a:r>
            <a:r>
              <a:rPr b="0"/>
              <a:t>[Time]</a:t>
            </a:r>
          </a:p>
        </p:txBody>
      </p:sp>
      <p:sp>
        <p:nvSpPr>
          <p:cNvPr id="55" name="Assignment:"/>
          <p:cNvSpPr txBox="1"/>
          <p:nvPr>
            <p:ph type="body" sz="quarter" idx="22"/>
          </p:nvPr>
        </p:nvSpPr>
        <p:spPr>
          <a:xfrm>
            <a:off x="1364568" y="3132487"/>
            <a:ext cx="21971001" cy="852210"/>
          </a:xfrm>
          <a:prstGeom prst="rect">
            <a:avLst/>
          </a:prstGeom>
        </p:spPr>
        <p:txBody>
          <a:bodyPr/>
          <a:lstStyle>
            <a:lvl1pPr marL="0" indent="0">
              <a:buSzTx/>
              <a:buNone/>
              <a:defRPr b="1" sz="4200"/>
            </a:lvl1pPr>
          </a:lstStyle>
          <a:p>
            <a:pPr/>
            <a:r>
              <a:t>Assignment:</a:t>
            </a:r>
          </a:p>
        </p:txBody>
      </p:sp>
      <p:sp>
        <p:nvSpPr>
          <p:cNvPr id="56" name="Best practices:"/>
          <p:cNvSpPr txBox="1"/>
          <p:nvPr>
            <p:ph type="body" sz="quarter" idx="23"/>
          </p:nvPr>
        </p:nvSpPr>
        <p:spPr>
          <a:xfrm>
            <a:off x="1364568" y="6697767"/>
            <a:ext cx="21971001" cy="930399"/>
          </a:xfrm>
          <a:prstGeom prst="rect">
            <a:avLst/>
          </a:prstGeom>
        </p:spPr>
        <p:txBody>
          <a:bodyPr/>
          <a:lstStyle>
            <a:lvl1pPr marL="0" indent="0">
              <a:lnSpc>
                <a:spcPct val="80000"/>
              </a:lnSpc>
              <a:spcBef>
                <a:spcPts val="0"/>
              </a:spcBef>
              <a:buSzTx/>
              <a:buNone/>
              <a:defRPr b="1" spc="-84" sz="4200"/>
            </a:lvl1pPr>
          </a:lstStyle>
          <a:p>
            <a:pPr/>
            <a:r>
              <a:t>Best practices:</a:t>
            </a:r>
          </a:p>
        </p:txBody>
      </p:sp>
      <p:sp>
        <p:nvSpPr>
          <p:cNvPr id="57" name="Bullet One"/>
          <p:cNvSpPr txBox="1"/>
          <p:nvPr>
            <p:ph type="body" sz="half" idx="24"/>
          </p:nvPr>
        </p:nvSpPr>
        <p:spPr>
          <a:xfrm>
            <a:off x="1364568" y="7813785"/>
            <a:ext cx="21971001" cy="4769625"/>
          </a:xfrm>
          <a:prstGeom prst="rect">
            <a:avLst/>
          </a:prstGeom>
        </p:spPr>
        <p:txBody>
          <a:bodyPr/>
          <a:lstStyle>
            <a:lvl1pPr>
              <a:defRPr sz="3600"/>
            </a:lvl1pPr>
          </a:lstStyle>
          <a:p>
            <a:pPr/>
            <a:r>
              <a:t>Bullet One</a:t>
            </a:r>
          </a:p>
        </p:txBody>
      </p:sp>
      <p:sp>
        <p:nvSpPr>
          <p:cNvPr id="58" name="Bullet One"/>
          <p:cNvSpPr txBox="1"/>
          <p:nvPr>
            <p:ph type="body" sz="quarter" idx="25"/>
          </p:nvPr>
        </p:nvSpPr>
        <p:spPr>
          <a:xfrm>
            <a:off x="1364568" y="4258856"/>
            <a:ext cx="21971001" cy="1847924"/>
          </a:xfrm>
          <a:prstGeom prst="rect">
            <a:avLst/>
          </a:prstGeom>
        </p:spPr>
        <p:txBody>
          <a:bodyPr/>
          <a:lstStyle>
            <a:lvl1pPr>
              <a:defRPr sz="3600"/>
            </a:lvl1pPr>
          </a:lstStyle>
          <a:p>
            <a:pPr/>
            <a:r>
              <a:t>Bullet One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4" name="Body Level One…"/>
          <p:cNvSpPr txBox="1"/>
          <p:nvPr>
            <p:ph type="body" sz="half" idx="1" hasCustomPrompt="1"/>
          </p:nvPr>
        </p:nvSpPr>
        <p:spPr>
          <a:xfrm>
            <a:off x="1206500" y="4248504"/>
            <a:ext cx="9779000" cy="8256630"/>
          </a:xfrm>
          <a:prstGeom prst="rect">
            <a:avLst/>
          </a:prstGeom>
        </p:spPr>
        <p:txBody>
          <a:bodyPr/>
          <a:lstStyle>
            <a:lvl1pPr>
              <a:defRPr sz="3600"/>
            </a:lvl1pPr>
            <a:lvl2pPr>
              <a:defRPr sz="3600"/>
            </a:lvl2pPr>
            <a:lvl3pPr>
              <a:defRPr sz="3600"/>
            </a:lvl3pPr>
            <a:lvl4pPr>
              <a:defRPr sz="3600"/>
            </a:lvl4pPr>
            <a:lvl5pPr>
              <a:defRPr sz="3600"/>
            </a:lvl5pPr>
          </a:lstStyle>
          <a:p>
            <a:pPr/>
            <a:r>
              <a:t>Slide bullet text</a:t>
            </a:r>
          </a:p>
          <a:p>
            <a:pPr lvl="1"/>
            <a:r>
              <a:t/>
            </a:r>
          </a:p>
          <a:p>
            <a:pPr lvl="2"/>
            <a:r>
              <a:t/>
            </a:r>
          </a:p>
          <a:p>
            <a:pPr lvl="3"/>
            <a:r>
              <a:t/>
            </a:r>
          </a:p>
          <a:p>
            <a:pPr lvl="4"/>
            <a:r>
              <a:t/>
            </a:r>
          </a:p>
        </p:txBody>
      </p:sp>
      <p:sp>
        <p:nvSpPr>
          <p:cNvPr id="75" name="Bowl of pappardelle pasta with parsley butter, roasted hazelnuts, and shaved parmesan cheese"/>
          <p:cNvSpPr/>
          <p:nvPr>
            <p:ph type="pic" sz="half" idx="21"/>
          </p:nvPr>
        </p:nvSpPr>
        <p:spPr>
          <a:xfrm>
            <a:off x="14078244" y="2221956"/>
            <a:ext cx="9167747" cy="12223662"/>
          </a:xfrm>
          <a:prstGeom prst="rect">
            <a:avLst/>
          </a:prstGeom>
          <a:ln w="63500">
            <a:solidFill>
              <a:srgbClr val="C0C0C0"/>
            </a:solidFill>
          </a:ln>
          <a:effectLst>
            <a:outerShdw sx="100000" sy="100000" kx="0" ky="0" algn="b" rotWithShape="0" blurRad="63500" dist="25400" dir="5400000">
              <a:srgbClr val="000000">
                <a:alpha val="50000"/>
              </a:srgbClr>
            </a:outerShdw>
          </a:effectLst>
        </p:spPr>
        <p:txBody>
          <a:bodyPr lIns="91439" tIns="45719" rIns="91439" bIns="45719">
            <a:noAutofit/>
          </a:bodyPr>
          <a:lstStyle/>
          <a:p>
            <a:pPr/>
          </a:p>
        </p:txBody>
      </p:sp>
      <p:sp>
        <p:nvSpPr>
          <p:cNvPr id="76"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7" name="Line"/>
          <p:cNvSpPr/>
          <p:nvPr/>
        </p:nvSpPr>
        <p:spPr>
          <a:xfrm>
            <a:off x="-198004" y="2822575"/>
            <a:ext cx="25096145" cy="0"/>
          </a:xfrm>
          <a:prstGeom prst="line">
            <a:avLst/>
          </a:prstGeom>
          <a:ln w="50800">
            <a:solidFill>
              <a:srgbClr val="C0C0C0"/>
            </a:solidFill>
            <a:miter lim="400000"/>
          </a:ln>
        </p:spPr>
        <p:txBody>
          <a:bodyPr lIns="50800" tIns="50800" rIns="50800" bIns="50800" anchor="ctr"/>
          <a:lstStyle/>
          <a:p>
            <a:pPr/>
          </a:p>
        </p:txBody>
      </p:sp>
      <p:sp>
        <p:nvSpPr>
          <p:cNvPr id="78" name="Assignment:"/>
          <p:cNvSpPr txBox="1"/>
          <p:nvPr>
            <p:ph type="body" sz="quarter" idx="22"/>
          </p:nvPr>
        </p:nvSpPr>
        <p:spPr>
          <a:xfrm>
            <a:off x="1206500" y="3130550"/>
            <a:ext cx="21971000" cy="852210"/>
          </a:xfrm>
          <a:prstGeom prst="rect">
            <a:avLst/>
          </a:prstGeom>
        </p:spPr>
        <p:txBody>
          <a:bodyPr/>
          <a:lstStyle>
            <a:lvl1pPr marL="0" indent="0">
              <a:buSzTx/>
              <a:buNone/>
              <a:defRPr b="1" sz="4200"/>
            </a:lvl1pPr>
          </a:lstStyle>
          <a:p>
            <a:pPr/>
            <a:r>
              <a:t>Assignment:</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86"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87"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4"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95"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5493"/>
            </a:gs>
            <a:gs pos="100000">
              <a:srgbClr val="C0C0C0"/>
            </a:gs>
          </a:gsLst>
          <a:lin ang="42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Chris Human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Chris Human ©2023</a:t>
            </a:r>
          </a:p>
        </p:txBody>
      </p:sp>
      <p:sp>
        <p:nvSpPr>
          <p:cNvPr id="169" name="Jumping for JS"/>
          <p:cNvSpPr txBox="1"/>
          <p:nvPr>
            <p:ph type="ctrTitle"/>
          </p:nvPr>
        </p:nvSpPr>
        <p:spPr>
          <a:prstGeom prst="rect">
            <a:avLst/>
          </a:prstGeom>
        </p:spPr>
        <p:txBody>
          <a:bodyPr/>
          <a:lstStyle/>
          <a:p>
            <a:pPr/>
            <a:r>
              <a:t>Jumping for JS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Your Turn!"/>
          <p:cNvSpPr txBox="1"/>
          <p:nvPr>
            <p:ph type="title"/>
          </p:nvPr>
        </p:nvSpPr>
        <p:spPr>
          <a:prstGeom prst="rect">
            <a:avLst/>
          </a:prstGeom>
        </p:spPr>
        <p:txBody>
          <a:bodyPr/>
          <a:lstStyle/>
          <a:p>
            <a:pPr/>
            <a:r>
              <a:t>Your Turn!</a:t>
            </a:r>
          </a:p>
        </p:txBody>
      </p:sp>
      <p:sp>
        <p:nvSpPr>
          <p:cNvPr id="209" name="Activity: Array Setting…"/>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Array Setting</a:t>
            </a:r>
            <a:endParaRPr b="0"/>
          </a:p>
          <a:p>
            <a:pPr marL="0" indent="0">
              <a:lnSpc>
                <a:spcPct val="120000"/>
              </a:lnSpc>
              <a:spcBef>
                <a:spcPts val="0"/>
              </a:spcBef>
              <a:buSzTx/>
              <a:buNone/>
              <a:defRPr b="1" spc="-72" sz="3600"/>
            </a:pPr>
            <a:r>
              <a:t>Suggested Time: </a:t>
            </a:r>
            <a:r>
              <a:rPr b="0"/>
              <a:t>10 min.</a:t>
            </a:r>
          </a:p>
        </p:txBody>
      </p:sp>
      <p:sp>
        <p:nvSpPr>
          <p:cNvPr id="210" name="Assignment:"/>
          <p:cNvSpPr txBox="1"/>
          <p:nvPr>
            <p:ph type="body" idx="22"/>
          </p:nvPr>
        </p:nvSpPr>
        <p:spPr>
          <a:prstGeom prst="rect">
            <a:avLst/>
          </a:prstGeom>
        </p:spPr>
        <p:txBody>
          <a:bodyPr/>
          <a:lstStyle/>
          <a:p>
            <a:pPr/>
            <a:r>
              <a:t>Assignment:</a:t>
            </a:r>
          </a:p>
        </p:txBody>
      </p:sp>
      <p:sp>
        <p:nvSpPr>
          <p:cNvPr id="211" name="Follow the instructions in the file above to convert each item in the array to lower case.…"/>
          <p:cNvSpPr txBox="1"/>
          <p:nvPr>
            <p:ph type="body" idx="25"/>
          </p:nvPr>
        </p:nvSpPr>
        <p:spPr>
          <a:prstGeom prst="rect">
            <a:avLst/>
          </a:prstGeom>
        </p:spPr>
        <p:txBody>
          <a:bodyPr/>
          <a:lstStyle/>
          <a:p>
            <a:pPr marL="597408" indent="-597408" defTabSz="2389572">
              <a:spcBef>
                <a:spcPts val="4400"/>
              </a:spcBef>
              <a:defRPr sz="4116"/>
            </a:pPr>
            <a:r>
              <a:t>Follow the instructions in the file above to convert each item in the array to lower case.</a:t>
            </a:r>
          </a:p>
          <a:p>
            <a:pPr marL="597408" indent="-597408" defTabSz="2389572">
              <a:spcBef>
                <a:spcPts val="4400"/>
              </a:spcBef>
              <a:defRPr sz="4116"/>
            </a:pPr>
            <a:r>
              <a:t>Make sure to only add in lines of code where instructed.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or Loops"/>
          <p:cNvSpPr txBox="1"/>
          <p:nvPr>
            <p:ph type="body" sz="half" idx="1"/>
          </p:nvPr>
        </p:nvSpPr>
        <p:spPr>
          <a:prstGeom prst="rect">
            <a:avLst/>
          </a:prstGeom>
        </p:spPr>
        <p:txBody>
          <a:bodyPr/>
          <a:lstStyle/>
          <a:p>
            <a:pPr/>
            <a:r>
              <a:t>For Loops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Back to the Zoo Pen"/>
          <p:cNvSpPr txBox="1"/>
          <p:nvPr>
            <p:ph type="title"/>
          </p:nvPr>
        </p:nvSpPr>
        <p:spPr>
          <a:prstGeom prst="rect">
            <a:avLst/>
          </a:prstGeom>
        </p:spPr>
        <p:txBody>
          <a:bodyPr/>
          <a:lstStyle/>
          <a:p>
            <a:pPr/>
            <a:r>
              <a:t>Back to the Zoo Pen</a:t>
            </a:r>
          </a:p>
        </p:txBody>
      </p:sp>
      <p:pic>
        <p:nvPicPr>
          <p:cNvPr id="216" name="Picture 6" descr="Picture 6"/>
          <p:cNvPicPr>
            <a:picLocks noChangeAspect="1"/>
          </p:cNvPicPr>
          <p:nvPr/>
        </p:nvPicPr>
        <p:blipFill>
          <a:blip r:embed="rId2">
            <a:extLst/>
          </a:blip>
          <a:srcRect l="0" t="0" r="0" b="0"/>
          <a:stretch>
            <a:fillRect/>
          </a:stretch>
        </p:blipFill>
        <p:spPr>
          <a:xfrm>
            <a:off x="5636248" y="3731231"/>
            <a:ext cx="13111217" cy="3946745"/>
          </a:xfrm>
          <a:prstGeom prst="rect">
            <a:avLst/>
          </a:prstGeom>
          <a:ln w="63500">
            <a:solidFill>
              <a:srgbClr val="929292"/>
            </a:solidFill>
            <a:miter lim="400000"/>
          </a:ln>
          <a:effectLst>
            <a:outerShdw sx="100000" sy="100000" kx="0" ky="0" algn="b" rotWithShape="0" blurRad="63500" dist="25400" dir="5400000">
              <a:srgbClr val="000000">
                <a:alpha val="50000"/>
              </a:srgbClr>
            </a:outerShdw>
          </a:effectLst>
        </p:spPr>
      </p:pic>
      <p:pic>
        <p:nvPicPr>
          <p:cNvPr id="217" name="Picture 6" descr="Picture 6"/>
          <p:cNvPicPr>
            <a:picLocks noChangeAspect="1"/>
          </p:cNvPicPr>
          <p:nvPr/>
        </p:nvPicPr>
        <p:blipFill>
          <a:blip r:embed="rId3">
            <a:extLst/>
          </a:blip>
          <a:srcRect l="0" t="0" r="0" b="0"/>
          <a:stretch>
            <a:fillRect/>
          </a:stretch>
        </p:blipFill>
        <p:spPr>
          <a:xfrm>
            <a:off x="4793171" y="9761327"/>
            <a:ext cx="15113507" cy="1908451"/>
          </a:xfrm>
          <a:prstGeom prst="rect">
            <a:avLst/>
          </a:prstGeom>
          <a:ln w="63500">
            <a:solidFill>
              <a:srgbClr val="929292"/>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Back to the Zoo Pen (Logged)"/>
          <p:cNvSpPr txBox="1"/>
          <p:nvPr>
            <p:ph type="title"/>
          </p:nvPr>
        </p:nvSpPr>
        <p:spPr>
          <a:prstGeom prst="rect">
            <a:avLst/>
          </a:prstGeom>
        </p:spPr>
        <p:txBody>
          <a:bodyPr/>
          <a:lstStyle/>
          <a:p>
            <a:pPr/>
            <a:r>
              <a:t>Back to the Zoo Pen (Logged)</a:t>
            </a:r>
          </a:p>
        </p:txBody>
      </p:sp>
      <p:pic>
        <p:nvPicPr>
          <p:cNvPr id="220" name="Picture 6" descr="Picture 6"/>
          <p:cNvPicPr>
            <a:picLocks noChangeAspect="1"/>
          </p:cNvPicPr>
          <p:nvPr/>
        </p:nvPicPr>
        <p:blipFill>
          <a:blip r:embed="rId2">
            <a:extLst/>
          </a:blip>
          <a:srcRect l="0" t="0" r="0" b="0"/>
          <a:stretch>
            <a:fillRect/>
          </a:stretch>
        </p:blipFill>
        <p:spPr>
          <a:xfrm>
            <a:off x="1235344" y="3351044"/>
            <a:ext cx="10436732" cy="3141670"/>
          </a:xfrm>
          <a:prstGeom prst="rect">
            <a:avLst/>
          </a:prstGeom>
          <a:ln w="63500">
            <a:solidFill>
              <a:srgbClr val="929292"/>
            </a:solidFill>
            <a:miter lim="400000"/>
          </a:ln>
          <a:effectLst>
            <a:outerShdw sx="100000" sy="100000" kx="0" ky="0" algn="b" rotWithShape="0" blurRad="63500" dist="25400" dir="5400000">
              <a:srgbClr val="000000">
                <a:alpha val="50000"/>
              </a:srgbClr>
            </a:outerShdw>
          </a:effectLst>
        </p:spPr>
      </p:pic>
      <p:pic>
        <p:nvPicPr>
          <p:cNvPr id="221" name="Picture 6" descr="Picture 6"/>
          <p:cNvPicPr>
            <a:picLocks noChangeAspect="1"/>
          </p:cNvPicPr>
          <p:nvPr/>
        </p:nvPicPr>
        <p:blipFill>
          <a:blip r:embed="rId3">
            <a:extLst/>
          </a:blip>
          <a:srcRect l="0" t="0" r="0" b="0"/>
          <a:stretch>
            <a:fillRect/>
          </a:stretch>
        </p:blipFill>
        <p:spPr>
          <a:xfrm>
            <a:off x="1287557" y="7027526"/>
            <a:ext cx="9934645" cy="3022550"/>
          </a:xfrm>
          <a:prstGeom prst="rect">
            <a:avLst/>
          </a:prstGeom>
          <a:ln w="63500">
            <a:solidFill>
              <a:srgbClr val="929292"/>
            </a:solidFill>
            <a:miter lim="400000"/>
          </a:ln>
          <a:effectLst>
            <a:outerShdw sx="100000" sy="100000" kx="0" ky="0" algn="b" rotWithShape="0" blurRad="63500" dist="25400" dir="5400000">
              <a:srgbClr val="000000">
                <a:alpha val="50000"/>
              </a:srgbClr>
            </a:outerShdw>
          </a:effectLst>
        </p:spPr>
      </p:pic>
      <p:pic>
        <p:nvPicPr>
          <p:cNvPr id="222" name="Picture 6" descr="Picture 6"/>
          <p:cNvPicPr>
            <a:picLocks noChangeAspect="1"/>
          </p:cNvPicPr>
          <p:nvPr/>
        </p:nvPicPr>
        <p:blipFill>
          <a:blip r:embed="rId4">
            <a:extLst/>
          </a:blip>
          <a:srcRect l="0" t="0" r="0" b="0"/>
          <a:stretch>
            <a:fillRect/>
          </a:stretch>
        </p:blipFill>
        <p:spPr>
          <a:xfrm>
            <a:off x="15797851" y="4250248"/>
            <a:ext cx="4766321" cy="4914688"/>
          </a:xfrm>
          <a:prstGeom prst="rect">
            <a:avLst/>
          </a:prstGeom>
          <a:ln w="63500">
            <a:solidFill>
              <a:srgbClr val="929292"/>
            </a:solidFill>
            <a:miter lim="400000"/>
          </a:ln>
          <a:effectLst>
            <a:outerShdw sx="100000" sy="100000" kx="0" ky="0" algn="b" rotWithShape="0" blurRad="63500" dist="25400" dir="5400000">
              <a:srgbClr val="000000">
                <a:alpha val="50000"/>
              </a:srgbClr>
            </a:outerShdw>
          </a:effectLst>
        </p:spPr>
      </p:pic>
      <p:sp>
        <p:nvSpPr>
          <p:cNvPr id="223" name="What is wrong with this?"/>
          <p:cNvSpPr txBox="1"/>
          <p:nvPr/>
        </p:nvSpPr>
        <p:spPr>
          <a:xfrm>
            <a:off x="8222358" y="10434413"/>
            <a:ext cx="7939284"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defRPr b="1" spc="-107" sz="5400">
                <a:solidFill>
                  <a:srgbClr val="000000"/>
                </a:solidFill>
              </a:defRPr>
            </a:lvl1pPr>
          </a:lstStyle>
          <a:p>
            <a:pPr/>
            <a:r>
              <a:t>What is wrong with this?</a:t>
            </a:r>
          </a:p>
        </p:txBody>
      </p:sp>
      <p:sp>
        <p:nvSpPr>
          <p:cNvPr id="224" name="REPEATED CODE!"/>
          <p:cNvSpPr txBox="1"/>
          <p:nvPr/>
        </p:nvSpPr>
        <p:spPr>
          <a:xfrm>
            <a:off x="8222358" y="11716598"/>
            <a:ext cx="7939284"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80000"/>
              </a:lnSpc>
              <a:defRPr b="1" spc="-107" sz="5400">
                <a:solidFill>
                  <a:schemeClr val="accent5">
                    <a:lumOff val="-29866"/>
                  </a:schemeClr>
                </a:solidFill>
              </a:defRPr>
            </a:lvl1pPr>
          </a:lstStyle>
          <a:p>
            <a:pPr/>
            <a:r>
              <a:t>REPEATED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23"/>
                                        </p:tgtEl>
                                        <p:attrNameLst>
                                          <p:attrName>style.visibility</p:attrName>
                                        </p:attrNameLst>
                                      </p:cBhvr>
                                      <p:to>
                                        <p:strVal val="visible"/>
                                      </p:to>
                                    </p:set>
                                    <p:animEffect filter="wipe(left)" transition="in">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24"/>
                                        </p:tgtEl>
                                        <p:attrNameLst>
                                          <p:attrName>style.visibility</p:attrName>
                                        </p:attrNameLst>
                                      </p:cBhvr>
                                      <p:to>
                                        <p:strVal val="visible"/>
                                      </p:to>
                                    </p:set>
                                    <p:animEffect filter="wipe(left)" transition="in">
                                      <p:cBhvr>
                                        <p:cTn id="12"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2"/>
      <p:bldP build="whole" bldLvl="1" animBg="1" rev="0" advAuto="0" spid="22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For loops are critical in programming.…"/>
          <p:cNvSpPr txBox="1"/>
          <p:nvPr>
            <p:ph type="body" sz="half" idx="1"/>
          </p:nvPr>
        </p:nvSpPr>
        <p:spPr>
          <a:xfrm>
            <a:off x="1206499" y="3385771"/>
            <a:ext cx="21334876" cy="5381590"/>
          </a:xfrm>
          <a:prstGeom prst="rect">
            <a:avLst/>
          </a:prstGeom>
        </p:spPr>
        <p:txBody>
          <a:bodyPr/>
          <a:lstStyle/>
          <a:p>
            <a:pPr marL="579119" indent="-579119" defTabSz="2316421">
              <a:spcBef>
                <a:spcPts val="4200"/>
              </a:spcBef>
              <a:defRPr sz="4560"/>
            </a:pPr>
            <a:r>
              <a:t>For loops are critical in programming. </a:t>
            </a:r>
          </a:p>
          <a:p>
            <a:pPr marL="579119" indent="-579119" defTabSz="2316421">
              <a:spcBef>
                <a:spcPts val="4200"/>
              </a:spcBef>
              <a:defRPr sz="4560"/>
            </a:pPr>
            <a:r>
              <a:t>We use for loops to run repeated blocks of code over a set period.</a:t>
            </a:r>
          </a:p>
          <a:p>
            <a:pPr marL="579119" indent="-579119" defTabSz="2316421">
              <a:spcBef>
                <a:spcPts val="4200"/>
              </a:spcBef>
              <a:defRPr sz="4560"/>
            </a:pPr>
            <a:r>
              <a:t>Each for loop is composed of a:</a:t>
            </a:r>
          </a:p>
          <a:p>
            <a:pPr lvl="1" marL="1158239" indent="-579119" defTabSz="2316421">
              <a:spcBef>
                <a:spcPts val="1000"/>
              </a:spcBef>
              <a:defRPr sz="4560"/>
            </a:pPr>
            <a:r>
              <a:t>Variable declaration or counter (iterator)</a:t>
            </a:r>
          </a:p>
          <a:p>
            <a:pPr lvl="1" marL="1158239" indent="-579119" defTabSz="2316421">
              <a:spcBef>
                <a:spcPts val="1000"/>
              </a:spcBef>
              <a:defRPr sz="4560"/>
            </a:pPr>
            <a:r>
              <a:t>A loop condition</a:t>
            </a:r>
          </a:p>
          <a:p>
            <a:pPr lvl="1" marL="1158239" indent="-579119" defTabSz="2316421">
              <a:spcBef>
                <a:spcPts val="1000"/>
              </a:spcBef>
              <a:defRPr sz="4560"/>
            </a:pPr>
            <a:r>
              <a:t>An iteration</a:t>
            </a:r>
          </a:p>
        </p:txBody>
      </p:sp>
      <p:pic>
        <p:nvPicPr>
          <p:cNvPr id="227" name="Bowl of pappardelle pasta with parsley butter, roasted hazelnuts, and shaved parmesan cheese" descr="Bowl of pappardelle pasta with parsley butter, roasted hazelnuts, and shaved parmesan cheese"/>
          <p:cNvPicPr>
            <a:picLocks noChangeAspect="1"/>
          </p:cNvPicPr>
          <p:nvPr>
            <p:ph type="pic" idx="21"/>
          </p:nvPr>
        </p:nvPicPr>
        <p:blipFill>
          <a:blip r:embed="rId2">
            <a:extLst/>
          </a:blip>
          <a:srcRect l="0" t="0" r="0" b="0"/>
          <a:stretch>
            <a:fillRect/>
          </a:stretch>
        </p:blipFill>
        <p:spPr>
          <a:xfrm>
            <a:off x="5467264" y="9336976"/>
            <a:ext cx="13765768" cy="3575673"/>
          </a:xfrm>
          <a:prstGeom prst="rect">
            <a:avLst/>
          </a:prstGeom>
        </p:spPr>
      </p:pic>
      <p:sp>
        <p:nvSpPr>
          <p:cNvPr id="228" name="Enter the For-Loop"/>
          <p:cNvSpPr txBox="1"/>
          <p:nvPr>
            <p:ph type="title"/>
          </p:nvPr>
        </p:nvSpPr>
        <p:spPr>
          <a:prstGeom prst="rect">
            <a:avLst/>
          </a:prstGeom>
        </p:spPr>
        <p:txBody>
          <a:bodyPr/>
          <a:lstStyle/>
          <a:p>
            <a:pPr/>
            <a:r>
              <a:t>Enter the For-Loop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Enter the For-Loop"/>
          <p:cNvSpPr txBox="1"/>
          <p:nvPr>
            <p:ph type="title"/>
          </p:nvPr>
        </p:nvSpPr>
        <p:spPr>
          <a:prstGeom prst="rect">
            <a:avLst/>
          </a:prstGeom>
        </p:spPr>
        <p:txBody>
          <a:bodyPr/>
          <a:lstStyle/>
          <a:p>
            <a:pPr/>
            <a:r>
              <a:t>Enter the For-Loop</a:t>
            </a:r>
          </a:p>
        </p:txBody>
      </p:sp>
      <p:pic>
        <p:nvPicPr>
          <p:cNvPr id="231" name="Picture 2" descr="Picture 2"/>
          <p:cNvPicPr>
            <a:picLocks noChangeAspect="1"/>
          </p:cNvPicPr>
          <p:nvPr/>
        </p:nvPicPr>
        <p:blipFill>
          <a:blip r:embed="rId2">
            <a:extLst/>
          </a:blip>
          <a:stretch>
            <a:fillRect/>
          </a:stretch>
        </p:blipFill>
        <p:spPr>
          <a:xfrm>
            <a:off x="5016356" y="3686820"/>
            <a:ext cx="14351288" cy="6750310"/>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232" name="Title 1"/>
          <p:cNvSpPr txBox="1"/>
          <p:nvPr/>
        </p:nvSpPr>
        <p:spPr>
          <a:xfrm>
            <a:off x="11402412" y="11339372"/>
            <a:ext cx="10758708" cy="14351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4100">
                <a:solidFill>
                  <a:srgbClr val="000000"/>
                </a:solidFill>
                <a:latin typeface="Arial"/>
                <a:ea typeface="Arial"/>
                <a:cs typeface="Arial"/>
                <a:sym typeface="Arial"/>
              </a:defRPr>
            </a:lvl1pPr>
          </a:lstStyle>
          <a:p>
            <a:pPr/>
            <a:r>
              <a:t>Iterator.      Condition.     Increment.</a:t>
            </a:r>
          </a:p>
        </p:txBody>
      </p:sp>
      <p:sp>
        <p:nvSpPr>
          <p:cNvPr id="233" name="Straight Arrow Connector 11"/>
          <p:cNvSpPr/>
          <p:nvPr/>
        </p:nvSpPr>
        <p:spPr>
          <a:xfrm flipH="1" flipV="1">
            <a:off x="7683137" y="6279938"/>
            <a:ext cx="5353856" cy="5149372"/>
          </a:xfrm>
          <a:prstGeom prst="line">
            <a:avLst/>
          </a:prstGeom>
          <a:ln w="69850">
            <a:solidFill>
              <a:srgbClr val="FF0000"/>
            </a:solidFill>
            <a:miter/>
            <a:tailEnd type="triangle"/>
          </a:ln>
        </p:spPr>
        <p:txBody>
          <a:bodyPr lIns="45719" rIns="45719"/>
          <a:lstStyle/>
          <a:p>
            <a:pPr algn="l" defTabSz="914400">
              <a:defRPr sz="1800">
                <a:solidFill>
                  <a:srgbClr val="000000"/>
                </a:solidFill>
                <a:latin typeface="Calibri"/>
                <a:ea typeface="Calibri"/>
                <a:cs typeface="Calibri"/>
                <a:sym typeface="Calibri"/>
              </a:defRPr>
            </a:pPr>
          </a:p>
        </p:txBody>
      </p:sp>
      <p:sp>
        <p:nvSpPr>
          <p:cNvPr id="234" name="Straight Arrow Connector 12"/>
          <p:cNvSpPr/>
          <p:nvPr/>
        </p:nvSpPr>
        <p:spPr>
          <a:xfrm flipH="1" flipV="1">
            <a:off x="12134604" y="6327863"/>
            <a:ext cx="4188273" cy="5056779"/>
          </a:xfrm>
          <a:prstGeom prst="line">
            <a:avLst/>
          </a:prstGeom>
          <a:ln w="69850">
            <a:solidFill>
              <a:srgbClr val="FF0000"/>
            </a:solidFill>
            <a:miter/>
            <a:tailEnd type="triangle"/>
          </a:ln>
        </p:spPr>
        <p:txBody>
          <a:bodyPr lIns="45719" rIns="45719"/>
          <a:lstStyle/>
          <a:p>
            <a:pPr algn="l" defTabSz="914400">
              <a:defRPr sz="1800">
                <a:solidFill>
                  <a:srgbClr val="000000"/>
                </a:solidFill>
                <a:latin typeface="Calibri"/>
                <a:ea typeface="Calibri"/>
                <a:cs typeface="Calibri"/>
                <a:sym typeface="Calibri"/>
              </a:defRPr>
            </a:pPr>
          </a:p>
        </p:txBody>
      </p:sp>
      <p:sp>
        <p:nvSpPr>
          <p:cNvPr id="235" name="Straight Arrow Connector 13"/>
          <p:cNvSpPr/>
          <p:nvPr/>
        </p:nvSpPr>
        <p:spPr>
          <a:xfrm flipH="1" flipV="1">
            <a:off x="14762050" y="6330198"/>
            <a:ext cx="4920533" cy="5364499"/>
          </a:xfrm>
          <a:prstGeom prst="line">
            <a:avLst/>
          </a:prstGeom>
          <a:ln w="69850">
            <a:solidFill>
              <a:srgbClr val="FF0000"/>
            </a:solidFill>
            <a:miter/>
            <a:tailEnd type="triangle"/>
          </a:ln>
        </p:spPr>
        <p:txBody>
          <a:bodyPr lIns="45719" rIns="45719"/>
          <a:lstStyle/>
          <a:p>
            <a:pPr algn="l" defTabSz="914400">
              <a:defRPr sz="1800">
                <a:solidFill>
                  <a:srgbClr val="000000"/>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Enter the For-Loop"/>
          <p:cNvSpPr txBox="1"/>
          <p:nvPr>
            <p:ph type="title"/>
          </p:nvPr>
        </p:nvSpPr>
        <p:spPr>
          <a:prstGeom prst="rect">
            <a:avLst/>
          </a:prstGeom>
        </p:spPr>
        <p:txBody>
          <a:bodyPr/>
          <a:lstStyle/>
          <a:p>
            <a:pPr/>
            <a:r>
              <a:t>Enter the For-Loop</a:t>
            </a:r>
          </a:p>
        </p:txBody>
      </p:sp>
      <p:pic>
        <p:nvPicPr>
          <p:cNvPr id="238" name="Picture 2" descr="Picture 2"/>
          <p:cNvPicPr>
            <a:picLocks noChangeAspect="1"/>
          </p:cNvPicPr>
          <p:nvPr/>
        </p:nvPicPr>
        <p:blipFill>
          <a:blip r:embed="rId2">
            <a:extLst/>
          </a:blip>
          <a:stretch>
            <a:fillRect/>
          </a:stretch>
        </p:blipFill>
        <p:spPr>
          <a:xfrm>
            <a:off x="4857078" y="3668587"/>
            <a:ext cx="14669844" cy="6900146"/>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239" name="Title 1"/>
          <p:cNvSpPr txBox="1"/>
          <p:nvPr/>
        </p:nvSpPr>
        <p:spPr>
          <a:xfrm>
            <a:off x="4887169" y="10857443"/>
            <a:ext cx="14925800" cy="188132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685800">
              <a:defRPr b="1" i="1" sz="4200">
                <a:solidFill>
                  <a:srgbClr val="000000"/>
                </a:solidFill>
                <a:latin typeface="Arial"/>
                <a:ea typeface="Arial"/>
                <a:cs typeface="Arial"/>
                <a:sym typeface="Arial"/>
              </a:defRPr>
            </a:pPr>
            <a:r>
              <a:t>Code between the { } gets repeated each time the iterator meets the condition. </a:t>
            </a:r>
            <a:r>
              <a:rPr b="0"/>
              <a:t>(i.e. in this case i &lt; 4)</a:t>
            </a:r>
          </a:p>
        </p:txBody>
      </p:sp>
      <p:sp>
        <p:nvSpPr>
          <p:cNvPr id="240" name="Rectangle 5"/>
          <p:cNvSpPr/>
          <p:nvPr/>
        </p:nvSpPr>
        <p:spPr>
          <a:xfrm>
            <a:off x="5282658" y="6234914"/>
            <a:ext cx="9715501" cy="639009"/>
          </a:xfrm>
          <a:prstGeom prst="rect">
            <a:avLst/>
          </a:prstGeom>
          <a:ln w="63500">
            <a:solidFill>
              <a:srgbClr val="FF0000"/>
            </a:solidFill>
            <a:miter/>
          </a:ln>
        </p:spPr>
        <p:txBody>
          <a:bodyPr lIns="45719" rIns="45719" anchor="ctr"/>
          <a:lstStyle/>
          <a:p>
            <a:pPr defTabSz="914400">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Enter the For-Loop"/>
          <p:cNvSpPr txBox="1"/>
          <p:nvPr>
            <p:ph type="title"/>
          </p:nvPr>
        </p:nvSpPr>
        <p:spPr>
          <a:prstGeom prst="rect">
            <a:avLst/>
          </a:prstGeom>
        </p:spPr>
        <p:txBody>
          <a:bodyPr/>
          <a:lstStyle/>
          <a:p>
            <a:pPr/>
            <a:r>
              <a:t>Enter the For-Loop</a:t>
            </a:r>
          </a:p>
        </p:txBody>
      </p:sp>
      <p:pic>
        <p:nvPicPr>
          <p:cNvPr id="243" name="Picture 2" descr="Picture 2"/>
          <p:cNvPicPr>
            <a:picLocks noChangeAspect="1"/>
          </p:cNvPicPr>
          <p:nvPr/>
        </p:nvPicPr>
        <p:blipFill>
          <a:blip r:embed="rId2">
            <a:extLst/>
          </a:blip>
          <a:stretch>
            <a:fillRect/>
          </a:stretch>
        </p:blipFill>
        <p:spPr>
          <a:xfrm>
            <a:off x="4857078" y="3668587"/>
            <a:ext cx="14669844" cy="6900146"/>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244" name="Title 1"/>
          <p:cNvSpPr txBox="1"/>
          <p:nvPr/>
        </p:nvSpPr>
        <p:spPr>
          <a:xfrm>
            <a:off x="4887169" y="10857444"/>
            <a:ext cx="14925800" cy="18813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4200">
                <a:solidFill>
                  <a:srgbClr val="000000"/>
                </a:solidFill>
                <a:latin typeface="Arial"/>
                <a:ea typeface="Arial"/>
                <a:cs typeface="Arial"/>
                <a:sym typeface="Arial"/>
              </a:defRPr>
            </a:lvl1pPr>
          </a:lstStyle>
          <a:p>
            <a:pPr/>
            <a:r>
              <a:t>Running the code “loops” through and prints each element in the array.</a:t>
            </a:r>
          </a:p>
        </p:txBody>
      </p:sp>
      <p:sp>
        <p:nvSpPr>
          <p:cNvPr id="245" name="Rectangle 5"/>
          <p:cNvSpPr/>
          <p:nvPr/>
        </p:nvSpPr>
        <p:spPr>
          <a:xfrm>
            <a:off x="4873225" y="7755665"/>
            <a:ext cx="4786760" cy="2804028"/>
          </a:xfrm>
          <a:prstGeom prst="rect">
            <a:avLst/>
          </a:prstGeom>
          <a:ln w="63500">
            <a:solidFill>
              <a:srgbClr val="FF0000"/>
            </a:solidFill>
            <a:miter/>
          </a:ln>
        </p:spPr>
        <p:txBody>
          <a:bodyPr lIns="45719" rIns="45719" anchor="ctr"/>
          <a:lstStyle/>
          <a:p>
            <a:pPr defTabSz="914400">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Run that Loop"/>
          <p:cNvSpPr txBox="1"/>
          <p:nvPr>
            <p:ph type="title"/>
          </p:nvPr>
        </p:nvSpPr>
        <p:spPr>
          <a:prstGeom prst="rect">
            <a:avLst/>
          </a:prstGeom>
        </p:spPr>
        <p:txBody>
          <a:bodyPr/>
          <a:lstStyle/>
          <a:p>
            <a:pPr/>
            <a:r>
              <a:t>Run that Loop</a:t>
            </a:r>
          </a:p>
        </p:txBody>
      </p:sp>
      <p:pic>
        <p:nvPicPr>
          <p:cNvPr id="248" name="Picture 2" descr="Picture 2"/>
          <p:cNvPicPr>
            <a:picLocks noChangeAspect="1"/>
          </p:cNvPicPr>
          <p:nvPr/>
        </p:nvPicPr>
        <p:blipFill>
          <a:blip r:embed="rId2">
            <a:extLst/>
          </a:blip>
          <a:srcRect l="0" t="0" r="0" b="0"/>
          <a:stretch>
            <a:fillRect/>
          </a:stretch>
        </p:blipFill>
        <p:spPr>
          <a:xfrm>
            <a:off x="4857154" y="3162301"/>
            <a:ext cx="14669844" cy="3810507"/>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249" name="Title 1"/>
          <p:cNvSpPr txBox="1"/>
          <p:nvPr/>
        </p:nvSpPr>
        <p:spPr>
          <a:xfrm>
            <a:off x="4887169" y="7114058"/>
            <a:ext cx="14925800" cy="18813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4200">
                <a:solidFill>
                  <a:srgbClr val="000000"/>
                </a:solidFill>
                <a:latin typeface="Arial"/>
                <a:ea typeface="Arial"/>
                <a:cs typeface="Arial"/>
                <a:sym typeface="Arial"/>
              </a:defRPr>
            </a:lvl1pPr>
          </a:lstStyle>
          <a:p>
            <a:pPr/>
            <a:r>
              <a:t>When i = 0 …console.log(“I love Carrots”);</a:t>
            </a:r>
          </a:p>
        </p:txBody>
      </p:sp>
      <p:grpSp>
        <p:nvGrpSpPr>
          <p:cNvPr id="259" name="Group 19"/>
          <p:cNvGrpSpPr/>
          <p:nvPr/>
        </p:nvGrpSpPr>
        <p:grpSpPr>
          <a:xfrm>
            <a:off x="4780899" y="9873340"/>
            <a:ext cx="15138340" cy="3514069"/>
            <a:chOff x="0" y="0"/>
            <a:chExt cx="15138339" cy="3514068"/>
          </a:xfrm>
        </p:grpSpPr>
        <p:sp>
          <p:nvSpPr>
            <p:cNvPr id="250" name="Rectangle 6"/>
            <p:cNvSpPr/>
            <p:nvPr/>
          </p:nvSpPr>
          <p:spPr>
            <a:xfrm>
              <a:off x="0" y="0"/>
              <a:ext cx="15138340" cy="2821844"/>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51" name="Rectangle 7"/>
            <p:cNvSpPr/>
            <p:nvPr/>
          </p:nvSpPr>
          <p:spPr>
            <a:xfrm>
              <a:off x="454096" y="338622"/>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52" name="Rectangle 8"/>
            <p:cNvSpPr/>
            <p:nvPr/>
          </p:nvSpPr>
          <p:spPr>
            <a:xfrm>
              <a:off x="4118987" y="338621"/>
              <a:ext cx="3278473"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53" name="Rectangle 9"/>
            <p:cNvSpPr/>
            <p:nvPr/>
          </p:nvSpPr>
          <p:spPr>
            <a:xfrm>
              <a:off x="7828997"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54" name="Rectangle 10"/>
            <p:cNvSpPr/>
            <p:nvPr/>
          </p:nvSpPr>
          <p:spPr>
            <a:xfrm>
              <a:off x="11539007" y="300996"/>
              <a:ext cx="3278473"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55" name="TextBox 11"/>
            <p:cNvSpPr txBox="1"/>
            <p:nvPr/>
          </p:nvSpPr>
          <p:spPr>
            <a:xfrm>
              <a:off x="1307104" y="2839707"/>
              <a:ext cx="1720257"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0 </a:t>
              </a:r>
            </a:p>
          </p:txBody>
        </p:sp>
        <p:sp>
          <p:nvSpPr>
            <p:cNvPr id="256" name="TextBox 12"/>
            <p:cNvSpPr txBox="1"/>
            <p:nvPr/>
          </p:nvSpPr>
          <p:spPr>
            <a:xfrm>
              <a:off x="497199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1</a:t>
              </a:r>
            </a:p>
          </p:txBody>
        </p:sp>
        <p:sp>
          <p:nvSpPr>
            <p:cNvPr id="257" name="TextBox 13"/>
            <p:cNvSpPr txBox="1"/>
            <p:nvPr/>
          </p:nvSpPr>
          <p:spPr>
            <a:xfrm>
              <a:off x="8522986"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2</a:t>
              </a:r>
            </a:p>
          </p:txBody>
        </p:sp>
        <p:sp>
          <p:nvSpPr>
            <p:cNvPr id="258" name="TextBox 14"/>
            <p:cNvSpPr txBox="1"/>
            <p:nvPr/>
          </p:nvSpPr>
          <p:spPr>
            <a:xfrm>
              <a:off x="1244896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3</a:t>
              </a:r>
            </a:p>
          </p:txBody>
        </p:sp>
      </p:grpSp>
      <p:sp>
        <p:nvSpPr>
          <p:cNvPr id="260" name="TextBox 20"/>
          <p:cNvSpPr txBox="1"/>
          <p:nvPr/>
        </p:nvSpPr>
        <p:spPr>
          <a:xfrm>
            <a:off x="5860679" y="10866873"/>
            <a:ext cx="1936066"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Carrots</a:t>
            </a:r>
          </a:p>
        </p:txBody>
      </p:sp>
      <p:sp>
        <p:nvSpPr>
          <p:cNvPr id="261" name="TextBox 21"/>
          <p:cNvSpPr txBox="1"/>
          <p:nvPr/>
        </p:nvSpPr>
        <p:spPr>
          <a:xfrm>
            <a:off x="9775379" y="10866873"/>
            <a:ext cx="1377812"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Peas</a:t>
            </a:r>
          </a:p>
        </p:txBody>
      </p:sp>
      <p:sp>
        <p:nvSpPr>
          <p:cNvPr id="262" name="TextBox 22"/>
          <p:cNvSpPr txBox="1"/>
          <p:nvPr/>
        </p:nvSpPr>
        <p:spPr>
          <a:xfrm>
            <a:off x="13131826" y="10866873"/>
            <a:ext cx="1937157"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Lettuce</a:t>
            </a:r>
          </a:p>
        </p:txBody>
      </p:sp>
      <p:sp>
        <p:nvSpPr>
          <p:cNvPr id="263" name="TextBox 23"/>
          <p:cNvSpPr txBox="1"/>
          <p:nvPr/>
        </p:nvSpPr>
        <p:spPr>
          <a:xfrm>
            <a:off x="16711403" y="10866873"/>
            <a:ext cx="2526790"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Tomatoes</a:t>
            </a:r>
          </a:p>
        </p:txBody>
      </p:sp>
      <p:sp>
        <p:nvSpPr>
          <p:cNvPr id="264" name="Down Arrow 1"/>
          <p:cNvSpPr/>
          <p:nvPr/>
        </p:nvSpPr>
        <p:spPr>
          <a:xfrm>
            <a:off x="5982263" y="8730805"/>
            <a:ext cx="1290831" cy="1056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defTabSz="914400">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Run that Loop"/>
          <p:cNvSpPr txBox="1"/>
          <p:nvPr>
            <p:ph type="title"/>
          </p:nvPr>
        </p:nvSpPr>
        <p:spPr>
          <a:prstGeom prst="rect">
            <a:avLst/>
          </a:prstGeom>
        </p:spPr>
        <p:txBody>
          <a:bodyPr/>
          <a:lstStyle/>
          <a:p>
            <a:pPr/>
            <a:r>
              <a:t>Run that Loop</a:t>
            </a:r>
          </a:p>
        </p:txBody>
      </p:sp>
      <p:pic>
        <p:nvPicPr>
          <p:cNvPr id="267" name="Picture 2" descr="Picture 2"/>
          <p:cNvPicPr>
            <a:picLocks noChangeAspect="1"/>
          </p:cNvPicPr>
          <p:nvPr/>
        </p:nvPicPr>
        <p:blipFill>
          <a:blip r:embed="rId2">
            <a:extLst/>
          </a:blip>
          <a:stretch>
            <a:fillRect/>
          </a:stretch>
        </p:blipFill>
        <p:spPr>
          <a:xfrm>
            <a:off x="4857154" y="3162301"/>
            <a:ext cx="14669844" cy="3810507"/>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268" name="Title 1"/>
          <p:cNvSpPr txBox="1"/>
          <p:nvPr/>
        </p:nvSpPr>
        <p:spPr>
          <a:xfrm>
            <a:off x="4887169" y="7114058"/>
            <a:ext cx="14925800" cy="18813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4200">
                <a:solidFill>
                  <a:srgbClr val="000000"/>
                </a:solidFill>
                <a:latin typeface="Arial"/>
                <a:ea typeface="Arial"/>
                <a:cs typeface="Arial"/>
                <a:sym typeface="Arial"/>
              </a:defRPr>
            </a:lvl1pPr>
          </a:lstStyle>
          <a:p>
            <a:pPr/>
            <a:r>
              <a:t>When i = 1 …console.log(“I love Peas”);</a:t>
            </a:r>
          </a:p>
        </p:txBody>
      </p:sp>
      <p:grpSp>
        <p:nvGrpSpPr>
          <p:cNvPr id="278" name="Group 19"/>
          <p:cNvGrpSpPr/>
          <p:nvPr/>
        </p:nvGrpSpPr>
        <p:grpSpPr>
          <a:xfrm>
            <a:off x="4780899" y="9873340"/>
            <a:ext cx="15138340" cy="3514070"/>
            <a:chOff x="0" y="0"/>
            <a:chExt cx="15138339" cy="3514068"/>
          </a:xfrm>
        </p:grpSpPr>
        <p:sp>
          <p:nvSpPr>
            <p:cNvPr id="269" name="Rectangle 6"/>
            <p:cNvSpPr/>
            <p:nvPr/>
          </p:nvSpPr>
          <p:spPr>
            <a:xfrm>
              <a:off x="0" y="0"/>
              <a:ext cx="15138340" cy="2821844"/>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70" name="Rectangle 7"/>
            <p:cNvSpPr/>
            <p:nvPr/>
          </p:nvSpPr>
          <p:spPr>
            <a:xfrm>
              <a:off x="454096" y="338622"/>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71" name="Rectangle 8"/>
            <p:cNvSpPr/>
            <p:nvPr/>
          </p:nvSpPr>
          <p:spPr>
            <a:xfrm>
              <a:off x="4118986"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72" name="Rectangle 9"/>
            <p:cNvSpPr/>
            <p:nvPr/>
          </p:nvSpPr>
          <p:spPr>
            <a:xfrm>
              <a:off x="7828997"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73" name="Rectangle 10"/>
            <p:cNvSpPr/>
            <p:nvPr/>
          </p:nvSpPr>
          <p:spPr>
            <a:xfrm>
              <a:off x="11539007" y="300996"/>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74" name="TextBox 11"/>
            <p:cNvSpPr txBox="1"/>
            <p:nvPr/>
          </p:nvSpPr>
          <p:spPr>
            <a:xfrm>
              <a:off x="1307104" y="2839707"/>
              <a:ext cx="1720257"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0 </a:t>
              </a:r>
            </a:p>
          </p:txBody>
        </p:sp>
        <p:sp>
          <p:nvSpPr>
            <p:cNvPr id="275" name="TextBox 12"/>
            <p:cNvSpPr txBox="1"/>
            <p:nvPr/>
          </p:nvSpPr>
          <p:spPr>
            <a:xfrm>
              <a:off x="497199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1</a:t>
              </a:r>
            </a:p>
          </p:txBody>
        </p:sp>
        <p:sp>
          <p:nvSpPr>
            <p:cNvPr id="276" name="TextBox 13"/>
            <p:cNvSpPr txBox="1"/>
            <p:nvPr/>
          </p:nvSpPr>
          <p:spPr>
            <a:xfrm>
              <a:off x="8522986"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2</a:t>
              </a:r>
            </a:p>
          </p:txBody>
        </p:sp>
        <p:sp>
          <p:nvSpPr>
            <p:cNvPr id="277" name="TextBox 14"/>
            <p:cNvSpPr txBox="1"/>
            <p:nvPr/>
          </p:nvSpPr>
          <p:spPr>
            <a:xfrm>
              <a:off x="1244896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3</a:t>
              </a:r>
            </a:p>
          </p:txBody>
        </p:sp>
      </p:grpSp>
      <p:sp>
        <p:nvSpPr>
          <p:cNvPr id="279" name="TextBox 20"/>
          <p:cNvSpPr txBox="1"/>
          <p:nvPr/>
        </p:nvSpPr>
        <p:spPr>
          <a:xfrm>
            <a:off x="5860679" y="10866873"/>
            <a:ext cx="1936066"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Carrots</a:t>
            </a:r>
          </a:p>
        </p:txBody>
      </p:sp>
      <p:sp>
        <p:nvSpPr>
          <p:cNvPr id="280" name="TextBox 21"/>
          <p:cNvSpPr txBox="1"/>
          <p:nvPr/>
        </p:nvSpPr>
        <p:spPr>
          <a:xfrm>
            <a:off x="9775380" y="10866873"/>
            <a:ext cx="1377812"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Peas</a:t>
            </a:r>
          </a:p>
        </p:txBody>
      </p:sp>
      <p:sp>
        <p:nvSpPr>
          <p:cNvPr id="281" name="TextBox 22"/>
          <p:cNvSpPr txBox="1"/>
          <p:nvPr/>
        </p:nvSpPr>
        <p:spPr>
          <a:xfrm>
            <a:off x="13131826" y="10866873"/>
            <a:ext cx="1937158"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Lettuce</a:t>
            </a:r>
          </a:p>
        </p:txBody>
      </p:sp>
      <p:sp>
        <p:nvSpPr>
          <p:cNvPr id="282" name="TextBox 23"/>
          <p:cNvSpPr txBox="1"/>
          <p:nvPr/>
        </p:nvSpPr>
        <p:spPr>
          <a:xfrm>
            <a:off x="16711403" y="10866873"/>
            <a:ext cx="2526790"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Tomatoes</a:t>
            </a:r>
          </a:p>
        </p:txBody>
      </p:sp>
      <p:sp>
        <p:nvSpPr>
          <p:cNvPr id="283" name="Down Arrow 1"/>
          <p:cNvSpPr/>
          <p:nvPr/>
        </p:nvSpPr>
        <p:spPr>
          <a:xfrm>
            <a:off x="9818870" y="8701560"/>
            <a:ext cx="1290831" cy="1056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defTabSz="914400">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cap"/>
          <p:cNvSpPr txBox="1"/>
          <p:nvPr>
            <p:ph type="body" sz="half" idx="1"/>
          </p:nvPr>
        </p:nvSpPr>
        <p:spPr>
          <a:prstGeom prst="rect">
            <a:avLst/>
          </a:prstGeom>
        </p:spPr>
        <p:txBody>
          <a:bodyPr/>
          <a:lstStyle/>
          <a:p>
            <a:pPr/>
            <a:r>
              <a:t>Recap</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Run that Loop"/>
          <p:cNvSpPr txBox="1"/>
          <p:nvPr>
            <p:ph type="title"/>
          </p:nvPr>
        </p:nvSpPr>
        <p:spPr>
          <a:prstGeom prst="rect">
            <a:avLst/>
          </a:prstGeom>
        </p:spPr>
        <p:txBody>
          <a:bodyPr/>
          <a:lstStyle/>
          <a:p>
            <a:pPr/>
            <a:r>
              <a:t>Run that Loop</a:t>
            </a:r>
          </a:p>
        </p:txBody>
      </p:sp>
      <p:pic>
        <p:nvPicPr>
          <p:cNvPr id="286" name="Picture 2" descr="Picture 2"/>
          <p:cNvPicPr>
            <a:picLocks noChangeAspect="1"/>
          </p:cNvPicPr>
          <p:nvPr/>
        </p:nvPicPr>
        <p:blipFill>
          <a:blip r:embed="rId2">
            <a:extLst/>
          </a:blip>
          <a:stretch>
            <a:fillRect/>
          </a:stretch>
        </p:blipFill>
        <p:spPr>
          <a:xfrm>
            <a:off x="4857154" y="3162301"/>
            <a:ext cx="14669844" cy="3810507"/>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287" name="Title 1"/>
          <p:cNvSpPr txBox="1"/>
          <p:nvPr/>
        </p:nvSpPr>
        <p:spPr>
          <a:xfrm>
            <a:off x="4887169" y="7114058"/>
            <a:ext cx="14925800" cy="18813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4200">
                <a:solidFill>
                  <a:srgbClr val="000000"/>
                </a:solidFill>
                <a:latin typeface="Arial"/>
                <a:ea typeface="Arial"/>
                <a:cs typeface="Arial"/>
                <a:sym typeface="Arial"/>
              </a:defRPr>
            </a:lvl1pPr>
          </a:lstStyle>
          <a:p>
            <a:pPr/>
            <a:r>
              <a:t>When i = 2 …console.log(“I love Lettuce”);</a:t>
            </a:r>
          </a:p>
        </p:txBody>
      </p:sp>
      <p:grpSp>
        <p:nvGrpSpPr>
          <p:cNvPr id="297" name="Group 19"/>
          <p:cNvGrpSpPr/>
          <p:nvPr/>
        </p:nvGrpSpPr>
        <p:grpSpPr>
          <a:xfrm>
            <a:off x="4780899" y="9873340"/>
            <a:ext cx="15138340" cy="3514070"/>
            <a:chOff x="0" y="0"/>
            <a:chExt cx="15138339" cy="3514068"/>
          </a:xfrm>
        </p:grpSpPr>
        <p:sp>
          <p:nvSpPr>
            <p:cNvPr id="288" name="Rectangle 6"/>
            <p:cNvSpPr/>
            <p:nvPr/>
          </p:nvSpPr>
          <p:spPr>
            <a:xfrm>
              <a:off x="0" y="0"/>
              <a:ext cx="15138340" cy="2821844"/>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89" name="Rectangle 7"/>
            <p:cNvSpPr/>
            <p:nvPr/>
          </p:nvSpPr>
          <p:spPr>
            <a:xfrm>
              <a:off x="454096" y="338622"/>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90" name="Rectangle 8"/>
            <p:cNvSpPr/>
            <p:nvPr/>
          </p:nvSpPr>
          <p:spPr>
            <a:xfrm>
              <a:off x="4118986"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91" name="Rectangle 9"/>
            <p:cNvSpPr/>
            <p:nvPr/>
          </p:nvSpPr>
          <p:spPr>
            <a:xfrm>
              <a:off x="7828997"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92" name="Rectangle 10"/>
            <p:cNvSpPr/>
            <p:nvPr/>
          </p:nvSpPr>
          <p:spPr>
            <a:xfrm>
              <a:off x="11539007" y="300996"/>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293" name="TextBox 11"/>
            <p:cNvSpPr txBox="1"/>
            <p:nvPr/>
          </p:nvSpPr>
          <p:spPr>
            <a:xfrm>
              <a:off x="1307104" y="2839707"/>
              <a:ext cx="1720257"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0 </a:t>
              </a:r>
            </a:p>
          </p:txBody>
        </p:sp>
        <p:sp>
          <p:nvSpPr>
            <p:cNvPr id="294" name="TextBox 12"/>
            <p:cNvSpPr txBox="1"/>
            <p:nvPr/>
          </p:nvSpPr>
          <p:spPr>
            <a:xfrm>
              <a:off x="497199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1</a:t>
              </a:r>
            </a:p>
          </p:txBody>
        </p:sp>
        <p:sp>
          <p:nvSpPr>
            <p:cNvPr id="295" name="TextBox 13"/>
            <p:cNvSpPr txBox="1"/>
            <p:nvPr/>
          </p:nvSpPr>
          <p:spPr>
            <a:xfrm>
              <a:off x="8522986"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2</a:t>
              </a:r>
            </a:p>
          </p:txBody>
        </p:sp>
        <p:sp>
          <p:nvSpPr>
            <p:cNvPr id="296" name="TextBox 14"/>
            <p:cNvSpPr txBox="1"/>
            <p:nvPr/>
          </p:nvSpPr>
          <p:spPr>
            <a:xfrm>
              <a:off x="1244896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3</a:t>
              </a:r>
            </a:p>
          </p:txBody>
        </p:sp>
      </p:grpSp>
      <p:sp>
        <p:nvSpPr>
          <p:cNvPr id="298" name="TextBox 20"/>
          <p:cNvSpPr txBox="1"/>
          <p:nvPr/>
        </p:nvSpPr>
        <p:spPr>
          <a:xfrm>
            <a:off x="5860679" y="10866873"/>
            <a:ext cx="1936066"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Carrots</a:t>
            </a:r>
          </a:p>
        </p:txBody>
      </p:sp>
      <p:sp>
        <p:nvSpPr>
          <p:cNvPr id="299" name="TextBox 21"/>
          <p:cNvSpPr txBox="1"/>
          <p:nvPr/>
        </p:nvSpPr>
        <p:spPr>
          <a:xfrm>
            <a:off x="9775380" y="10866873"/>
            <a:ext cx="1377812"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Peas</a:t>
            </a:r>
          </a:p>
        </p:txBody>
      </p:sp>
      <p:sp>
        <p:nvSpPr>
          <p:cNvPr id="300" name="TextBox 22"/>
          <p:cNvSpPr txBox="1"/>
          <p:nvPr/>
        </p:nvSpPr>
        <p:spPr>
          <a:xfrm>
            <a:off x="13131826" y="10866873"/>
            <a:ext cx="1937158"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Lettuce</a:t>
            </a:r>
          </a:p>
        </p:txBody>
      </p:sp>
      <p:sp>
        <p:nvSpPr>
          <p:cNvPr id="301" name="TextBox 23"/>
          <p:cNvSpPr txBox="1"/>
          <p:nvPr/>
        </p:nvSpPr>
        <p:spPr>
          <a:xfrm>
            <a:off x="16711403" y="10866873"/>
            <a:ext cx="2526790"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Tomatoes</a:t>
            </a:r>
          </a:p>
        </p:txBody>
      </p:sp>
      <p:sp>
        <p:nvSpPr>
          <p:cNvPr id="302" name="Down Arrow 1"/>
          <p:cNvSpPr/>
          <p:nvPr/>
        </p:nvSpPr>
        <p:spPr>
          <a:xfrm>
            <a:off x="13454989" y="8701560"/>
            <a:ext cx="1290831" cy="1056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defTabSz="914400">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Run that Loop"/>
          <p:cNvSpPr txBox="1"/>
          <p:nvPr>
            <p:ph type="title"/>
          </p:nvPr>
        </p:nvSpPr>
        <p:spPr>
          <a:prstGeom prst="rect">
            <a:avLst/>
          </a:prstGeom>
        </p:spPr>
        <p:txBody>
          <a:bodyPr/>
          <a:lstStyle/>
          <a:p>
            <a:pPr/>
            <a:r>
              <a:t>Run that Loop</a:t>
            </a:r>
          </a:p>
        </p:txBody>
      </p:sp>
      <p:pic>
        <p:nvPicPr>
          <p:cNvPr id="305" name="Picture 2" descr="Picture 2"/>
          <p:cNvPicPr>
            <a:picLocks noChangeAspect="1"/>
          </p:cNvPicPr>
          <p:nvPr/>
        </p:nvPicPr>
        <p:blipFill>
          <a:blip r:embed="rId2">
            <a:extLst/>
          </a:blip>
          <a:stretch>
            <a:fillRect/>
          </a:stretch>
        </p:blipFill>
        <p:spPr>
          <a:xfrm>
            <a:off x="4857154" y="3162301"/>
            <a:ext cx="14669844" cy="3810507"/>
          </a:xfrm>
          <a:prstGeom prst="rect">
            <a:avLst/>
          </a:prstGeom>
          <a:ln w="63500">
            <a:solidFill>
              <a:srgbClr val="929292"/>
            </a:solidFill>
            <a:miter/>
          </a:ln>
          <a:effectLst>
            <a:outerShdw sx="100000" sy="100000" kx="0" ky="0" algn="b" rotWithShape="0" blurRad="63500" dist="25400" dir="5400000">
              <a:srgbClr val="000000">
                <a:alpha val="50000"/>
              </a:srgbClr>
            </a:outerShdw>
          </a:effectLst>
        </p:spPr>
      </p:pic>
      <p:sp>
        <p:nvSpPr>
          <p:cNvPr id="306" name="Title 1"/>
          <p:cNvSpPr txBox="1"/>
          <p:nvPr/>
        </p:nvSpPr>
        <p:spPr>
          <a:xfrm>
            <a:off x="4887169" y="7114058"/>
            <a:ext cx="14925800" cy="18813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4200">
                <a:solidFill>
                  <a:srgbClr val="000000"/>
                </a:solidFill>
                <a:latin typeface="Arial"/>
                <a:ea typeface="Arial"/>
                <a:cs typeface="Arial"/>
                <a:sym typeface="Arial"/>
              </a:defRPr>
            </a:lvl1pPr>
          </a:lstStyle>
          <a:p>
            <a:pPr/>
            <a:r>
              <a:t>When i = 3 …console.log(“I love Tomatoes”);</a:t>
            </a:r>
          </a:p>
        </p:txBody>
      </p:sp>
      <p:grpSp>
        <p:nvGrpSpPr>
          <p:cNvPr id="316" name="Group 19"/>
          <p:cNvGrpSpPr/>
          <p:nvPr/>
        </p:nvGrpSpPr>
        <p:grpSpPr>
          <a:xfrm>
            <a:off x="4780899" y="9873340"/>
            <a:ext cx="15138340" cy="3514070"/>
            <a:chOff x="0" y="0"/>
            <a:chExt cx="15138339" cy="3514068"/>
          </a:xfrm>
        </p:grpSpPr>
        <p:sp>
          <p:nvSpPr>
            <p:cNvPr id="307" name="Rectangle 6"/>
            <p:cNvSpPr/>
            <p:nvPr/>
          </p:nvSpPr>
          <p:spPr>
            <a:xfrm>
              <a:off x="0" y="0"/>
              <a:ext cx="15138340" cy="2821844"/>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308" name="Rectangle 7"/>
            <p:cNvSpPr/>
            <p:nvPr/>
          </p:nvSpPr>
          <p:spPr>
            <a:xfrm>
              <a:off x="454096" y="338622"/>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309" name="Rectangle 8"/>
            <p:cNvSpPr/>
            <p:nvPr/>
          </p:nvSpPr>
          <p:spPr>
            <a:xfrm>
              <a:off x="4118986"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310" name="Rectangle 9"/>
            <p:cNvSpPr/>
            <p:nvPr/>
          </p:nvSpPr>
          <p:spPr>
            <a:xfrm>
              <a:off x="7828997" y="338621"/>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311" name="Rectangle 10"/>
            <p:cNvSpPr/>
            <p:nvPr/>
          </p:nvSpPr>
          <p:spPr>
            <a:xfrm>
              <a:off x="11539007" y="300996"/>
              <a:ext cx="3278474" cy="2247327"/>
            </a:xfrm>
            <a:prstGeom prst="rect">
              <a:avLst/>
            </a:prstGeom>
            <a:solidFill>
              <a:srgbClr val="BDD7EE"/>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Calibri"/>
                  <a:ea typeface="Calibri"/>
                  <a:cs typeface="Calibri"/>
                  <a:sym typeface="Calibri"/>
                </a:defRPr>
              </a:pPr>
            </a:p>
          </p:txBody>
        </p:sp>
        <p:sp>
          <p:nvSpPr>
            <p:cNvPr id="312" name="TextBox 11"/>
            <p:cNvSpPr txBox="1"/>
            <p:nvPr/>
          </p:nvSpPr>
          <p:spPr>
            <a:xfrm>
              <a:off x="1307104" y="2839707"/>
              <a:ext cx="1720257"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0 </a:t>
              </a:r>
            </a:p>
          </p:txBody>
        </p:sp>
        <p:sp>
          <p:nvSpPr>
            <p:cNvPr id="313" name="TextBox 12"/>
            <p:cNvSpPr txBox="1"/>
            <p:nvPr/>
          </p:nvSpPr>
          <p:spPr>
            <a:xfrm>
              <a:off x="497199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1</a:t>
              </a:r>
            </a:p>
          </p:txBody>
        </p:sp>
        <p:sp>
          <p:nvSpPr>
            <p:cNvPr id="314" name="TextBox 13"/>
            <p:cNvSpPr txBox="1"/>
            <p:nvPr/>
          </p:nvSpPr>
          <p:spPr>
            <a:xfrm>
              <a:off x="8522986"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2</a:t>
              </a:r>
            </a:p>
          </p:txBody>
        </p:sp>
        <p:sp>
          <p:nvSpPr>
            <p:cNvPr id="315" name="TextBox 14"/>
            <p:cNvSpPr txBox="1"/>
            <p:nvPr/>
          </p:nvSpPr>
          <p:spPr>
            <a:xfrm>
              <a:off x="12448965" y="2839707"/>
              <a:ext cx="1604918" cy="674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sz="3200">
                  <a:solidFill>
                    <a:srgbClr val="000000"/>
                  </a:solidFill>
                  <a:latin typeface="Arial"/>
                  <a:ea typeface="Arial"/>
                  <a:cs typeface="Arial"/>
                  <a:sym typeface="Arial"/>
                </a:defRPr>
              </a:lvl1pPr>
            </a:lstStyle>
            <a:p>
              <a:pPr/>
              <a:r>
                <a:t>Index 3</a:t>
              </a:r>
            </a:p>
          </p:txBody>
        </p:sp>
      </p:grpSp>
      <p:sp>
        <p:nvSpPr>
          <p:cNvPr id="317" name="TextBox 20"/>
          <p:cNvSpPr txBox="1"/>
          <p:nvPr/>
        </p:nvSpPr>
        <p:spPr>
          <a:xfrm>
            <a:off x="5860679" y="10866873"/>
            <a:ext cx="1936066"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Carrots</a:t>
            </a:r>
          </a:p>
        </p:txBody>
      </p:sp>
      <p:sp>
        <p:nvSpPr>
          <p:cNvPr id="318" name="TextBox 21"/>
          <p:cNvSpPr txBox="1"/>
          <p:nvPr/>
        </p:nvSpPr>
        <p:spPr>
          <a:xfrm>
            <a:off x="9775380" y="10866873"/>
            <a:ext cx="1377812"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Peas</a:t>
            </a:r>
          </a:p>
        </p:txBody>
      </p:sp>
      <p:sp>
        <p:nvSpPr>
          <p:cNvPr id="319" name="TextBox 22"/>
          <p:cNvSpPr txBox="1"/>
          <p:nvPr/>
        </p:nvSpPr>
        <p:spPr>
          <a:xfrm>
            <a:off x="13131826" y="10866873"/>
            <a:ext cx="1937158"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Lettuce</a:t>
            </a:r>
          </a:p>
        </p:txBody>
      </p:sp>
      <p:sp>
        <p:nvSpPr>
          <p:cNvPr id="320" name="TextBox 23"/>
          <p:cNvSpPr txBox="1"/>
          <p:nvPr/>
        </p:nvSpPr>
        <p:spPr>
          <a:xfrm>
            <a:off x="16711403" y="10866873"/>
            <a:ext cx="2526790" cy="7081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sz="4400">
                <a:solidFill>
                  <a:srgbClr val="000000"/>
                </a:solidFill>
                <a:latin typeface="Arial"/>
                <a:ea typeface="Arial"/>
                <a:cs typeface="Arial"/>
                <a:sym typeface="Arial"/>
              </a:defRPr>
            </a:lvl1pPr>
          </a:lstStyle>
          <a:p>
            <a:pPr/>
            <a:r>
              <a:t>Tomatoes</a:t>
            </a:r>
          </a:p>
        </p:txBody>
      </p:sp>
      <p:sp>
        <p:nvSpPr>
          <p:cNvPr id="321" name="Down Arrow 1"/>
          <p:cNvSpPr/>
          <p:nvPr/>
        </p:nvSpPr>
        <p:spPr>
          <a:xfrm>
            <a:off x="17329382" y="8701560"/>
            <a:ext cx="1290831" cy="1056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5719" rIns="45719" anchor="ctr"/>
          <a:lstStyle/>
          <a:p>
            <a:pPr defTabSz="914400">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Your Turn!"/>
          <p:cNvSpPr txBox="1"/>
          <p:nvPr>
            <p:ph type="title"/>
          </p:nvPr>
        </p:nvSpPr>
        <p:spPr>
          <a:prstGeom prst="rect">
            <a:avLst/>
          </a:prstGeom>
        </p:spPr>
        <p:txBody>
          <a:bodyPr/>
          <a:lstStyle/>
          <a:p>
            <a:pPr/>
            <a:r>
              <a:t>Your Turn!</a:t>
            </a:r>
          </a:p>
        </p:txBody>
      </p:sp>
      <p:sp>
        <p:nvSpPr>
          <p:cNvPr id="324" name="Activity: Zoo Loop…"/>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Zoo Loop</a:t>
            </a:r>
            <a:endParaRPr b="0"/>
          </a:p>
          <a:p>
            <a:pPr marL="0" indent="0">
              <a:lnSpc>
                <a:spcPct val="120000"/>
              </a:lnSpc>
              <a:spcBef>
                <a:spcPts val="0"/>
              </a:spcBef>
              <a:buSzTx/>
              <a:buNone/>
              <a:defRPr b="1" spc="-72" sz="3600"/>
            </a:pPr>
            <a:r>
              <a:t>Suggested Time: </a:t>
            </a:r>
            <a:r>
              <a:rPr b="0"/>
              <a:t>15 min.</a:t>
            </a:r>
          </a:p>
        </p:txBody>
      </p:sp>
      <p:sp>
        <p:nvSpPr>
          <p:cNvPr id="325" name="Assignment:"/>
          <p:cNvSpPr txBox="1"/>
          <p:nvPr>
            <p:ph type="body" idx="22"/>
          </p:nvPr>
        </p:nvSpPr>
        <p:spPr>
          <a:prstGeom prst="rect">
            <a:avLst/>
          </a:prstGeom>
        </p:spPr>
        <p:txBody>
          <a:bodyPr/>
          <a:lstStyle/>
          <a:p>
            <a:pPr/>
            <a:r>
              <a:t>Assignment:</a:t>
            </a:r>
          </a:p>
        </p:txBody>
      </p:sp>
      <p:sp>
        <p:nvSpPr>
          <p:cNvPr id="326" name="Use “for” loops to rewrite the file.…"/>
          <p:cNvSpPr txBox="1"/>
          <p:nvPr>
            <p:ph type="body" idx="25"/>
          </p:nvPr>
        </p:nvSpPr>
        <p:spPr>
          <a:prstGeom prst="rect">
            <a:avLst/>
          </a:prstGeom>
        </p:spPr>
        <p:txBody>
          <a:bodyPr/>
          <a:lstStyle/>
          <a:p>
            <a:pPr marL="597408" indent="-597408" defTabSz="2389572">
              <a:spcBef>
                <a:spcPts val="4400"/>
              </a:spcBef>
              <a:defRPr sz="4116"/>
            </a:pPr>
            <a:r>
              <a:t>Use “for” loops to rewrite the file.</a:t>
            </a:r>
          </a:p>
          <a:p>
            <a:pPr marL="597408" indent="-597408" defTabSz="2389572">
              <a:spcBef>
                <a:spcPts val="4400"/>
              </a:spcBef>
              <a:defRPr sz="4116"/>
            </a:pPr>
            <a:r>
              <a:t>If you need help, use the code from the previous example as a guide.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Your Turn!"/>
          <p:cNvSpPr txBox="1"/>
          <p:nvPr>
            <p:ph type="title"/>
          </p:nvPr>
        </p:nvSpPr>
        <p:spPr>
          <a:prstGeom prst="rect">
            <a:avLst/>
          </a:prstGeom>
        </p:spPr>
        <p:txBody>
          <a:bodyPr/>
          <a:lstStyle/>
          <a:p>
            <a:pPr/>
            <a:r>
              <a:t>Your Turn!</a:t>
            </a:r>
          </a:p>
        </p:txBody>
      </p:sp>
      <p:sp>
        <p:nvSpPr>
          <p:cNvPr id="329" name="Activity: Looping Continued…"/>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Looping Continued</a:t>
            </a:r>
            <a:endParaRPr b="0"/>
          </a:p>
          <a:p>
            <a:pPr marL="0" indent="0">
              <a:lnSpc>
                <a:spcPct val="120000"/>
              </a:lnSpc>
              <a:spcBef>
                <a:spcPts val="0"/>
              </a:spcBef>
              <a:buSzTx/>
              <a:buNone/>
              <a:defRPr b="1" spc="-72" sz="3600"/>
            </a:pPr>
            <a:r>
              <a:t>Suggested Time: </a:t>
            </a:r>
            <a:r>
              <a:rPr b="0"/>
              <a:t>15 min.</a:t>
            </a:r>
          </a:p>
        </p:txBody>
      </p:sp>
      <p:sp>
        <p:nvSpPr>
          <p:cNvPr id="330" name="Assignment:"/>
          <p:cNvSpPr txBox="1"/>
          <p:nvPr>
            <p:ph type="body" idx="22"/>
          </p:nvPr>
        </p:nvSpPr>
        <p:spPr>
          <a:prstGeom prst="rect">
            <a:avLst/>
          </a:prstGeom>
        </p:spPr>
        <p:txBody>
          <a:bodyPr/>
          <a:lstStyle/>
          <a:p>
            <a:pPr/>
            <a:r>
              <a:t>Assignment:</a:t>
            </a:r>
          </a:p>
        </p:txBody>
      </p:sp>
      <p:sp>
        <p:nvSpPr>
          <p:cNvPr id="331" name="Starting from scratch, create a `for` loop that console logs the following lines:…"/>
          <p:cNvSpPr txBox="1"/>
          <p:nvPr>
            <p:ph type="body" idx="25"/>
          </p:nvPr>
        </p:nvSpPr>
        <p:spPr>
          <a:xfrm>
            <a:off x="1364568" y="4258856"/>
            <a:ext cx="21971001" cy="7444912"/>
          </a:xfrm>
          <a:prstGeom prst="rect">
            <a:avLst/>
          </a:prstGeom>
        </p:spPr>
        <p:txBody>
          <a:bodyPr/>
          <a:lstStyle/>
          <a:p>
            <a:pPr marL="609600" indent="-609600">
              <a:defRPr sz="4200"/>
            </a:pPr>
            <a:r>
              <a:t>Starting from scratch, create a `for` loop that console logs the following lines:</a:t>
            </a:r>
          </a:p>
          <a:p>
            <a:pPr marL="609600" indent="-609600">
              <a:spcBef>
                <a:spcPts val="4600"/>
              </a:spcBef>
              <a:defRPr sz="4200"/>
            </a:pPr>
            <a:r>
              <a:t>I am 0</a:t>
            </a:r>
          </a:p>
          <a:p>
            <a:pPr marL="609600" indent="-609600">
              <a:spcBef>
                <a:spcPts val="1500"/>
              </a:spcBef>
              <a:defRPr sz="4200"/>
            </a:pPr>
            <a:r>
              <a:t>I am 1</a:t>
            </a:r>
          </a:p>
          <a:p>
            <a:pPr marL="609600" indent="-609600">
              <a:spcBef>
                <a:spcPts val="1500"/>
              </a:spcBef>
              <a:defRPr sz="4200"/>
            </a:pPr>
            <a:r>
              <a:t>I am 2</a:t>
            </a:r>
          </a:p>
          <a:p>
            <a:pPr marL="609600" indent="-609600">
              <a:spcBef>
                <a:spcPts val="1500"/>
              </a:spcBef>
              <a:defRPr sz="4200"/>
            </a:pPr>
            <a:r>
              <a:t>I am 3</a:t>
            </a:r>
          </a:p>
          <a:p>
            <a:pPr marL="609600" indent="-609600">
              <a:spcBef>
                <a:spcPts val="1500"/>
              </a:spcBef>
              <a:defRPr sz="4200"/>
            </a:pPr>
            <a:r>
              <a:t>I am 4</a:t>
            </a:r>
          </a:p>
          <a:p>
            <a:pPr marL="609600" indent="-609600">
              <a:defRPr sz="4200"/>
            </a:pPr>
            <a:r>
              <a:t>**NOTE:** Don't use an array!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Your Turn!"/>
          <p:cNvSpPr txBox="1"/>
          <p:nvPr>
            <p:ph type="title"/>
          </p:nvPr>
        </p:nvSpPr>
        <p:spPr>
          <a:prstGeom prst="rect">
            <a:avLst/>
          </a:prstGeom>
        </p:spPr>
        <p:txBody>
          <a:bodyPr/>
          <a:lstStyle/>
          <a:p>
            <a:pPr/>
            <a:r>
              <a:t>Your Turn!</a:t>
            </a:r>
          </a:p>
        </p:txBody>
      </p:sp>
      <p:sp>
        <p:nvSpPr>
          <p:cNvPr id="334" name="Activity: Hard Loop…"/>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Hard Loop</a:t>
            </a:r>
            <a:endParaRPr b="0"/>
          </a:p>
          <a:p>
            <a:pPr marL="0" indent="0">
              <a:lnSpc>
                <a:spcPct val="120000"/>
              </a:lnSpc>
              <a:spcBef>
                <a:spcPts val="0"/>
              </a:spcBef>
              <a:buSzTx/>
              <a:buNone/>
              <a:defRPr b="1" spc="-72" sz="3600"/>
            </a:pPr>
            <a:r>
              <a:t>Suggested Time: </a:t>
            </a:r>
            <a:r>
              <a:rPr b="0"/>
              <a:t>10 min.</a:t>
            </a:r>
          </a:p>
        </p:txBody>
      </p:sp>
      <p:sp>
        <p:nvSpPr>
          <p:cNvPr id="335" name="Assignment:"/>
          <p:cNvSpPr txBox="1"/>
          <p:nvPr>
            <p:ph type="body" idx="22"/>
          </p:nvPr>
        </p:nvSpPr>
        <p:spPr>
          <a:prstGeom prst="rect">
            <a:avLst/>
          </a:prstGeom>
        </p:spPr>
        <p:txBody>
          <a:bodyPr/>
          <a:lstStyle/>
          <a:p>
            <a:pPr/>
            <a:r>
              <a:t>Assignment:</a:t>
            </a:r>
          </a:p>
        </p:txBody>
      </p:sp>
      <p:sp>
        <p:nvSpPr>
          <p:cNvPr id="336" name="Starting from scratch, write code that loops through the following array and logs the name of each animal on the farm to the console:…"/>
          <p:cNvSpPr txBox="1"/>
          <p:nvPr>
            <p:ph type="body" idx="25"/>
          </p:nvPr>
        </p:nvSpPr>
        <p:spPr>
          <a:xfrm>
            <a:off x="1364568" y="4258856"/>
            <a:ext cx="21971001" cy="8418043"/>
          </a:xfrm>
          <a:prstGeom prst="rect">
            <a:avLst/>
          </a:prstGeom>
        </p:spPr>
        <p:txBody>
          <a:bodyPr/>
          <a:lstStyle/>
          <a:p>
            <a:pPr marL="609600" indent="-609600">
              <a:defRPr sz="4200"/>
            </a:pPr>
            <a:r>
              <a:t>Starting from scratch, write code that loops through the following array and logs the name of each animal on the farm to the console:</a:t>
            </a:r>
          </a:p>
          <a:p>
            <a:pPr marL="609600" indent="-609600">
              <a:defRPr sz="4200"/>
            </a:pPr>
            <a:r>
              <a:t>var myFarm = ["chickens", "pigs", "cows", "horses", "ostriches"];</a:t>
            </a:r>
          </a:p>
          <a:p>
            <a:pPr marL="609600" indent="-609600">
              <a:defRPr sz="4200"/>
            </a:pPr>
            <a:r>
              <a:t>Then check if the first letter in the animal's name begins with a "c" or "o". If it does, create an alert saying, "Starts with 'c' or 'o'!"</a:t>
            </a:r>
          </a:p>
          <a:p>
            <a:pPr marL="0" indent="0">
              <a:buSzTx/>
              <a:buNone/>
              <a:defRPr sz="4200"/>
            </a:pPr>
          </a:p>
          <a:p>
            <a:pPr marL="609600" indent="-609600">
              <a:defRPr sz="4200"/>
            </a:pPr>
            <a:r>
              <a:t>** HINT ** - You can access the first character of a string as if it were the first element of an array.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Demo"/>
          <p:cNvSpPr txBox="1"/>
          <p:nvPr>
            <p:ph type="body" sz="half" idx="1"/>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Your Turn!"/>
          <p:cNvSpPr txBox="1"/>
          <p:nvPr>
            <p:ph type="title"/>
          </p:nvPr>
        </p:nvSpPr>
        <p:spPr>
          <a:prstGeom prst="rect">
            <a:avLst/>
          </a:prstGeom>
        </p:spPr>
        <p:txBody>
          <a:bodyPr/>
          <a:lstStyle/>
          <a:p>
            <a:pPr/>
            <a:r>
              <a:t>Your Turn!</a:t>
            </a:r>
          </a:p>
        </p:txBody>
      </p:sp>
      <p:sp>
        <p:nvSpPr>
          <p:cNvPr id="341" name="Activity: Pseudo Code RPS…"/>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Pseudo Code RPS</a:t>
            </a:r>
            <a:endParaRPr b="0"/>
          </a:p>
          <a:p>
            <a:pPr marL="0" indent="0">
              <a:lnSpc>
                <a:spcPct val="120000"/>
              </a:lnSpc>
              <a:spcBef>
                <a:spcPts val="0"/>
              </a:spcBef>
              <a:buSzTx/>
              <a:buNone/>
              <a:defRPr b="1" spc="-72" sz="3600"/>
            </a:pPr>
            <a:r>
              <a:t>Suggested Time: </a:t>
            </a:r>
            <a:r>
              <a:rPr b="0"/>
              <a:t>15 min.</a:t>
            </a:r>
          </a:p>
        </p:txBody>
      </p:sp>
      <p:sp>
        <p:nvSpPr>
          <p:cNvPr id="342" name="Assignment:"/>
          <p:cNvSpPr txBox="1"/>
          <p:nvPr>
            <p:ph type="body" idx="22"/>
          </p:nvPr>
        </p:nvSpPr>
        <p:spPr>
          <a:prstGeom prst="rect">
            <a:avLst/>
          </a:prstGeom>
        </p:spPr>
        <p:txBody>
          <a:bodyPr/>
          <a:lstStyle/>
          <a:p>
            <a:pPr/>
            <a:r>
              <a:t>Assignment:</a:t>
            </a:r>
          </a:p>
        </p:txBody>
      </p:sp>
      <p:sp>
        <p:nvSpPr>
          <p:cNvPr id="343" name="Spend a few moments outlining all the steps and conditions that go into a single game of rock paper scissors.…"/>
          <p:cNvSpPr txBox="1"/>
          <p:nvPr>
            <p:ph type="body" idx="25"/>
          </p:nvPr>
        </p:nvSpPr>
        <p:spPr>
          <a:xfrm>
            <a:off x="1364568" y="4258856"/>
            <a:ext cx="21971001" cy="8418043"/>
          </a:xfrm>
          <a:prstGeom prst="rect">
            <a:avLst/>
          </a:prstGeom>
        </p:spPr>
        <p:txBody>
          <a:bodyPr/>
          <a:lstStyle/>
          <a:p>
            <a:pPr marL="609600" indent="-609600">
              <a:defRPr sz="4200"/>
            </a:pPr>
            <a:r>
              <a:t>Spend a few moments outlining all the steps and conditions that go into a single game of rock paper scissors.</a:t>
            </a:r>
          </a:p>
          <a:p>
            <a:pPr marL="609600" indent="-609600">
              <a:defRPr sz="4200"/>
            </a:pPr>
            <a:r>
              <a:t>Try to break it down into steps that you could code out.</a:t>
            </a:r>
          </a:p>
          <a:p>
            <a:pPr marL="609600" indent="-609600">
              <a:defRPr sz="4200"/>
            </a:pPr>
            <a:r>
              <a:t>Think of basic elements like loops, if-else statements, arrays, alerts, etc.</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Your Turn!"/>
          <p:cNvSpPr txBox="1"/>
          <p:nvPr>
            <p:ph type="title"/>
          </p:nvPr>
        </p:nvSpPr>
        <p:spPr>
          <a:prstGeom prst="rect">
            <a:avLst/>
          </a:prstGeom>
        </p:spPr>
        <p:txBody>
          <a:bodyPr/>
          <a:lstStyle/>
          <a:p>
            <a:pPr/>
            <a:r>
              <a:t>Your Turn!</a:t>
            </a:r>
          </a:p>
        </p:txBody>
      </p:sp>
      <p:sp>
        <p:nvSpPr>
          <p:cNvPr id="346" name="Activity: Rock, Paper, Scissors…"/>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Rock, Paper, Scissors</a:t>
            </a:r>
            <a:endParaRPr b="0"/>
          </a:p>
          <a:p>
            <a:pPr marL="0" indent="0">
              <a:lnSpc>
                <a:spcPct val="120000"/>
              </a:lnSpc>
              <a:spcBef>
                <a:spcPts val="0"/>
              </a:spcBef>
              <a:buSzTx/>
              <a:buNone/>
              <a:defRPr b="1" spc="-72" sz="3600"/>
            </a:pPr>
            <a:r>
              <a:t>Suggested Time: </a:t>
            </a:r>
            <a:r>
              <a:rPr b="0"/>
              <a:t>1 hr.</a:t>
            </a:r>
          </a:p>
        </p:txBody>
      </p:sp>
      <p:sp>
        <p:nvSpPr>
          <p:cNvPr id="347" name="Assignment:"/>
          <p:cNvSpPr txBox="1"/>
          <p:nvPr>
            <p:ph type="body" idx="22"/>
          </p:nvPr>
        </p:nvSpPr>
        <p:spPr>
          <a:prstGeom prst="rect">
            <a:avLst/>
          </a:prstGeom>
        </p:spPr>
        <p:txBody>
          <a:bodyPr/>
          <a:lstStyle/>
          <a:p>
            <a:pPr/>
            <a:r>
              <a:t>Assignment:</a:t>
            </a:r>
          </a:p>
        </p:txBody>
      </p:sp>
      <p:sp>
        <p:nvSpPr>
          <p:cNvPr id="348" name="Using the pseudo code you made in the previous activity, write the code for the game.…"/>
          <p:cNvSpPr txBox="1"/>
          <p:nvPr>
            <p:ph type="body" idx="25"/>
          </p:nvPr>
        </p:nvSpPr>
        <p:spPr>
          <a:xfrm>
            <a:off x="1364568" y="4258856"/>
            <a:ext cx="21971001" cy="6958406"/>
          </a:xfrm>
          <a:prstGeom prst="rect">
            <a:avLst/>
          </a:prstGeom>
        </p:spPr>
        <p:txBody>
          <a:bodyPr/>
          <a:lstStyle/>
          <a:p>
            <a:pPr>
              <a:defRPr sz="4000"/>
            </a:pPr>
            <a:r>
              <a:t>Using the pseudo code you made in the previous activity, write the code for the game.</a:t>
            </a:r>
          </a:p>
          <a:p>
            <a:pPr>
              <a:defRPr sz="4000"/>
            </a:pPr>
            <a:r>
              <a:t>NOTE: A for-loop is not technically necessary to make our RPS game, but could be used. Focus on the topics we have just covered when thinking about how to build out the game.</a:t>
            </a:r>
          </a:p>
          <a:p>
            <a:pPr>
              <a:defRPr sz="4000"/>
            </a:pPr>
            <a:r>
              <a:t>NOTE: Don’t use document.write as it will delete the contents of your page including your JavaScript. Use document.querySelector or document.getElementById, alongside either innerHTML or textContent, to write to the DOM.</a:t>
            </a:r>
          </a:p>
          <a:p>
            <a:pPr>
              <a:defRPr sz="4000"/>
            </a:pPr>
            <a:r>
              <a:t>NOTE: Don't worry. I know this is a very challenging assignment. I also know that you won't know where to start. In fact, I haven't shown you EVERYTHING you need yet, but that's okay. Part of being a developer is figuring things out on your own through trial and error.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Variables are the nouns of programming.…"/>
          <p:cNvSpPr txBox="1"/>
          <p:nvPr>
            <p:ph type="body" sz="half" idx="1"/>
          </p:nvPr>
        </p:nvSpPr>
        <p:spPr>
          <a:xfrm>
            <a:off x="1206499" y="3385771"/>
            <a:ext cx="21334876" cy="3638272"/>
          </a:xfrm>
          <a:prstGeom prst="rect">
            <a:avLst/>
          </a:prstGeom>
        </p:spPr>
        <p:txBody>
          <a:bodyPr/>
          <a:lstStyle/>
          <a:p>
            <a:pPr>
              <a:defRPr sz="4800"/>
            </a:pPr>
            <a:r>
              <a:t>Variables are the </a:t>
            </a:r>
            <a:r>
              <a:rPr u="sng"/>
              <a:t>nouns</a:t>
            </a:r>
            <a:r>
              <a:t> of programming.</a:t>
            </a:r>
          </a:p>
          <a:p>
            <a:pPr>
              <a:defRPr sz="4800"/>
            </a:pPr>
            <a:r>
              <a:t>They are “things” (Numbers, Strings, Booleans, etc.)</a:t>
            </a:r>
          </a:p>
          <a:p>
            <a:pPr>
              <a:defRPr sz="4800"/>
            </a:pPr>
            <a:r>
              <a:t>They are composed of </a:t>
            </a:r>
            <a:r>
              <a:rPr u="sng"/>
              <a:t>variable names</a:t>
            </a:r>
            <a:r>
              <a:t> and </a:t>
            </a:r>
            <a:r>
              <a:rPr u="sng"/>
              <a:t>values</a:t>
            </a:r>
          </a:p>
        </p:txBody>
      </p:sp>
      <p:pic>
        <p:nvPicPr>
          <p:cNvPr id="174" name="Bowl of pappardelle pasta with parsley butter, roasted hazelnuts, and shaved parmesan cheese" descr="Bowl of pappardelle pasta with parsley butter, roasted hazelnuts, and shaved parmesan cheese"/>
          <p:cNvPicPr>
            <a:picLocks noChangeAspect="1"/>
          </p:cNvPicPr>
          <p:nvPr>
            <p:ph type="pic" idx="21"/>
          </p:nvPr>
        </p:nvPicPr>
        <p:blipFill>
          <a:blip r:embed="rId2">
            <a:extLst/>
          </a:blip>
          <a:srcRect l="0" t="0" r="0" b="0"/>
          <a:stretch>
            <a:fillRect/>
          </a:stretch>
        </p:blipFill>
        <p:spPr>
          <a:xfrm>
            <a:off x="5467264" y="7926940"/>
            <a:ext cx="13765768" cy="3880657"/>
          </a:xfrm>
          <a:prstGeom prst="rect">
            <a:avLst/>
          </a:prstGeom>
        </p:spPr>
      </p:pic>
      <p:sp>
        <p:nvSpPr>
          <p:cNvPr id="175" name="Variable Basics"/>
          <p:cNvSpPr txBox="1"/>
          <p:nvPr>
            <p:ph type="title"/>
          </p:nvPr>
        </p:nvSpPr>
        <p:spPr>
          <a:prstGeom prst="rect">
            <a:avLst/>
          </a:prstGeom>
        </p:spPr>
        <p:txBody>
          <a:bodyPr/>
          <a:lstStyle/>
          <a:p>
            <a:pPr/>
            <a:r>
              <a:t>Variable Basics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onsole.log( )…"/>
          <p:cNvSpPr txBox="1"/>
          <p:nvPr>
            <p:ph type="body" sz="half" idx="1"/>
          </p:nvPr>
        </p:nvSpPr>
        <p:spPr>
          <a:xfrm>
            <a:off x="1206499" y="3385771"/>
            <a:ext cx="21334876" cy="4856305"/>
          </a:xfrm>
          <a:prstGeom prst="rect">
            <a:avLst/>
          </a:prstGeom>
        </p:spPr>
        <p:txBody>
          <a:bodyPr/>
          <a:lstStyle/>
          <a:p>
            <a:pPr>
              <a:defRPr sz="4800"/>
            </a:pPr>
            <a:r>
              <a:t>console.log( )</a:t>
            </a:r>
          </a:p>
          <a:p>
            <a:pPr>
              <a:defRPr sz="4800"/>
            </a:pPr>
            <a:r>
              <a:t>alert( )</a:t>
            </a:r>
          </a:p>
          <a:p>
            <a:pPr>
              <a:defRPr sz="4800"/>
            </a:pPr>
            <a:r>
              <a:t>prompt( )</a:t>
            </a:r>
          </a:p>
          <a:p>
            <a:pPr>
              <a:defRPr sz="4800"/>
            </a:pPr>
            <a:r>
              <a:t>confirm( )</a:t>
            </a:r>
          </a:p>
        </p:txBody>
      </p:sp>
      <p:sp>
        <p:nvSpPr>
          <p:cNvPr id="178" name="What are the differences?"/>
          <p:cNvSpPr txBox="1"/>
          <p:nvPr>
            <p:ph type="title"/>
          </p:nvPr>
        </p:nvSpPr>
        <p:spPr>
          <a:prstGeom prst="rect">
            <a:avLst/>
          </a:prstGeom>
        </p:spPr>
        <p:txBody>
          <a:bodyPr/>
          <a:lstStyle>
            <a:lvl1pPr defTabSz="1853137">
              <a:defRPr spc="-129" sz="6460"/>
            </a:lvl1pPr>
          </a:lstStyle>
          <a:p>
            <a:pPr/>
            <a:r>
              <a:t>What are the differences?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Bowl of pappardelle pasta with parsley butter, roasted hazelnuts, and shaved parmesan cheese" descr="Bowl of pappardelle pasta with parsley butter, roasted hazelnuts, and shaved parmesan cheese"/>
          <p:cNvPicPr>
            <a:picLocks noChangeAspect="1"/>
          </p:cNvPicPr>
          <p:nvPr>
            <p:ph type="pic" idx="21"/>
          </p:nvPr>
        </p:nvPicPr>
        <p:blipFill>
          <a:blip r:embed="rId2">
            <a:extLst/>
          </a:blip>
          <a:srcRect l="0" t="0" r="0" b="0"/>
          <a:stretch>
            <a:fillRect/>
          </a:stretch>
        </p:blipFill>
        <p:spPr>
          <a:xfrm>
            <a:off x="1314445" y="3537292"/>
            <a:ext cx="6469101" cy="933686"/>
          </a:xfrm>
          <a:prstGeom prst="rect">
            <a:avLst/>
          </a:prstGeom>
        </p:spPr>
      </p:pic>
      <p:sp>
        <p:nvSpPr>
          <p:cNvPr id="181" name="What are differences?"/>
          <p:cNvSpPr txBox="1"/>
          <p:nvPr>
            <p:ph type="title"/>
          </p:nvPr>
        </p:nvSpPr>
        <p:spPr>
          <a:prstGeom prst="rect">
            <a:avLst/>
          </a:prstGeom>
        </p:spPr>
        <p:txBody>
          <a:bodyPr/>
          <a:lstStyle>
            <a:lvl1pPr defTabSz="2170121">
              <a:defRPr spc="-151" sz="7565"/>
            </a:lvl1pPr>
          </a:lstStyle>
          <a:p>
            <a:pPr/>
            <a:r>
              <a:t>What are differences?</a:t>
            </a:r>
          </a:p>
        </p:txBody>
      </p:sp>
      <p:pic>
        <p:nvPicPr>
          <p:cNvPr id="182" name="Bowl of pappardelle pasta with parsley butter, roasted hazelnuts, and shaved parmesan cheese" descr="Bowl of pappardelle pasta with parsley butter, roasted hazelnuts, and shaved parmesan cheese"/>
          <p:cNvPicPr>
            <a:picLocks noChangeAspect="1"/>
          </p:cNvPicPr>
          <p:nvPr/>
        </p:nvPicPr>
        <p:blipFill>
          <a:blip r:embed="rId3">
            <a:extLst/>
          </a:blip>
          <a:stretch>
            <a:fillRect/>
          </a:stretch>
        </p:blipFill>
        <p:spPr>
          <a:xfrm>
            <a:off x="16210272" y="3599816"/>
            <a:ext cx="6469101" cy="808638"/>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pic>
        <p:nvPicPr>
          <p:cNvPr id="183" name="Bowl of pappardelle pasta with parsley butter, roasted hazelnuts, and shaved parmesan cheese" descr="Bowl of pappardelle pasta with parsley butter, roasted hazelnuts, and shaved parmesan cheese"/>
          <p:cNvPicPr>
            <a:picLocks noChangeAspect="1"/>
          </p:cNvPicPr>
          <p:nvPr/>
        </p:nvPicPr>
        <p:blipFill>
          <a:blip r:embed="rId4">
            <a:extLst/>
          </a:blip>
          <a:srcRect l="0" t="5816" r="0" b="5816"/>
          <a:stretch>
            <a:fillRect/>
          </a:stretch>
        </p:blipFill>
        <p:spPr>
          <a:xfrm>
            <a:off x="1386251" y="8435180"/>
            <a:ext cx="6325489" cy="984337"/>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pic>
        <p:nvPicPr>
          <p:cNvPr id="184" name="Bowl of pappardelle pasta with parsley butter, roasted hazelnuts, and shaved parmesan cheese" descr="Bowl of pappardelle pasta with parsley butter, roasted hazelnuts, and shaved parmesan cheese"/>
          <p:cNvPicPr>
            <a:picLocks noChangeAspect="1"/>
          </p:cNvPicPr>
          <p:nvPr/>
        </p:nvPicPr>
        <p:blipFill>
          <a:blip r:embed="rId5">
            <a:extLst/>
          </a:blip>
          <a:stretch>
            <a:fillRect/>
          </a:stretch>
        </p:blipFill>
        <p:spPr>
          <a:xfrm>
            <a:off x="16210272" y="8587183"/>
            <a:ext cx="6469101" cy="680331"/>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pic>
        <p:nvPicPr>
          <p:cNvPr id="185" name="Bowl of pappardelle pasta with parsley butter, roasted hazelnuts, and shaved parmesan cheese" descr="Bowl of pappardelle pasta with parsley butter, roasted hazelnuts, and shaved parmesan cheese"/>
          <p:cNvPicPr>
            <a:picLocks noChangeAspect="1"/>
          </p:cNvPicPr>
          <p:nvPr/>
        </p:nvPicPr>
        <p:blipFill>
          <a:blip r:embed="rId6">
            <a:extLst/>
          </a:blip>
          <a:srcRect l="0" t="656" r="0" b="656"/>
          <a:stretch>
            <a:fillRect/>
          </a:stretch>
        </p:blipFill>
        <p:spPr>
          <a:xfrm>
            <a:off x="1594569" y="4852643"/>
            <a:ext cx="5908957" cy="2600073"/>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pic>
        <p:nvPicPr>
          <p:cNvPr id="186" name="Bowl of pappardelle pasta with parsley butter, roasted hazelnuts, and shaved parmesan cheese" descr="Bowl of pappardelle pasta with parsley butter, roasted hazelnuts, and shaved parmesan cheese"/>
          <p:cNvPicPr>
            <a:picLocks noChangeAspect="1"/>
          </p:cNvPicPr>
          <p:nvPr/>
        </p:nvPicPr>
        <p:blipFill>
          <a:blip r:embed="rId7">
            <a:extLst/>
          </a:blip>
          <a:stretch>
            <a:fillRect/>
          </a:stretch>
        </p:blipFill>
        <p:spPr>
          <a:xfrm>
            <a:off x="16209391" y="4852643"/>
            <a:ext cx="6470968" cy="2600073"/>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pic>
        <p:nvPicPr>
          <p:cNvPr id="187" name="Bowl of pappardelle pasta with parsley butter, roasted hazelnuts, and shaved parmesan cheese" descr="Bowl of pappardelle pasta with parsley butter, roasted hazelnuts, and shaved parmesan cheese"/>
          <p:cNvPicPr>
            <a:picLocks noChangeAspect="1"/>
          </p:cNvPicPr>
          <p:nvPr/>
        </p:nvPicPr>
        <p:blipFill>
          <a:blip r:embed="rId8">
            <a:extLst/>
          </a:blip>
          <a:stretch>
            <a:fillRect/>
          </a:stretch>
        </p:blipFill>
        <p:spPr>
          <a:xfrm>
            <a:off x="1158671" y="9966765"/>
            <a:ext cx="6780753" cy="2311273"/>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pic>
        <p:nvPicPr>
          <p:cNvPr id="188" name="Bowl of pappardelle pasta with parsley butter, roasted hazelnuts, and shaved parmesan cheese" descr="Bowl of pappardelle pasta with parsley butter, roasted hazelnuts, and shaved parmesan cheese"/>
          <p:cNvPicPr>
            <a:picLocks noChangeAspect="1"/>
          </p:cNvPicPr>
          <p:nvPr/>
        </p:nvPicPr>
        <p:blipFill>
          <a:blip r:embed="rId9">
            <a:extLst/>
          </a:blip>
          <a:stretch>
            <a:fillRect/>
          </a:stretch>
        </p:blipFill>
        <p:spPr>
          <a:xfrm>
            <a:off x="16714798" y="9822364"/>
            <a:ext cx="5460154" cy="2600074"/>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e can use JavaScript to directly write to the HTML page itself using document.write( ).…"/>
          <p:cNvSpPr txBox="1"/>
          <p:nvPr>
            <p:ph type="body" sz="half" idx="1"/>
          </p:nvPr>
        </p:nvSpPr>
        <p:spPr>
          <a:xfrm>
            <a:off x="1206500" y="3385771"/>
            <a:ext cx="21334875" cy="3638272"/>
          </a:xfrm>
          <a:prstGeom prst="rect">
            <a:avLst/>
          </a:prstGeom>
        </p:spPr>
        <p:txBody>
          <a:bodyPr/>
          <a:lstStyle/>
          <a:p>
            <a:pPr>
              <a:defRPr sz="4800"/>
            </a:pPr>
            <a:r>
              <a:t>We can use JavaScript to directly write to the HTML page itself using document.write( ).</a:t>
            </a:r>
          </a:p>
          <a:p>
            <a:pPr>
              <a:defRPr sz="4800"/>
            </a:pPr>
            <a:r>
              <a:t>Later we will go over much more advanced approaches for writing HTML using JavaScript.</a:t>
            </a:r>
          </a:p>
        </p:txBody>
      </p:sp>
      <p:pic>
        <p:nvPicPr>
          <p:cNvPr id="191" name="Bowl of pappardelle pasta with parsley butter, roasted hazelnuts, and shaved parmesan cheese" descr="Bowl of pappardelle pasta with parsley butter, roasted hazelnuts, and shaved parmesan cheese"/>
          <p:cNvPicPr>
            <a:picLocks noChangeAspect="1"/>
          </p:cNvPicPr>
          <p:nvPr>
            <p:ph type="pic" idx="21"/>
          </p:nvPr>
        </p:nvPicPr>
        <p:blipFill>
          <a:blip r:embed="rId2">
            <a:extLst/>
          </a:blip>
          <a:srcRect l="0" t="0" r="0" b="0"/>
          <a:stretch>
            <a:fillRect/>
          </a:stretch>
        </p:blipFill>
        <p:spPr>
          <a:xfrm>
            <a:off x="1235303" y="7195833"/>
            <a:ext cx="10823741" cy="5828168"/>
          </a:xfrm>
          <a:prstGeom prst="rect">
            <a:avLst/>
          </a:prstGeom>
        </p:spPr>
      </p:pic>
      <p:sp>
        <p:nvSpPr>
          <p:cNvPr id="192" name="Writing to HTML"/>
          <p:cNvSpPr txBox="1"/>
          <p:nvPr>
            <p:ph type="title"/>
          </p:nvPr>
        </p:nvSpPr>
        <p:spPr>
          <a:prstGeom prst="rect">
            <a:avLst/>
          </a:prstGeom>
        </p:spPr>
        <p:txBody>
          <a:bodyPr/>
          <a:lstStyle/>
          <a:p>
            <a:pPr/>
            <a:r>
              <a:t>Writing to HTML</a:t>
            </a:r>
          </a:p>
        </p:txBody>
      </p:sp>
      <p:pic>
        <p:nvPicPr>
          <p:cNvPr id="193" name="Bowl of pappardelle pasta with parsley butter, roasted hazelnuts, and shaved parmesan cheese" descr="Bowl of pappardelle pasta with parsley butter, roasted hazelnuts, and shaved parmesan cheese"/>
          <p:cNvPicPr>
            <a:picLocks noChangeAspect="1"/>
          </p:cNvPicPr>
          <p:nvPr/>
        </p:nvPicPr>
        <p:blipFill>
          <a:blip r:embed="rId3">
            <a:extLst/>
          </a:blip>
          <a:stretch>
            <a:fillRect/>
          </a:stretch>
        </p:blipFill>
        <p:spPr>
          <a:xfrm>
            <a:off x="12599504" y="9166857"/>
            <a:ext cx="10838901" cy="1886120"/>
          </a:xfrm>
          <a:prstGeom prst="rect">
            <a:avLst/>
          </a:prstGeom>
          <a:ln w="63500">
            <a:solidFill>
              <a:srgbClr val="C0C0C0"/>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If/Else statements are critical.…"/>
          <p:cNvSpPr txBox="1"/>
          <p:nvPr>
            <p:ph type="body" sz="half" idx="1"/>
          </p:nvPr>
        </p:nvSpPr>
        <p:spPr>
          <a:xfrm>
            <a:off x="1206500" y="3385771"/>
            <a:ext cx="21334875" cy="3638272"/>
          </a:xfrm>
          <a:prstGeom prst="rect">
            <a:avLst/>
          </a:prstGeom>
        </p:spPr>
        <p:txBody>
          <a:bodyPr/>
          <a:lstStyle/>
          <a:p>
            <a:pPr>
              <a:defRPr sz="4800"/>
            </a:pPr>
            <a:r>
              <a:t>If/Else statements are </a:t>
            </a:r>
            <a:r>
              <a:rPr b="1" i="1" u="sng"/>
              <a:t>critical</a:t>
            </a:r>
            <a:r>
              <a:t>. </a:t>
            </a:r>
          </a:p>
          <a:p>
            <a:pPr>
              <a:defRPr sz="4800"/>
            </a:pPr>
            <a:r>
              <a:t>Each statement is composed of an </a:t>
            </a:r>
            <a:r>
              <a:rPr u="sng"/>
              <a:t>if, else-if, or else</a:t>
            </a:r>
            <a:r>
              <a:t> (keyword), a </a:t>
            </a:r>
            <a:r>
              <a:rPr u="sng"/>
              <a:t>condition</a:t>
            </a:r>
            <a:r>
              <a:t>, and the resulting code in { } </a:t>
            </a:r>
            <a:r>
              <a:rPr u="sng"/>
              <a:t>braces</a:t>
            </a:r>
            <a:r>
              <a:t>.</a:t>
            </a:r>
          </a:p>
        </p:txBody>
      </p:sp>
      <p:pic>
        <p:nvPicPr>
          <p:cNvPr id="196" name="Bowl of pappardelle pasta with parsley butter, roasted hazelnuts, and shaved parmesan cheese" descr="Bowl of pappardelle pasta with parsley butter, roasted hazelnuts, and shaved parmesan cheese"/>
          <p:cNvPicPr>
            <a:picLocks noChangeAspect="1"/>
          </p:cNvPicPr>
          <p:nvPr>
            <p:ph type="pic" idx="21"/>
          </p:nvPr>
        </p:nvPicPr>
        <p:blipFill>
          <a:blip r:embed="rId2">
            <a:extLst/>
          </a:blip>
          <a:srcRect l="0" t="0" r="0" b="0"/>
          <a:stretch>
            <a:fillRect/>
          </a:stretch>
        </p:blipFill>
        <p:spPr>
          <a:xfrm>
            <a:off x="3953583" y="7593523"/>
            <a:ext cx="16793162" cy="4870264"/>
          </a:xfrm>
          <a:prstGeom prst="rect">
            <a:avLst/>
          </a:prstGeom>
        </p:spPr>
      </p:pic>
      <p:sp>
        <p:nvSpPr>
          <p:cNvPr id="197" name="If/Else Statements (Conditionals)"/>
          <p:cNvSpPr txBox="1"/>
          <p:nvPr>
            <p:ph type="title"/>
          </p:nvPr>
        </p:nvSpPr>
        <p:spPr>
          <a:prstGeom prst="rect">
            <a:avLst/>
          </a:prstGeom>
        </p:spPr>
        <p:txBody>
          <a:bodyPr/>
          <a:lstStyle>
            <a:lvl1pPr defTabSz="1438619">
              <a:defRPr spc="-100" sz="5015"/>
            </a:lvl1pPr>
          </a:lstStyle>
          <a:p>
            <a:pPr/>
            <a:r>
              <a:t>If/Else Statements (Conditionals)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Arrays are a type of variable that are collections.…"/>
          <p:cNvSpPr txBox="1"/>
          <p:nvPr>
            <p:ph type="body" sz="half" idx="1"/>
          </p:nvPr>
        </p:nvSpPr>
        <p:spPr>
          <a:xfrm>
            <a:off x="1206500" y="3385771"/>
            <a:ext cx="21334875" cy="3638272"/>
          </a:xfrm>
          <a:prstGeom prst="rect">
            <a:avLst/>
          </a:prstGeom>
        </p:spPr>
        <p:txBody>
          <a:bodyPr/>
          <a:lstStyle/>
          <a:p>
            <a:pPr marL="560831" indent="-560831" defTabSz="2243271">
              <a:spcBef>
                <a:spcPts val="4100"/>
              </a:spcBef>
              <a:defRPr sz="4416"/>
            </a:pPr>
            <a:r>
              <a:t>Arrays are a type of variable that are </a:t>
            </a:r>
            <a:r>
              <a:rPr u="sng"/>
              <a:t>collections</a:t>
            </a:r>
            <a:r>
              <a:t>. </a:t>
            </a:r>
          </a:p>
          <a:p>
            <a:pPr marL="560831" indent="-560831" defTabSz="2243271">
              <a:spcBef>
                <a:spcPts val="4100"/>
              </a:spcBef>
              <a:defRPr sz="4416"/>
            </a:pPr>
            <a:r>
              <a:t>These collections can be made up of </a:t>
            </a:r>
            <a:r>
              <a:rPr u="sng"/>
              <a:t>strings, numbers, booleans, other arrays, objects</a:t>
            </a:r>
            <a:r>
              <a:t>, anything. </a:t>
            </a:r>
          </a:p>
          <a:p>
            <a:pPr marL="560831" indent="-560831" defTabSz="2243271">
              <a:spcBef>
                <a:spcPts val="4100"/>
              </a:spcBef>
              <a:defRPr sz="4416"/>
            </a:pPr>
            <a:r>
              <a:t>Each element of the array is marked by an index. </a:t>
            </a:r>
            <a:r>
              <a:rPr b="1" i="1" u="sng"/>
              <a:t>Indexes always start with 0</a:t>
            </a:r>
            <a:r>
              <a:t>.</a:t>
            </a:r>
          </a:p>
        </p:txBody>
      </p:sp>
      <p:pic>
        <p:nvPicPr>
          <p:cNvPr id="200" name="Bowl of pappardelle pasta with parsley butter, roasted hazelnuts, and shaved parmesan cheese" descr="Bowl of pappardelle pasta with parsley butter, roasted hazelnuts, and shaved parmesan cheese"/>
          <p:cNvPicPr>
            <a:picLocks noChangeAspect="1"/>
          </p:cNvPicPr>
          <p:nvPr>
            <p:ph type="pic" idx="21"/>
          </p:nvPr>
        </p:nvPicPr>
        <p:blipFill>
          <a:blip r:embed="rId2">
            <a:extLst/>
          </a:blip>
          <a:srcRect l="0" t="0" r="0" b="0"/>
          <a:stretch>
            <a:fillRect/>
          </a:stretch>
        </p:blipFill>
        <p:spPr>
          <a:xfrm>
            <a:off x="3953582" y="8072481"/>
            <a:ext cx="16793162" cy="3912348"/>
          </a:xfrm>
          <a:prstGeom prst="rect">
            <a:avLst/>
          </a:prstGeom>
        </p:spPr>
      </p:pic>
      <p:sp>
        <p:nvSpPr>
          <p:cNvPr id="201" name="Array Basics"/>
          <p:cNvSpPr txBox="1"/>
          <p:nvPr>
            <p:ph type="title"/>
          </p:nvPr>
        </p:nvSpPr>
        <p:spPr>
          <a:prstGeom prst="rect">
            <a:avLst/>
          </a:prstGeom>
        </p:spPr>
        <p:txBody>
          <a:bodyPr/>
          <a:lstStyle/>
          <a:p>
            <a:pPr/>
            <a:r>
              <a:t>Array Basics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Your Turn!"/>
          <p:cNvSpPr txBox="1"/>
          <p:nvPr>
            <p:ph type="title"/>
          </p:nvPr>
        </p:nvSpPr>
        <p:spPr>
          <a:prstGeom prst="rect">
            <a:avLst/>
          </a:prstGeom>
        </p:spPr>
        <p:txBody>
          <a:bodyPr/>
          <a:lstStyle/>
          <a:p>
            <a:pPr/>
            <a:r>
              <a:t>Your Turn!</a:t>
            </a:r>
          </a:p>
        </p:txBody>
      </p:sp>
      <p:sp>
        <p:nvSpPr>
          <p:cNvPr id="204" name="Activity: Array Accessing…"/>
          <p:cNvSpPr txBox="1"/>
          <p:nvPr>
            <p:ph type="body" idx="21"/>
          </p:nvPr>
        </p:nvSpPr>
        <p:spPr>
          <a:prstGeom prst="rect">
            <a:avLst/>
          </a:prstGeom>
        </p:spPr>
        <p:txBody>
          <a:bodyPr/>
          <a:lstStyle/>
          <a:p>
            <a:pPr marL="0" indent="0">
              <a:lnSpc>
                <a:spcPct val="120000"/>
              </a:lnSpc>
              <a:spcBef>
                <a:spcPts val="0"/>
              </a:spcBef>
              <a:buSzTx/>
              <a:buNone/>
              <a:defRPr b="1" spc="-72" sz="3600"/>
            </a:pPr>
            <a:r>
              <a:t>Activity: </a:t>
            </a:r>
            <a:r>
              <a:rPr b="0"/>
              <a:t>Array Accessing</a:t>
            </a:r>
            <a:endParaRPr b="0"/>
          </a:p>
          <a:p>
            <a:pPr marL="0" indent="0">
              <a:lnSpc>
                <a:spcPct val="120000"/>
              </a:lnSpc>
              <a:spcBef>
                <a:spcPts val="0"/>
              </a:spcBef>
              <a:buSzTx/>
              <a:buNone/>
              <a:defRPr b="1" spc="-72" sz="3600"/>
            </a:pPr>
            <a:r>
              <a:t>Suggested Time: </a:t>
            </a:r>
            <a:r>
              <a:rPr b="0"/>
              <a:t>5 min.</a:t>
            </a:r>
          </a:p>
        </p:txBody>
      </p:sp>
      <p:sp>
        <p:nvSpPr>
          <p:cNvPr id="205" name="Assignment:"/>
          <p:cNvSpPr txBox="1"/>
          <p:nvPr>
            <p:ph type="body" idx="22"/>
          </p:nvPr>
        </p:nvSpPr>
        <p:spPr>
          <a:prstGeom prst="rect">
            <a:avLst/>
          </a:prstGeom>
        </p:spPr>
        <p:txBody>
          <a:bodyPr/>
          <a:lstStyle/>
          <a:p>
            <a:pPr/>
            <a:r>
              <a:t>Assignment:</a:t>
            </a:r>
          </a:p>
        </p:txBody>
      </p:sp>
      <p:sp>
        <p:nvSpPr>
          <p:cNvPr id="206" name="Follow the instruction in the HTML file to console.log each name from the array."/>
          <p:cNvSpPr txBox="1"/>
          <p:nvPr>
            <p:ph type="body" idx="25"/>
          </p:nvPr>
        </p:nvSpPr>
        <p:spPr>
          <a:prstGeom prst="rect">
            <a:avLst/>
          </a:prstGeom>
        </p:spPr>
        <p:txBody>
          <a:bodyPr/>
          <a:lstStyle>
            <a:lvl1pPr marL="609600" indent="-609600">
              <a:defRPr sz="4200"/>
            </a:lvl1pPr>
          </a:lstStyle>
          <a:p>
            <a:pPr/>
            <a:r>
              <a:t>Follow the instruction in the HTML file to console.log each name from the array.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