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4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0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2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1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0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1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with Border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57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8" name="Line"/>
          <p:cNvSpPr/>
          <p:nvPr/>
        </p:nvSpPr>
        <p:spPr>
          <a:xfrm>
            <a:off x="-198004" y="2822575"/>
            <a:ext cx="25096145" cy="0"/>
          </a:xfrm>
          <a:prstGeom prst="line">
            <a:avLst/>
          </a:prstGeom>
          <a:ln w="508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2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3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with Border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2" name="Line"/>
          <p:cNvSpPr/>
          <p:nvPr/>
        </p:nvSpPr>
        <p:spPr>
          <a:xfrm>
            <a:off x="-198004" y="2822575"/>
            <a:ext cx="25096145" cy="0"/>
          </a:xfrm>
          <a:prstGeom prst="line">
            <a:avLst/>
          </a:prstGeom>
          <a:ln w="508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" name="Subtitle"/>
          <p:cNvSpPr txBox="1"/>
          <p:nvPr>
            <p:ph type="body" sz="quarter" idx="21"/>
          </p:nvPr>
        </p:nvSpPr>
        <p:spPr>
          <a:xfrm>
            <a:off x="1206500" y="3122135"/>
            <a:ext cx="21971000" cy="85221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sz="4200"/>
            </a:lvl1pPr>
          </a:lstStyle>
          <a:p>
            <a:pPr/>
            <a:r>
              <a:t>Subtitle</a:t>
            </a:r>
          </a:p>
        </p:txBody>
      </p:sp>
      <p:sp>
        <p:nvSpPr>
          <p:cNvPr id="44" name="Body Level One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Title"/>
          <p:cNvSpPr txBox="1"/>
          <p:nvPr>
            <p:ph type="title" hasCustomPrompt="1"/>
          </p:nvPr>
        </p:nvSpPr>
        <p:spPr>
          <a:xfrm>
            <a:off x="1206500" y="1079500"/>
            <a:ext cx="14678283" cy="1433163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53" name="Line"/>
          <p:cNvSpPr/>
          <p:nvPr/>
        </p:nvSpPr>
        <p:spPr>
          <a:xfrm>
            <a:off x="-198004" y="2822575"/>
            <a:ext cx="25096145" cy="0"/>
          </a:xfrm>
          <a:prstGeom prst="line">
            <a:avLst/>
          </a:prstGeom>
          <a:ln w="508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" name="Activity: [Name]…"/>
          <p:cNvSpPr txBox="1"/>
          <p:nvPr>
            <p:ph type="body" sz="quarter" idx="21"/>
          </p:nvPr>
        </p:nvSpPr>
        <p:spPr>
          <a:xfrm>
            <a:off x="16243684" y="1079500"/>
            <a:ext cx="7618122" cy="1433163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[Name]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[Time]</a:t>
            </a:r>
          </a:p>
        </p:txBody>
      </p:sp>
      <p:sp>
        <p:nvSpPr>
          <p:cNvPr id="55" name="Assignment:"/>
          <p:cNvSpPr txBox="1"/>
          <p:nvPr>
            <p:ph type="body" sz="quarter" idx="22"/>
          </p:nvPr>
        </p:nvSpPr>
        <p:spPr>
          <a:xfrm>
            <a:off x="1364568" y="3132487"/>
            <a:ext cx="21971001" cy="85221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sz="4200"/>
            </a:lvl1pPr>
          </a:lstStyle>
          <a:p>
            <a:pPr/>
            <a:r>
              <a:t>Assignment:</a:t>
            </a:r>
          </a:p>
        </p:txBody>
      </p:sp>
      <p:sp>
        <p:nvSpPr>
          <p:cNvPr id="56" name="Best practices:"/>
          <p:cNvSpPr txBox="1"/>
          <p:nvPr>
            <p:ph type="body" sz="quarter" idx="23"/>
          </p:nvPr>
        </p:nvSpPr>
        <p:spPr>
          <a:xfrm>
            <a:off x="1364568" y="6697767"/>
            <a:ext cx="21971001" cy="9303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b="1" spc="-84" sz="4200"/>
            </a:lvl1pPr>
          </a:lstStyle>
          <a:p>
            <a:pPr/>
            <a:r>
              <a:t>Best practices:</a:t>
            </a:r>
          </a:p>
        </p:txBody>
      </p:sp>
      <p:sp>
        <p:nvSpPr>
          <p:cNvPr id="57" name="Bullet One"/>
          <p:cNvSpPr txBox="1"/>
          <p:nvPr>
            <p:ph type="body" sz="half" idx="24"/>
          </p:nvPr>
        </p:nvSpPr>
        <p:spPr>
          <a:xfrm>
            <a:off x="1364568" y="7813785"/>
            <a:ext cx="21971001" cy="476962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Bullet One</a:t>
            </a:r>
          </a:p>
        </p:txBody>
      </p:sp>
      <p:sp>
        <p:nvSpPr>
          <p:cNvPr id="58" name="Bullet One"/>
          <p:cNvSpPr txBox="1"/>
          <p:nvPr>
            <p:ph type="body" sz="quarter" idx="25"/>
          </p:nvPr>
        </p:nvSpPr>
        <p:spPr>
          <a:xfrm>
            <a:off x="1364568" y="4258856"/>
            <a:ext cx="21971001" cy="184792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Bullet One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5" name="Bowl of pappardelle pasta with parsley butter, roasted hazelnuts, and shaved parmesan cheese"/>
          <p:cNvSpPr/>
          <p:nvPr>
            <p:ph type="pic" sz="half" idx="21"/>
          </p:nvPr>
        </p:nvSpPr>
        <p:spPr>
          <a:xfrm>
            <a:off x="14078244" y="2221956"/>
            <a:ext cx="9167747" cy="12223662"/>
          </a:xfrm>
          <a:prstGeom prst="rect">
            <a:avLst/>
          </a:prstGeom>
          <a:ln w="63500">
            <a:solidFill>
              <a:srgbClr val="C0C0C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7" name="Line"/>
          <p:cNvSpPr/>
          <p:nvPr/>
        </p:nvSpPr>
        <p:spPr>
          <a:xfrm>
            <a:off x="-198004" y="2822575"/>
            <a:ext cx="25096145" cy="0"/>
          </a:xfrm>
          <a:prstGeom prst="line">
            <a:avLst/>
          </a:prstGeom>
          <a:ln w="508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" name="Assignment:"/>
          <p:cNvSpPr txBox="1"/>
          <p:nvPr>
            <p:ph type="body" sz="quarter" idx="22"/>
          </p:nvPr>
        </p:nvSpPr>
        <p:spPr>
          <a:xfrm>
            <a:off x="1206500" y="3130550"/>
            <a:ext cx="21971000" cy="85221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sz="4200"/>
            </a:lvl1pPr>
          </a:lstStyle>
          <a:p>
            <a:pPr/>
            <a:r>
              <a:t>Assignment: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95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5493"/>
            </a:gs>
            <a:gs pos="100000">
              <a:srgbClr val="C0C0C0"/>
            </a:gs>
          </a:gsLst>
          <a:lin ang="4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eveloper.mozilla.org/en-US/docs/Web/CSS/Pseudo-classes" TargetMode="External"/><Relationship Id="rId3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smashingmagazine.com/2011/10/16-pixels-body-copy-anything-less-costly-mistake" TargetMode="External"/><Relationship Id="rId3" Type="http://schemas.openxmlformats.org/officeDocument/2006/relationships/hyperlink" Target="http://baymard.com/blog/line-length-readability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hris Human ©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Chris Human ©2023</a:t>
            </a:r>
          </a:p>
        </p:txBody>
      </p:sp>
      <p:sp>
        <p:nvSpPr>
          <p:cNvPr id="169" name="More CS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CSS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SS has keywords that can be added to selectors. These highlight the special states of the selected element.…"/>
          <p:cNvSpPr txBox="1"/>
          <p:nvPr>
            <p:ph type="body" sz="half" idx="1"/>
          </p:nvPr>
        </p:nvSpPr>
        <p:spPr>
          <a:xfrm>
            <a:off x="1206500" y="3809826"/>
            <a:ext cx="9779000" cy="8256631"/>
          </a:xfrm>
          <a:prstGeom prst="rect">
            <a:avLst/>
          </a:prstGeom>
        </p:spPr>
        <p:txBody>
          <a:bodyPr/>
          <a:lstStyle/>
          <a:p>
            <a:pPr marL="257175" indent="-257175" defTabSz="685800">
              <a:lnSpc>
                <a:spcPct val="100000"/>
              </a:lnSpc>
              <a:spcBef>
                <a:spcPts val="400"/>
              </a:spcBef>
              <a:buSzPct val="100000"/>
              <a:buFont typeface="Arial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t>CSS has keywords that can be added to selectors. These highlight the </a:t>
            </a:r>
            <a:r>
              <a:rPr b="1" u="sng"/>
              <a:t>special states</a:t>
            </a:r>
            <a:r>
              <a:rPr b="1"/>
              <a:t> </a:t>
            </a:r>
            <a:r>
              <a:t>of the selected element.</a:t>
            </a:r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defRPr sz="4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100000"/>
              </a:lnSpc>
              <a:spcBef>
                <a:spcPts val="400"/>
              </a:spcBef>
              <a:buSzPct val="100000"/>
              <a:buFont typeface="Arial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t>Great example: CSS can hook onto the specific moment when a link is </a:t>
            </a:r>
            <a:r>
              <a:rPr b="1" u="sng"/>
              <a:t>hovered over</a:t>
            </a:r>
            <a:r>
              <a:t> using the </a:t>
            </a:r>
            <a:r>
              <a:rPr b="1"/>
              <a:t>:hover </a:t>
            </a:r>
            <a:r>
              <a:t>pseudo-class. </a:t>
            </a:r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defRPr sz="4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100000"/>
              </a:lnSpc>
              <a:spcBef>
                <a:spcPts val="400"/>
              </a:spcBef>
              <a:buSzPct val="100000"/>
              <a:buFont typeface="Arial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t>Complete list of pseudo-classes found here: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https://developer.mozilla.org/en-US/docs/Web/CSS/Pseudo-classes</a:t>
            </a:r>
          </a:p>
        </p:txBody>
      </p:sp>
      <p:pic>
        <p:nvPicPr>
          <p:cNvPr id="202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3686612" y="3464634"/>
            <a:ext cx="7918172" cy="9395441"/>
          </a:xfrm>
          <a:prstGeom prst="rect">
            <a:avLst/>
          </a:prstGeom>
        </p:spPr>
      </p:pic>
      <p:sp>
        <p:nvSpPr>
          <p:cNvPr id="203" name="Pseudo Cla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Pseudo Classes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766462" y="3773156"/>
            <a:ext cx="15167229" cy="9100337"/>
          </a:xfrm>
          <a:prstGeom prst="rect">
            <a:avLst/>
          </a:prstGeom>
        </p:spPr>
      </p:pic>
      <p:sp>
        <p:nvSpPr>
          <p:cNvPr id="206" name="Button with Various St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79987">
              <a:defRPr spc="-124" sz="6205"/>
            </a:lvl1pPr>
          </a:lstStyle>
          <a:p>
            <a:pPr/>
            <a:r>
              <a:t>Button with Various States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Your Tur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Turn!</a:t>
            </a:r>
          </a:p>
        </p:txBody>
      </p:sp>
      <p:sp>
        <p:nvSpPr>
          <p:cNvPr id="211" name="Activity: CSS Pseudo Classes…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CSS Pseudo Classes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10 min.</a:t>
            </a:r>
          </a:p>
        </p:txBody>
      </p:sp>
      <p:sp>
        <p:nvSpPr>
          <p:cNvPr id="212" name="Assignment: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Assignment:</a:t>
            </a:r>
          </a:p>
        </p:txBody>
      </p:sp>
      <p:sp>
        <p:nvSpPr>
          <p:cNvPr id="213" name="Create an HTML and CSS file…"/>
          <p:cNvSpPr txBox="1"/>
          <p:nvPr>
            <p:ph type="body" idx="25"/>
          </p:nvPr>
        </p:nvSpPr>
        <p:spPr>
          <a:xfrm>
            <a:off x="1364568" y="4258856"/>
            <a:ext cx="21765570" cy="436844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Create an HTML and CSS file</a:t>
            </a:r>
          </a:p>
          <a:p>
            <a:pPr>
              <a:lnSpc>
                <a:spcPct val="120000"/>
              </a:lnSpc>
            </a:pPr>
            <a:r>
              <a:t>Create a series of links and modify the pseudo-classes associated with their Default, Active, Hover and Focus States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Media Querie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Media Queries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Media Que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Media Queries</a:t>
            </a:r>
          </a:p>
        </p:txBody>
      </p:sp>
      <p:sp>
        <p:nvSpPr>
          <p:cNvPr id="218" name="Media Queries define how CSS styles are applied in relation to the characteristics of the device viewport.…"/>
          <p:cNvSpPr txBox="1"/>
          <p:nvPr>
            <p:ph type="body" idx="22"/>
          </p:nvPr>
        </p:nvSpPr>
        <p:spPr>
          <a:xfrm>
            <a:off x="1206500" y="3415016"/>
            <a:ext cx="21971000" cy="6765593"/>
          </a:xfrm>
          <a:prstGeom prst="rect">
            <a:avLst/>
          </a:prstGeom>
        </p:spPr>
        <p:txBody>
          <a:bodyPr/>
          <a:lstStyle/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defRPr b="1" sz="4200">
                <a:latin typeface="Arial"/>
                <a:ea typeface="Arial"/>
                <a:cs typeface="Arial"/>
                <a:sym typeface="Arial"/>
              </a:defRPr>
            </a:pPr>
            <a:r>
              <a:t>Media Queries</a:t>
            </a:r>
            <a:r>
              <a:rPr b="0"/>
              <a:t> define how CSS styles are applied in relation to the characteristics of the device viewport.</a:t>
            </a:r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defRPr b="1" sz="4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Through media queries we can change the way a web page is displayed based on width, height, orientation, and even media type (screen, paper, braille, etc). </a:t>
            </a:r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defRPr sz="4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Bootstrap extensively uses media queries under the hood to help you create mobile responsive websites. </a:t>
            </a:r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defRPr sz="4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But remember! Media queries must be declared last.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Your Tur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Turn!</a:t>
            </a:r>
          </a:p>
        </p:txBody>
      </p:sp>
      <p:sp>
        <p:nvSpPr>
          <p:cNvPr id="223" name="Activity: Media Queries…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Media Queries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10 min.</a:t>
            </a:r>
          </a:p>
        </p:txBody>
      </p:sp>
      <p:sp>
        <p:nvSpPr>
          <p:cNvPr id="224" name="Assignment: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Assignment:</a:t>
            </a:r>
          </a:p>
        </p:txBody>
      </p:sp>
      <p:sp>
        <p:nvSpPr>
          <p:cNvPr id="225" name="Create a media query to change the following css when the viewport is 768px or less:…"/>
          <p:cNvSpPr txBox="1"/>
          <p:nvPr>
            <p:ph type="body" idx="25"/>
          </p:nvPr>
        </p:nvSpPr>
        <p:spPr>
          <a:xfrm>
            <a:off x="1364568" y="4258856"/>
            <a:ext cx="19939987" cy="8235307"/>
          </a:xfrm>
          <a:prstGeom prst="rect">
            <a:avLst/>
          </a:prstGeom>
        </p:spPr>
        <p:txBody>
          <a:bodyPr/>
          <a:lstStyle/>
          <a:p>
            <a:pPr marL="464058" indent="-464058" defTabSz="397763">
              <a:lnSpc>
                <a:spcPct val="100000"/>
              </a:lnSpc>
              <a:spcBef>
                <a:spcPts val="1700"/>
              </a:spcBef>
              <a:defRPr sz="3654">
                <a:latin typeface="Helvetica"/>
                <a:ea typeface="Helvetica"/>
                <a:cs typeface="Helvetica"/>
                <a:sym typeface="Helvetica"/>
              </a:defRPr>
            </a:pPr>
            <a:r>
              <a:t>Create a media query to change the following css when the viewport is 768px or less:</a:t>
            </a:r>
          </a:p>
          <a:p>
            <a:pPr lvl="1" marL="994410" indent="-464058" defTabSz="397763">
              <a:lnSpc>
                <a:spcPct val="100000"/>
              </a:lnSpc>
              <a:spcBef>
                <a:spcPts val="1700"/>
              </a:spcBef>
              <a:defRPr sz="3654">
                <a:latin typeface="Helvetica"/>
                <a:ea typeface="Helvetica"/>
                <a:cs typeface="Helvetica"/>
                <a:sym typeface="Helvetica"/>
              </a:defRPr>
            </a:pPr>
            <a:r>
              <a:t>Change the background color of the body to #444</a:t>
            </a:r>
          </a:p>
          <a:p>
            <a:pPr lvl="1" marL="994410" indent="-464058" defTabSz="397763">
              <a:lnSpc>
                <a:spcPct val="100000"/>
              </a:lnSpc>
              <a:spcBef>
                <a:spcPts val="1700"/>
              </a:spcBef>
              <a:defRPr sz="3654">
                <a:latin typeface="Helvetica"/>
                <a:ea typeface="Helvetica"/>
                <a:cs typeface="Helvetica"/>
                <a:sym typeface="Helvetica"/>
              </a:defRPr>
            </a:pPr>
            <a:r>
              <a:t>Make the wrapper take up 100% of the width of the viewport</a:t>
            </a:r>
          </a:p>
          <a:p>
            <a:pPr lvl="1" marL="994410" indent="-464058" defTabSz="397763">
              <a:lnSpc>
                <a:spcPct val="100000"/>
              </a:lnSpc>
              <a:spcBef>
                <a:spcPts val="1700"/>
              </a:spcBef>
              <a:defRPr sz="3654">
                <a:latin typeface="Helvetica"/>
                <a:ea typeface="Helvetica"/>
                <a:cs typeface="Helvetica"/>
                <a:sym typeface="Helvetica"/>
              </a:defRPr>
            </a:pPr>
            <a:r>
              <a:t>Give the wrapper 20px of horizontal padding</a:t>
            </a:r>
          </a:p>
          <a:p>
            <a:pPr lvl="1" marL="994410" indent="-464058" defTabSz="397763">
              <a:lnSpc>
                <a:spcPct val="100000"/>
              </a:lnSpc>
              <a:spcBef>
                <a:spcPts val="1700"/>
              </a:spcBef>
              <a:defRPr sz="3654">
                <a:latin typeface="Helvetica"/>
                <a:ea typeface="Helvetica"/>
                <a:cs typeface="Helvetica"/>
                <a:sym typeface="Helvetica"/>
              </a:defRPr>
            </a:pPr>
            <a:r>
              <a:t>Make the main content and sidebar take up 100% of the width of the parent element Give the main content and sidebar a solid green border with a width of 4px</a:t>
            </a:r>
          </a:p>
          <a:p>
            <a:pPr lvl="1" marL="994410" indent="-464058" defTabSz="397763">
              <a:lnSpc>
                <a:spcPct val="100000"/>
              </a:lnSpc>
              <a:spcBef>
                <a:spcPts val="1700"/>
              </a:spcBef>
              <a:defRPr sz="3654">
                <a:latin typeface="Helvetica"/>
                <a:ea typeface="Helvetica"/>
                <a:cs typeface="Helvetica"/>
                <a:sym typeface="Helvetica"/>
              </a:defRPr>
            </a:pPr>
            <a:r>
              <a:t>Give the sidebar some vertical space from the main content</a:t>
            </a:r>
          </a:p>
          <a:p>
            <a:pPr marL="0" indent="0" defTabSz="397763">
              <a:lnSpc>
                <a:spcPct val="100000"/>
              </a:lnSpc>
              <a:spcBef>
                <a:spcPts val="1700"/>
              </a:spcBef>
              <a:buSzTx/>
              <a:buNone/>
              <a:defRPr sz="3654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464058" indent="-464058" defTabSz="397763">
              <a:lnSpc>
                <a:spcPct val="100000"/>
              </a:lnSpc>
              <a:spcBef>
                <a:spcPts val="1700"/>
              </a:spcBef>
              <a:defRPr sz="3654">
                <a:latin typeface="Helvetica"/>
                <a:ea typeface="Helvetica"/>
                <a:cs typeface="Helvetica"/>
                <a:sym typeface="Helvetica"/>
              </a:defRPr>
            </a:pPr>
            <a:r>
              <a:t>Create a media query to change the following css when the viewport is 480px or less:</a:t>
            </a:r>
          </a:p>
          <a:p>
            <a:pPr lvl="1" marL="994410" indent="-464058" defTabSz="397763">
              <a:lnSpc>
                <a:spcPct val="100000"/>
              </a:lnSpc>
              <a:spcBef>
                <a:spcPts val="1700"/>
              </a:spcBef>
              <a:defRPr sz="3654">
                <a:latin typeface="Helvetica"/>
                <a:ea typeface="Helvetica"/>
                <a:cs typeface="Helvetica"/>
                <a:sym typeface="Helvetica"/>
              </a:defRPr>
            </a:pPr>
            <a:r>
              <a:t>Change the background color of the body to #f00</a:t>
            </a:r>
          </a:p>
          <a:p>
            <a:pPr lvl="1" marL="994410" indent="-464058" defTabSz="397763">
              <a:lnSpc>
                <a:spcPct val="100000"/>
              </a:lnSpc>
              <a:spcBef>
                <a:spcPts val="1700"/>
              </a:spcBef>
              <a:defRPr sz="3654">
                <a:latin typeface="Helvetica"/>
                <a:ea typeface="Helvetica"/>
                <a:cs typeface="Helvetica"/>
                <a:sym typeface="Helvetica"/>
              </a:defRPr>
            </a:pPr>
            <a:r>
              <a:t>Give the main content and sidebar a solid black border with a width of 4px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ypography can play a huge role in the visual aesthetic and emotional identity of a webpage."/>
          <p:cNvSpPr txBox="1"/>
          <p:nvPr>
            <p:ph type="body" sz="half" idx="1"/>
          </p:nvPr>
        </p:nvSpPr>
        <p:spPr>
          <a:xfrm>
            <a:off x="1206500" y="3809826"/>
            <a:ext cx="9779000" cy="8256631"/>
          </a:xfrm>
          <a:prstGeom prst="rect">
            <a:avLst/>
          </a:prstGeom>
        </p:spPr>
        <p:txBody>
          <a:bodyPr/>
          <a:lstStyle/>
          <a:p>
            <a:pPr marL="279400" indent="-279400" defTabSz="685800">
              <a:lnSpc>
                <a:spcPct val="100000"/>
              </a:lnSpc>
              <a:spcBef>
                <a:spcPts val="5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Typography </a:t>
            </a:r>
            <a:r>
              <a:rPr b="0"/>
              <a:t>can play a huge role in the visual aesthetic and emotional identity of a webpage. </a:t>
            </a:r>
          </a:p>
        </p:txBody>
      </p:sp>
      <p:pic>
        <p:nvPicPr>
          <p:cNvPr id="172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6312" t="0" r="6312" b="0"/>
          <a:stretch>
            <a:fillRect/>
          </a:stretch>
        </p:blipFill>
        <p:spPr>
          <a:xfrm>
            <a:off x="11742015" y="3806950"/>
            <a:ext cx="11503976" cy="6638051"/>
          </a:xfrm>
          <a:prstGeom prst="rect">
            <a:avLst/>
          </a:prstGeom>
        </p:spPr>
      </p:pic>
      <p:sp>
        <p:nvSpPr>
          <p:cNvPr id="173" name="Typograph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Typography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ypography Proper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Typography Properties</a:t>
            </a:r>
          </a:p>
        </p:txBody>
      </p:sp>
      <p:sp>
        <p:nvSpPr>
          <p:cNvPr id="176" name="Line Height Distance between lines of text on a page (Golden Ratio of 1.5x font).…"/>
          <p:cNvSpPr txBox="1"/>
          <p:nvPr>
            <p:ph type="body" idx="22"/>
          </p:nvPr>
        </p:nvSpPr>
        <p:spPr>
          <a:xfrm>
            <a:off x="1206500" y="3415016"/>
            <a:ext cx="21971000" cy="8408151"/>
          </a:xfrm>
          <a:prstGeom prst="rect">
            <a:avLst/>
          </a:prstGeom>
        </p:spPr>
        <p:txBody>
          <a:bodyPr/>
          <a:lstStyle/>
          <a:p>
            <a:pPr marL="406400" indent="-406400" defTabSz="685800">
              <a:lnSpc>
                <a:spcPct val="100000"/>
              </a:lnSpc>
              <a:spcBef>
                <a:spcPts val="400"/>
              </a:spcBef>
              <a:defRPr b="1" sz="3200">
                <a:latin typeface="Arial"/>
                <a:ea typeface="Arial"/>
                <a:cs typeface="Arial"/>
                <a:sym typeface="Arial"/>
              </a:defRPr>
            </a:pPr>
            <a:r>
              <a:t>Line Height</a:t>
            </a:r>
            <a:br/>
            <a:r>
              <a:rPr b="0"/>
              <a:t>Distance between lines of text on a page (Golden Ratio of 1.5x font).</a:t>
            </a:r>
          </a:p>
          <a:p>
            <a:pPr marL="406400" indent="-406400" defTabSz="685800">
              <a:lnSpc>
                <a:spcPct val="100000"/>
              </a:lnSpc>
              <a:spcBef>
                <a:spcPts val="500"/>
              </a:spcBef>
              <a:defRPr b="1" sz="3200">
                <a:latin typeface="Arial"/>
                <a:ea typeface="Arial"/>
                <a:cs typeface="Arial"/>
                <a:sym typeface="Arial"/>
              </a:defRPr>
            </a:pPr>
          </a:p>
          <a:p>
            <a:pPr marL="406400" indent="-406400" defTabSz="685800">
              <a:lnSpc>
                <a:spcPct val="100000"/>
              </a:lnSpc>
              <a:spcBef>
                <a:spcPts val="400"/>
              </a:spcBef>
              <a:defRPr b="1" sz="3200">
                <a:latin typeface="Arial"/>
                <a:ea typeface="Arial"/>
                <a:cs typeface="Arial"/>
                <a:sym typeface="Arial"/>
              </a:defRPr>
            </a:pPr>
            <a:r>
              <a:t>Font-Size</a:t>
            </a:r>
            <a:br/>
            <a:r>
              <a:rPr b="0"/>
              <a:t>Actual size of lettering. Should be at least 16 px on modern pages.</a:t>
            </a:r>
            <a:br>
              <a:rPr b="0"/>
            </a:br>
            <a:r>
              <a:rPr b="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https://www.smashingmagazine.com/2011/10/16-pixels-body-copy-anything-less-costly-mistake</a:t>
            </a:r>
          </a:p>
          <a:p>
            <a:pPr marL="406400" indent="-406400" defTabSz="685800">
              <a:lnSpc>
                <a:spcPct val="100000"/>
              </a:lnSpc>
              <a:spcBef>
                <a:spcPts val="500"/>
              </a:spcBef>
              <a:defRPr sz="3200">
                <a:latin typeface="Arial"/>
                <a:ea typeface="Arial"/>
                <a:cs typeface="Arial"/>
                <a:sym typeface="Arial"/>
              </a:defRPr>
            </a:pPr>
          </a:p>
          <a:p>
            <a:pPr marL="406400" indent="-406400" defTabSz="685800">
              <a:lnSpc>
                <a:spcPct val="100000"/>
              </a:lnSpc>
              <a:spcBef>
                <a:spcPts val="400"/>
              </a:spcBef>
              <a:defRPr b="1" sz="3200">
                <a:latin typeface="Arial"/>
                <a:ea typeface="Arial"/>
                <a:cs typeface="Arial"/>
                <a:sym typeface="Arial"/>
              </a:defRPr>
            </a:pPr>
            <a:r>
              <a:t>Line Length</a:t>
            </a:r>
            <a:br/>
            <a:r>
              <a:rPr b="0"/>
              <a:t>Not a CSS property but rather a standard. Should be about 50-75 characters per line on a desktop .</a:t>
            </a:r>
            <a:br>
              <a:rPr b="0"/>
            </a:br>
            <a:r>
              <a:rPr b="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http://baymard.com/blog/line-length-readability</a:t>
            </a:r>
          </a:p>
          <a:p>
            <a:pPr marL="406400" indent="-406400" defTabSz="685800">
              <a:lnSpc>
                <a:spcPct val="100000"/>
              </a:lnSpc>
              <a:spcBef>
                <a:spcPts val="500"/>
              </a:spcBef>
              <a:defRPr sz="3200">
                <a:latin typeface="Arial"/>
                <a:ea typeface="Arial"/>
                <a:cs typeface="Arial"/>
                <a:sym typeface="Arial"/>
              </a:defRPr>
            </a:pPr>
          </a:p>
          <a:p>
            <a:pPr marL="406400" indent="-406400" defTabSz="685800">
              <a:lnSpc>
                <a:spcPct val="100000"/>
              </a:lnSpc>
              <a:spcBef>
                <a:spcPts val="400"/>
              </a:spcBef>
              <a:defRPr b="1" sz="3200">
                <a:latin typeface="Arial"/>
                <a:ea typeface="Arial"/>
                <a:cs typeface="Arial"/>
                <a:sym typeface="Arial"/>
              </a:defRPr>
            </a:pPr>
            <a:r>
              <a:t>Letter Spacing</a:t>
            </a:r>
            <a:br/>
            <a:r>
              <a:rPr b="0"/>
              <a:t>Spacing between individual letters—try to avoid cramping.</a:t>
            </a:r>
            <a:br>
              <a:rPr b="0"/>
            </a:br>
          </a:p>
          <a:p>
            <a:pPr marL="406400" indent="-406400" defTabSz="685800">
              <a:lnSpc>
                <a:spcPct val="100000"/>
              </a:lnSpc>
              <a:spcBef>
                <a:spcPts val="400"/>
              </a:spcBef>
              <a:defRPr b="1" sz="3200">
                <a:latin typeface="Arial"/>
                <a:ea typeface="Arial"/>
                <a:cs typeface="Arial"/>
                <a:sym typeface="Arial"/>
              </a:defRPr>
            </a:pPr>
            <a:r>
              <a:t>Sans-Serif vs Serif</a:t>
            </a:r>
            <a:br/>
            <a:r>
              <a:rPr b="0"/>
              <a:t>Sans-serif are fonts sans their serifs—no tails. They’re easier to read online.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749192" y="3877329"/>
            <a:ext cx="17201767" cy="8891992"/>
          </a:xfrm>
          <a:prstGeom prst="rect">
            <a:avLst/>
          </a:prstGeom>
        </p:spPr>
      </p:pic>
      <p:sp>
        <p:nvSpPr>
          <p:cNvPr id="179" name="Line Height vs Font Si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975054">
              <a:defRPr spc="-137" sz="6885"/>
            </a:lvl1pPr>
          </a:lstStyle>
          <a:p>
            <a:pPr/>
            <a:r>
              <a:t>Line Height vs Font Size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7335832" y="4170957"/>
            <a:ext cx="9712173" cy="5374070"/>
          </a:xfrm>
          <a:prstGeom prst="rect">
            <a:avLst/>
          </a:prstGeom>
        </p:spPr>
      </p:pic>
      <p:sp>
        <p:nvSpPr>
          <p:cNvPr id="182" name="Serif vs Sans Seri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Serif vs Sans Serif</a:t>
            </a:r>
          </a:p>
        </p:txBody>
      </p:sp>
      <p:sp>
        <p:nvSpPr>
          <p:cNvPr id="183" name="Shape 70"/>
          <p:cNvSpPr txBox="1"/>
          <p:nvPr/>
        </p:nvSpPr>
        <p:spPr>
          <a:xfrm>
            <a:off x="5520207" y="10868025"/>
            <a:ext cx="13659724" cy="1170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685800">
              <a:spcBef>
                <a:spcPts val="400"/>
              </a:spcBef>
              <a:defRPr b="1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Serif fonts</a:t>
            </a:r>
            <a:r>
              <a:rPr b="0"/>
              <a:t> include small lines attached to the end strokes of letters.</a:t>
            </a:r>
          </a:p>
          <a:p>
            <a:pPr defTabSz="685800">
              <a:spcBef>
                <a:spcPts val="400"/>
              </a:spcBef>
              <a:defRPr b="1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Sans-Serif</a:t>
            </a:r>
            <a:r>
              <a:rPr b="0"/>
              <a:t> (without serif) do not include such strokes.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Your Tur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Turn!</a:t>
            </a:r>
          </a:p>
        </p:txBody>
      </p:sp>
      <p:sp>
        <p:nvSpPr>
          <p:cNvPr id="186" name="Activity: CSS Typography…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CSS Typography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10 min.</a:t>
            </a:r>
          </a:p>
        </p:txBody>
      </p:sp>
      <p:sp>
        <p:nvSpPr>
          <p:cNvPr id="187" name="Assignment: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Assignment:</a:t>
            </a:r>
          </a:p>
        </p:txBody>
      </p:sp>
      <p:sp>
        <p:nvSpPr>
          <p:cNvPr id="188" name="Pull the latest changes from the class repo to your local machine.…"/>
          <p:cNvSpPr txBox="1"/>
          <p:nvPr>
            <p:ph type="body" idx="25"/>
          </p:nvPr>
        </p:nvSpPr>
        <p:spPr>
          <a:xfrm>
            <a:off x="1364568" y="4258856"/>
            <a:ext cx="8149598" cy="4368443"/>
          </a:xfrm>
          <a:prstGeom prst="rect">
            <a:avLst/>
          </a:prstGeom>
        </p:spPr>
        <p:txBody>
          <a:bodyPr/>
          <a:lstStyle/>
          <a:p>
            <a:pPr marL="591312" indent="-591312" defTabSz="2365188">
              <a:lnSpc>
                <a:spcPct val="120000"/>
              </a:lnSpc>
              <a:spcBef>
                <a:spcPts val="4300"/>
              </a:spcBef>
              <a:defRPr sz="3492"/>
            </a:pPr>
            <a:r>
              <a:t>Pull the latest changes from the class repo to your local machine.</a:t>
            </a:r>
          </a:p>
          <a:p>
            <a:pPr marL="591312" indent="-591312" defTabSz="2365188">
              <a:lnSpc>
                <a:spcPct val="120000"/>
              </a:lnSpc>
              <a:spcBef>
                <a:spcPts val="4300"/>
              </a:spcBef>
              <a:defRPr sz="3492"/>
            </a:pPr>
            <a:r>
              <a:t>Following the directions in the README modify the HTML and create the CSS to complete each step of the assignment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61774" y="4269208"/>
            <a:ext cx="11055034" cy="8486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Fonts 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Google Fonts 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Your Tur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Turn!</a:t>
            </a:r>
          </a:p>
        </p:txBody>
      </p:sp>
      <p:sp>
        <p:nvSpPr>
          <p:cNvPr id="194" name="Activity: CSS Typography pt. 2…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Activity: </a:t>
            </a:r>
            <a:r>
              <a:rPr b="0"/>
              <a:t>CSS Typography pt. 2</a:t>
            </a:r>
            <a:endParaRPr b="0"/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b="1" spc="-72" sz="3600"/>
            </a:pPr>
            <a:r>
              <a:t>Suggested Time: </a:t>
            </a:r>
            <a:r>
              <a:rPr b="0"/>
              <a:t>10 min.</a:t>
            </a:r>
          </a:p>
        </p:txBody>
      </p:sp>
      <p:sp>
        <p:nvSpPr>
          <p:cNvPr id="195" name="Assignment: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Assignment:</a:t>
            </a:r>
          </a:p>
        </p:txBody>
      </p:sp>
      <p:sp>
        <p:nvSpPr>
          <p:cNvPr id="196" name="Link to the provided stylesheet…"/>
          <p:cNvSpPr txBox="1"/>
          <p:nvPr>
            <p:ph type="body" idx="25"/>
          </p:nvPr>
        </p:nvSpPr>
        <p:spPr>
          <a:xfrm>
            <a:off x="1364568" y="4258856"/>
            <a:ext cx="8149598" cy="436844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Link to the provided stylesheet</a:t>
            </a:r>
          </a:p>
          <a:p>
            <a:pPr>
              <a:lnSpc>
                <a:spcPct val="120000"/>
              </a:lnSpc>
            </a:pPr>
            <a:r>
              <a:t>Get a font from Google Fonts</a:t>
            </a:r>
          </a:p>
          <a:p>
            <a:pPr>
              <a:lnSpc>
                <a:spcPct val="120000"/>
              </a:lnSpc>
            </a:pPr>
            <a:r>
              <a:t>Use this font in a fifth paragraph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61774" y="4269208"/>
            <a:ext cx="11055034" cy="8486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seudo Style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Pseudo Styles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