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Hypertext - Links between systems or, in this case, websites.</a:t>
            </a:r>
          </a:p>
          <a:p>
            <a:pPr/>
            <a:r>
              <a:t>Markup language - System by which symbols are inserted into text documents to control structure, formatting, and relationships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markup that comprises HTML is called “Tags”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First, declare the type of document as HTML. To do so, you’d add the special code &lt;!DOCTYPE html&gt; on the very first line.</a:t>
            </a:r>
          </a:p>
          <a:p>
            <a:pPr/>
          </a:p>
          <a:p>
            <a:pPr/>
            <a:r>
              <a:t>Next, define the root element. Since this element signals what language you’re going to write in, it’s always going to be &lt;html&gt; in an HTML5 doc.</a:t>
            </a:r>
          </a:p>
          <a:p>
            <a:pPr/>
            <a:r>
              <a:t>Include a language attribute and define it in the opening tag of the HTML element.</a:t>
            </a:r>
          </a:p>
          <a:p>
            <a:pPr/>
          </a:p>
          <a:p>
            <a:pPr/>
            <a:r>
              <a:t>In the head, you’ll put meta information about the page that will not be visible on the front end.</a:t>
            </a:r>
          </a:p>
          <a:p>
            <a:pPr/>
            <a:r>
              <a:t>In the head section, name your HTML5 document. Wrap the name in &lt;title&gt;&lt;/title&gt; tags.</a:t>
            </a:r>
          </a:p>
          <a:p>
            <a:pPr/>
            <a:r>
              <a:t>Below the title, add meta information that specifies the character set the browser should use when displaying the page. Generally, pages written in English use UTF-8</a:t>
            </a:r>
          </a:p>
          <a:p>
            <a:pPr/>
          </a:p>
          <a:p>
            <a:pPr/>
            <a:r>
              <a:t>The body section contains all the information that will be visible on the front end, like your paragraphs, images, and links.</a:t>
            </a:r>
          </a:p>
          <a:p>
            <a:pPr/>
          </a:p>
          <a:p>
            <a:pPr/>
            <a:r>
              <a:t>Lastly, don’t forget the closing tag of the html element.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4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0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1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0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1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2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3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with Border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2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" name="Subtitle"/>
          <p:cNvSpPr txBox="1"/>
          <p:nvPr>
            <p:ph type="body" sz="quarter" idx="21"/>
          </p:nvPr>
        </p:nvSpPr>
        <p:spPr>
          <a:xfrm>
            <a:off x="1206500" y="3122135"/>
            <a:ext cx="21971000" cy="85221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4200"/>
            </a:lvl1pPr>
          </a:lstStyle>
          <a:p>
            <a:pPr/>
            <a:r>
              <a:t>Subtitle</a:t>
            </a:r>
          </a:p>
        </p:txBody>
      </p:sp>
      <p:sp>
        <p:nvSpPr>
          <p:cNvPr id="44" name="Body Level One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Title"/>
          <p:cNvSpPr txBox="1"/>
          <p:nvPr>
            <p:ph type="title" hasCustomPrompt="1"/>
          </p:nvPr>
        </p:nvSpPr>
        <p:spPr>
          <a:xfrm>
            <a:off x="1206500" y="1079500"/>
            <a:ext cx="14678283" cy="1433163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53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" name="Activity: [Name]…"/>
          <p:cNvSpPr txBox="1"/>
          <p:nvPr>
            <p:ph type="body" sz="quarter" idx="21"/>
          </p:nvPr>
        </p:nvSpPr>
        <p:spPr>
          <a:xfrm>
            <a:off x="16243684" y="1079500"/>
            <a:ext cx="7618122" cy="1433163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[Name]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[Time]</a:t>
            </a:r>
          </a:p>
        </p:txBody>
      </p:sp>
      <p:sp>
        <p:nvSpPr>
          <p:cNvPr id="55" name="Assignment:"/>
          <p:cNvSpPr txBox="1"/>
          <p:nvPr>
            <p:ph type="body" sz="quarter" idx="22"/>
          </p:nvPr>
        </p:nvSpPr>
        <p:spPr>
          <a:xfrm>
            <a:off x="1364568" y="3132487"/>
            <a:ext cx="21971001" cy="85221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4200"/>
            </a:lvl1pPr>
          </a:lstStyle>
          <a:p>
            <a:pPr/>
            <a:r>
              <a:t>Assignment:</a:t>
            </a:r>
          </a:p>
        </p:txBody>
      </p:sp>
      <p:sp>
        <p:nvSpPr>
          <p:cNvPr id="56" name="Best practices:"/>
          <p:cNvSpPr txBox="1"/>
          <p:nvPr>
            <p:ph type="body" sz="quarter" idx="23"/>
          </p:nvPr>
        </p:nvSpPr>
        <p:spPr>
          <a:xfrm>
            <a:off x="1364568" y="6697767"/>
            <a:ext cx="21971001" cy="9303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b="1" spc="-84" sz="4200"/>
            </a:lvl1pPr>
          </a:lstStyle>
          <a:p>
            <a:pPr/>
            <a:r>
              <a:t>Best practices:</a:t>
            </a:r>
          </a:p>
        </p:txBody>
      </p:sp>
      <p:sp>
        <p:nvSpPr>
          <p:cNvPr id="57" name="Bullet One"/>
          <p:cNvSpPr txBox="1"/>
          <p:nvPr>
            <p:ph type="body" sz="half" idx="24"/>
          </p:nvPr>
        </p:nvSpPr>
        <p:spPr>
          <a:xfrm>
            <a:off x="1364568" y="7813785"/>
            <a:ext cx="21971001" cy="476962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Bullet One</a:t>
            </a:r>
          </a:p>
        </p:txBody>
      </p:sp>
      <p:sp>
        <p:nvSpPr>
          <p:cNvPr id="58" name="Bullet One"/>
          <p:cNvSpPr txBox="1"/>
          <p:nvPr>
            <p:ph type="body" sz="quarter" idx="25"/>
          </p:nvPr>
        </p:nvSpPr>
        <p:spPr>
          <a:xfrm>
            <a:off x="1364568" y="4258856"/>
            <a:ext cx="21971001" cy="184792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Bullet One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5" name="Bowl of pappardelle pasta with parsley butter, roasted hazelnuts, and shaved parmesan cheese"/>
          <p:cNvSpPr/>
          <p:nvPr>
            <p:ph type="pic" sz="half" idx="21"/>
          </p:nvPr>
        </p:nvSpPr>
        <p:spPr>
          <a:xfrm>
            <a:off x="14078244" y="2221956"/>
            <a:ext cx="9167747" cy="12223662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7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" name="Assignment:"/>
          <p:cNvSpPr txBox="1"/>
          <p:nvPr>
            <p:ph type="body" sz="quarter" idx="22"/>
          </p:nvPr>
        </p:nvSpPr>
        <p:spPr>
          <a:xfrm>
            <a:off x="1206499" y="3130549"/>
            <a:ext cx="21971001" cy="85221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4200"/>
            </a:lvl1pPr>
          </a:lstStyle>
          <a:p>
            <a:pPr/>
            <a:r>
              <a:t>Assignment: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95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5493"/>
            </a:gs>
            <a:gs pos="100000">
              <a:srgbClr val="C0C0C0"/>
            </a:gs>
          </a:gsLst>
          <a:lin ang="4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via.placeholder.com/200x200" TargetMode="External"/><Relationship Id="rId3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w3schools.com/tags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hris Human ©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Chris Human ©2023</a:t>
            </a:r>
          </a:p>
        </p:txBody>
      </p:sp>
      <p:sp>
        <p:nvSpPr>
          <p:cNvPr id="159" name="Hello, HTM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Hello, 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HTML for For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sp>
        <p:nvSpPr>
          <p:cNvPr id="210" name="Common UI (User Interface) Form Elements:…"/>
          <p:cNvSpPr txBox="1"/>
          <p:nvPr>
            <p:ph type="body" idx="22"/>
          </p:nvPr>
        </p:nvSpPr>
        <p:spPr>
          <a:xfrm>
            <a:off x="1206500" y="3473506"/>
            <a:ext cx="21971000" cy="8899127"/>
          </a:xfrm>
          <a:prstGeom prst="rect">
            <a:avLst/>
          </a:prstGeom>
        </p:spPr>
        <p:txBody>
          <a:bodyPr/>
          <a:lstStyle/>
          <a:p>
            <a:pPr marL="0" indent="0" defTabSz="685800">
              <a:spcBef>
                <a:spcPts val="500"/>
              </a:spcBef>
              <a:buSzTx/>
              <a:buNone/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</a:p>
          <a:p>
            <a:pPr marL="0" indent="0" defTabSz="685800">
              <a:spcBef>
                <a:spcPts val="500"/>
              </a:spcBef>
              <a:buSzTx/>
              <a:buNone/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HTML for For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pic>
        <p:nvPicPr>
          <p:cNvPr id="213" name="image16.png" descr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2124" y="4343723"/>
            <a:ext cx="12835330" cy="7016651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214" name="image17.png" descr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79083" y="6395143"/>
            <a:ext cx="8084316" cy="2913911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n’t do this!…Use proper indentation and sectioning…"/>
          <p:cNvSpPr txBox="1"/>
          <p:nvPr>
            <p:ph type="body" sz="quarter" idx="1"/>
          </p:nvPr>
        </p:nvSpPr>
        <p:spPr>
          <a:xfrm>
            <a:off x="1206499" y="10449668"/>
            <a:ext cx="21971001" cy="2754370"/>
          </a:xfrm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3564"/>
            </a:pPr>
            <a:r>
              <a:t>Don’t do this!…Use proper indentation and sectioning</a:t>
            </a:r>
          </a:p>
          <a:p>
            <a:pPr marL="603504" indent="-603504" defTabSz="2413955">
              <a:spcBef>
                <a:spcPts val="4400"/>
              </a:spcBef>
              <a:defRPr sz="3564"/>
            </a:pPr>
            <a:r>
              <a:t>Readable code is easier to maintain and explain</a:t>
            </a:r>
          </a:p>
          <a:p>
            <a:pPr marL="603504" indent="-603504" defTabSz="2413955">
              <a:spcBef>
                <a:spcPts val="4400"/>
              </a:spcBef>
              <a:defRPr sz="3564"/>
            </a:pPr>
            <a:r>
              <a:t>Invest time to get better about this now. It pays dividends!</a:t>
            </a:r>
          </a:p>
        </p:txBody>
      </p:sp>
      <p:pic>
        <p:nvPicPr>
          <p:cNvPr id="217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833992" y="3669668"/>
            <a:ext cx="17125210" cy="6376611"/>
          </a:xfrm>
          <a:prstGeom prst="rect">
            <a:avLst/>
          </a:prstGeom>
        </p:spPr>
      </p:pic>
      <p:sp>
        <p:nvSpPr>
          <p:cNvPr id="218" name="Ugly HTML…Don’t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Ugly HTML…Don’t!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221" name="Activity: HTML + Git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HTML + Git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20 min</a:t>
            </a:r>
          </a:p>
        </p:txBody>
      </p:sp>
      <p:sp>
        <p:nvSpPr>
          <p:cNvPr id="222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223" name="In this activity, you’ll create a student bio using HTML.…"/>
          <p:cNvSpPr txBox="1"/>
          <p:nvPr>
            <p:ph type="body" idx="25"/>
          </p:nvPr>
        </p:nvSpPr>
        <p:spPr>
          <a:xfrm>
            <a:off x="1364568" y="4258856"/>
            <a:ext cx="8173109" cy="838685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buSzTx/>
              <a:buNone/>
            </a:pPr>
            <a:r>
              <a:t>In this activity, you’ll create a student bio using HTML.</a:t>
            </a:r>
          </a:p>
          <a:p>
            <a:pPr marL="0" indent="0">
              <a:lnSpc>
                <a:spcPct val="120000"/>
              </a:lnSpc>
              <a:buSzTx/>
              <a:buNone/>
            </a:pPr>
            <a:r>
              <a:t>Write one paragraph about yourself and then write a second paragraph using Lorem ipsum.</a:t>
            </a:r>
          </a:p>
          <a:p>
            <a:pPr marL="0" indent="0">
              <a:lnSpc>
                <a:spcPct val="120000"/>
              </a:lnSpc>
              <a:buSzTx/>
              <a:buNone/>
            </a:pPr>
            <a:r>
              <a:t>You will then add, commit, and push your completed HTML to GitHub.</a:t>
            </a:r>
          </a:p>
          <a:p>
            <a:pPr marL="0" indent="0">
              <a:lnSpc>
                <a:spcPct val="120000"/>
              </a:lnSpc>
              <a:buSzTx/>
              <a:buNone/>
            </a:pPr>
          </a:p>
          <a:p>
            <a:pPr marL="0" indent="0">
              <a:lnSpc>
                <a:spcPct val="120000"/>
              </a:lnSpc>
              <a:buSzTx/>
              <a:buNone/>
            </a:pPr>
            <a:r>
              <a:rPr u="sng">
                <a:hlinkClick r:id="rId2" invalidUrl="" action="" tgtFrame="" tooltip="" history="1" highlightClick="0" endSnd="0"/>
              </a:rPr>
              <a:t>https://via.placeholder.com/200x200</a:t>
            </a:r>
          </a:p>
        </p:txBody>
      </p:sp>
      <p:pic>
        <p:nvPicPr>
          <p:cNvPr id="224" name="image21.png" descr="image21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0024276" y="3492106"/>
            <a:ext cx="13805390" cy="9481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&lt;title&gt; Intro to HTML &lt;/title&gt;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&lt;title&gt; Intro to HTML &lt;/title&gt;</a:t>
            </a:r>
          </a:p>
        </p:txBody>
      </p:sp>
      <p:sp>
        <p:nvSpPr>
          <p:cNvPr id="162" name="HTML (HyperText Markup Language) is one of the 3 base languages behind every single website.…"/>
          <p:cNvSpPr txBox="1"/>
          <p:nvPr>
            <p:ph type="body" idx="22"/>
          </p:nvPr>
        </p:nvSpPr>
        <p:spPr>
          <a:xfrm>
            <a:off x="1250367" y="10408968"/>
            <a:ext cx="22199403" cy="247414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HTML (HyperText Markup Language) </a:t>
            </a:r>
            <a:r>
              <a:rPr b="0"/>
              <a:t>is one of the 3 base languages behind </a:t>
            </a:r>
            <a:r>
              <a:rPr b="0" u="sng"/>
              <a:t>every single website.</a:t>
            </a:r>
            <a:endParaRPr b="0"/>
          </a:p>
          <a:p>
            <a:pPr marL="0" indent="0">
              <a:buSzTx/>
              <a:buNone/>
              <a:defRPr b="1"/>
            </a:pPr>
            <a:r>
              <a:rPr b="0"/>
              <a:t>It defines all of the basic content and a </a:t>
            </a:r>
            <a:r>
              <a:rPr b="0" i="1"/>
              <a:t>bit</a:t>
            </a:r>
            <a:r>
              <a:rPr b="0"/>
              <a:t> of formatting</a:t>
            </a:r>
          </a:p>
        </p:txBody>
      </p:sp>
      <p:pic>
        <p:nvPicPr>
          <p:cNvPr id="163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/>
        </p:nvPicPr>
        <p:blipFill>
          <a:blip r:embed="rId3">
            <a:extLst/>
          </a:blip>
          <a:srcRect l="1212" t="0" r="1212" b="0"/>
          <a:stretch>
            <a:fillRect/>
          </a:stretch>
        </p:blipFill>
        <p:spPr>
          <a:xfrm>
            <a:off x="1268916" y="3869396"/>
            <a:ext cx="5384249" cy="5518070"/>
          </a:xfrm>
          <a:prstGeom prst="rect">
            <a:avLst/>
          </a:prstGeom>
          <a:ln w="63500">
            <a:solidFill>
              <a:srgbClr val="C0C0C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64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56218" y="3487404"/>
            <a:ext cx="9137875" cy="6282290"/>
          </a:xfrm>
          <a:prstGeom prst="rect">
            <a:avLst/>
          </a:prstGeom>
          <a:ln w="63500">
            <a:solidFill>
              <a:srgbClr val="C0C0C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HTML Syntax (Basic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Syntax (Basic)</a:t>
            </a:r>
          </a:p>
        </p:txBody>
      </p:sp>
      <p:sp>
        <p:nvSpPr>
          <p:cNvPr id="169" name="Shape 536"/>
          <p:cNvSpPr/>
          <p:nvPr/>
        </p:nvSpPr>
        <p:spPr>
          <a:xfrm>
            <a:off x="8305797" y="6686123"/>
            <a:ext cx="1371604" cy="683587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914400">
              <a:defRPr b="1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&lt;h1&gt;</a:t>
            </a:r>
          </a:p>
        </p:txBody>
      </p:sp>
      <p:sp>
        <p:nvSpPr>
          <p:cNvPr id="170" name="Shape 537"/>
          <p:cNvSpPr/>
          <p:nvPr/>
        </p:nvSpPr>
        <p:spPr>
          <a:xfrm>
            <a:off x="9677399" y="6683286"/>
            <a:ext cx="5372104" cy="683587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914400">
              <a:defRPr b="1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Hello World</a:t>
            </a:r>
          </a:p>
        </p:txBody>
      </p:sp>
      <p:sp>
        <p:nvSpPr>
          <p:cNvPr id="171" name="Shape 538"/>
          <p:cNvSpPr/>
          <p:nvPr/>
        </p:nvSpPr>
        <p:spPr>
          <a:xfrm>
            <a:off x="14401800" y="6683286"/>
            <a:ext cx="1676402" cy="683587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914400">
              <a:defRPr b="1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&lt;/h1&gt;</a:t>
            </a:r>
          </a:p>
        </p:txBody>
      </p:sp>
      <p:sp>
        <p:nvSpPr>
          <p:cNvPr id="172" name="Shape 539"/>
          <p:cNvSpPr txBox="1"/>
          <p:nvPr/>
        </p:nvSpPr>
        <p:spPr>
          <a:xfrm>
            <a:off x="7572632" y="9294392"/>
            <a:ext cx="3324071" cy="68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914400">
              <a:defRPr b="1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Opening Tag</a:t>
            </a:r>
          </a:p>
        </p:txBody>
      </p:sp>
      <p:sp>
        <p:nvSpPr>
          <p:cNvPr id="173" name="Shape 540"/>
          <p:cNvSpPr txBox="1"/>
          <p:nvPr/>
        </p:nvSpPr>
        <p:spPr>
          <a:xfrm>
            <a:off x="13769706" y="9294392"/>
            <a:ext cx="3116753" cy="68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914400">
              <a:defRPr b="1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Closing Tag</a:t>
            </a:r>
          </a:p>
        </p:txBody>
      </p:sp>
      <p:sp>
        <p:nvSpPr>
          <p:cNvPr id="174" name="Shape 541"/>
          <p:cNvSpPr txBox="1"/>
          <p:nvPr/>
        </p:nvSpPr>
        <p:spPr>
          <a:xfrm>
            <a:off x="11058546" y="3946101"/>
            <a:ext cx="2266908" cy="68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914400">
              <a:defRPr b="1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Content </a:t>
            </a:r>
          </a:p>
        </p:txBody>
      </p:sp>
      <p:sp>
        <p:nvSpPr>
          <p:cNvPr id="178" name="Connector 542"/>
          <p:cNvSpPr/>
          <p:nvPr/>
        </p:nvSpPr>
        <p:spPr>
          <a:xfrm>
            <a:off x="9233279" y="7626384"/>
            <a:ext cx="6901" cy="1411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0160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6" name="Shape 543"/>
          <p:cNvSpPr/>
          <p:nvPr/>
        </p:nvSpPr>
        <p:spPr>
          <a:xfrm flipV="1">
            <a:off x="15328083" y="7540491"/>
            <a:ext cx="1" cy="1411239"/>
          </a:xfrm>
          <a:prstGeom prst="line">
            <a:avLst/>
          </a:prstGeom>
          <a:ln w="1016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 algn="l"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7" name="Shape 543"/>
          <p:cNvSpPr/>
          <p:nvPr/>
        </p:nvSpPr>
        <p:spPr>
          <a:xfrm>
            <a:off x="12191999" y="4846538"/>
            <a:ext cx="1" cy="1411240"/>
          </a:xfrm>
          <a:prstGeom prst="line">
            <a:avLst/>
          </a:prstGeom>
          <a:ln w="1016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 algn="l"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HTML Syntax (with Attribut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Syntax (with Attribute)</a:t>
            </a:r>
          </a:p>
        </p:txBody>
      </p:sp>
      <p:pic>
        <p:nvPicPr>
          <p:cNvPr id="183" name="image14.png" descr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1439" y="3961173"/>
            <a:ext cx="14161149" cy="7166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ricky Tags (Self-Closing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Tricky Tags (Self-Closing)</a:t>
            </a:r>
          </a:p>
        </p:txBody>
      </p:sp>
      <p:pic>
        <p:nvPicPr>
          <p:cNvPr id="186" name="image15.png" descr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4095" y="3711851"/>
            <a:ext cx="14095782" cy="6629473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Rectangle"/>
          <p:cNvSpPr/>
          <p:nvPr/>
        </p:nvSpPr>
        <p:spPr>
          <a:xfrm>
            <a:off x="15081046" y="6544697"/>
            <a:ext cx="518178" cy="1278927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8" name="/"/>
          <p:cNvSpPr txBox="1"/>
          <p:nvPr/>
        </p:nvSpPr>
        <p:spPr>
          <a:xfrm>
            <a:off x="15212650" y="6544697"/>
            <a:ext cx="518177" cy="1278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lnSpc>
                <a:spcPct val="80000"/>
              </a:lnSpc>
              <a:defRPr b="1" spc="-150" sz="7500">
                <a:solidFill>
                  <a:srgbClr val="000000"/>
                </a:solidFill>
              </a:defRPr>
            </a:lvl1pPr>
          </a:lstStyle>
          <a:p>
            <a:pPr/>
            <a:r>
              <a:t>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&lt;!DOCTYPE html&gt;…"/>
          <p:cNvSpPr txBox="1"/>
          <p:nvPr>
            <p:ph type="body" sz="half" idx="1"/>
          </p:nvPr>
        </p:nvSpPr>
        <p:spPr>
          <a:xfrm>
            <a:off x="1206499" y="3360403"/>
            <a:ext cx="11554484" cy="9037353"/>
          </a:xfrm>
          <a:prstGeom prst="rect">
            <a:avLst/>
          </a:prstGeom>
        </p:spPr>
        <p:txBody>
          <a:bodyPr/>
          <a:lstStyle/>
          <a:p>
            <a:pPr marL="0" indent="0" defTabSz="2072588">
              <a:spcBef>
                <a:spcPts val="0"/>
              </a:spcBef>
              <a:buSzTx/>
              <a:buNone/>
              <a:defRPr sz="3400"/>
            </a:pPr>
            <a:r>
              <a:t>&lt;!DOCTYPE html&gt;</a:t>
            </a:r>
          </a:p>
          <a:p>
            <a:pPr marL="0" indent="0" defTabSz="2072588">
              <a:spcBef>
                <a:spcPts val="0"/>
              </a:spcBef>
              <a:buSzTx/>
              <a:buNone/>
              <a:defRPr sz="3400"/>
            </a:pPr>
            <a:r>
              <a:t>&lt;html lang=“en”&gt;</a:t>
            </a:r>
          </a:p>
          <a:p>
            <a:pPr lvl="1" marL="0" indent="388620" defTabSz="2072588">
              <a:spcBef>
                <a:spcPts val="0"/>
              </a:spcBef>
              <a:buSzTx/>
              <a:buNone/>
              <a:defRPr sz="3400"/>
            </a:pPr>
            <a:r>
              <a:t>&lt;head&gt;</a:t>
            </a:r>
          </a:p>
          <a:p>
            <a:pPr lvl="2" marL="0" indent="777240" defTabSz="2072588">
              <a:spcBef>
                <a:spcPts val="0"/>
              </a:spcBef>
              <a:buSzTx/>
              <a:buNone/>
              <a:defRPr sz="3400"/>
            </a:pPr>
            <a:r>
              <a:t>&lt;meta charset=“utf-8”&gt;</a:t>
            </a:r>
          </a:p>
          <a:p>
            <a:pPr lvl="2" marL="0" indent="777240" defTabSz="2072588">
              <a:spcBef>
                <a:spcPts val="0"/>
              </a:spcBef>
              <a:buSzTx/>
              <a:buNone/>
              <a:defRPr sz="3400"/>
            </a:pPr>
            <a:r>
              <a:t>&lt;title&gt;My First Webpage&lt;/title&gt;</a:t>
            </a:r>
          </a:p>
          <a:p>
            <a:pPr lvl="1" marL="0" indent="388620" defTabSz="2072588">
              <a:spcBef>
                <a:spcPts val="0"/>
              </a:spcBef>
              <a:buSzTx/>
              <a:buNone/>
              <a:defRPr sz="3400"/>
            </a:pPr>
            <a:r>
              <a:t>&lt;/head&gt;</a:t>
            </a:r>
          </a:p>
          <a:p>
            <a:pPr lvl="1" marL="0" indent="388620" defTabSz="2072588">
              <a:spcBef>
                <a:spcPts val="0"/>
              </a:spcBef>
              <a:buSzTx/>
              <a:buNone/>
              <a:defRPr sz="3400"/>
            </a:pPr>
          </a:p>
          <a:p>
            <a:pPr lvl="1" marL="0" indent="388620" defTabSz="2072588">
              <a:spcBef>
                <a:spcPts val="0"/>
              </a:spcBef>
              <a:buSzTx/>
              <a:buNone/>
              <a:defRPr sz="3400"/>
            </a:pPr>
            <a:r>
              <a:t>&lt;body&gt;</a:t>
            </a:r>
          </a:p>
          <a:p>
            <a:pPr lvl="2" marL="0" indent="777240" defTabSz="2072588">
              <a:spcBef>
                <a:spcPts val="0"/>
              </a:spcBef>
              <a:buSzTx/>
              <a:buNone/>
              <a:defRPr sz="3400"/>
            </a:pPr>
            <a:r>
              <a:t>&lt;h1&gt;My First Webpage&lt;/h1&gt;</a:t>
            </a:r>
          </a:p>
          <a:p>
            <a:pPr lvl="2" marL="0" indent="777240" defTabSz="2072588">
              <a:spcBef>
                <a:spcPts val="0"/>
              </a:spcBef>
              <a:buSzTx/>
              <a:buNone/>
              <a:defRPr sz="3400"/>
            </a:pPr>
          </a:p>
          <a:p>
            <a:pPr lvl="2" marL="0" indent="777240" defTabSz="2072588">
              <a:spcBef>
                <a:spcPts val="0"/>
              </a:spcBef>
              <a:buSzTx/>
              <a:buNone/>
              <a:defRPr sz="3400"/>
            </a:pPr>
            <a:r>
              <a:t>&lt;p&gt;Hi, my name is Henry and this is…&lt;/p&gt;</a:t>
            </a:r>
          </a:p>
          <a:p>
            <a:pPr lvl="2" marL="0" indent="777240" defTabSz="2072588">
              <a:spcBef>
                <a:spcPts val="0"/>
              </a:spcBef>
              <a:buSzTx/>
              <a:buNone/>
              <a:defRPr sz="3400"/>
            </a:pPr>
          </a:p>
          <a:p>
            <a:pPr lvl="2" marL="0" indent="777240" defTabSz="2072588">
              <a:spcBef>
                <a:spcPts val="0"/>
              </a:spcBef>
              <a:buSzTx/>
              <a:buNone/>
              <a:defRPr sz="3400"/>
            </a:pPr>
            <a:r>
              <a:t>&lt;ul&gt;</a:t>
            </a:r>
          </a:p>
          <a:p>
            <a:pPr lvl="3" marL="0" indent="1165860" defTabSz="2072588">
              <a:spcBef>
                <a:spcPts val="0"/>
              </a:spcBef>
              <a:buSzTx/>
              <a:buNone/>
              <a:defRPr sz="3400"/>
            </a:pPr>
            <a:r>
              <a:t>&lt;li&gt;Web design&lt;/li&gt;</a:t>
            </a:r>
          </a:p>
          <a:p>
            <a:pPr lvl="3" marL="0" indent="1165860" defTabSz="2072588">
              <a:spcBef>
                <a:spcPts val="0"/>
              </a:spcBef>
              <a:buSzTx/>
              <a:buNone/>
              <a:defRPr sz="3400"/>
            </a:pPr>
            <a:r>
              <a:t>&lt;li&gt;Coding&lt;/li&gt;</a:t>
            </a:r>
          </a:p>
          <a:p>
            <a:pPr lvl="3" marL="0" indent="1165860" defTabSz="2072588">
              <a:spcBef>
                <a:spcPts val="0"/>
              </a:spcBef>
              <a:buSzTx/>
              <a:buNone/>
              <a:defRPr sz="3400"/>
            </a:pPr>
            <a:r>
              <a:t>&lt;li&gt;Digital Art&lt;/li&gt;</a:t>
            </a:r>
          </a:p>
          <a:p>
            <a:pPr lvl="2" marL="0" indent="777240" defTabSz="2072588">
              <a:spcBef>
                <a:spcPts val="0"/>
              </a:spcBef>
              <a:buSzTx/>
              <a:buNone/>
              <a:defRPr sz="3400"/>
            </a:pPr>
            <a:r>
              <a:t>&lt;/ul&gt;</a:t>
            </a:r>
          </a:p>
          <a:p>
            <a:pPr lvl="1" marL="0" indent="388620" defTabSz="2072588">
              <a:spcBef>
                <a:spcPts val="0"/>
              </a:spcBef>
              <a:buSzTx/>
              <a:buNone/>
              <a:defRPr sz="3400"/>
            </a:pPr>
            <a:r>
              <a:t>&lt;/body&gt;</a:t>
            </a:r>
          </a:p>
          <a:p>
            <a:pPr marL="0" indent="0" defTabSz="2072588">
              <a:spcBef>
                <a:spcPts val="0"/>
              </a:spcBef>
              <a:buSzTx/>
              <a:buNone/>
              <a:defRPr sz="3400"/>
            </a:pPr>
            <a:r>
              <a:t>&lt;/html&gt;</a:t>
            </a:r>
          </a:p>
        </p:txBody>
      </p:sp>
      <p:pic>
        <p:nvPicPr>
          <p:cNvPr id="191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2884078" y="4297028"/>
            <a:ext cx="10420403" cy="7164028"/>
          </a:xfrm>
          <a:prstGeom prst="rect">
            <a:avLst/>
          </a:prstGeom>
        </p:spPr>
      </p:pic>
      <p:sp>
        <p:nvSpPr>
          <p:cNvPr id="192" name="The HTML Docu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18888">
              <a:defRPr spc="-154" sz="7735"/>
            </a:lvl1pPr>
          </a:lstStyle>
          <a:p>
            <a:pPr/>
            <a:r>
              <a:t>The HTML Document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Important Common Ta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Important Common Tags</a:t>
            </a:r>
          </a:p>
        </p:txBody>
      </p:sp>
      <p:sp>
        <p:nvSpPr>
          <p:cNvPr id="197" name="Headings:…"/>
          <p:cNvSpPr txBox="1"/>
          <p:nvPr>
            <p:ph type="body" idx="22"/>
          </p:nvPr>
        </p:nvSpPr>
        <p:spPr>
          <a:xfrm>
            <a:off x="1206500" y="3473506"/>
            <a:ext cx="21971001" cy="8899127"/>
          </a:xfrm>
          <a:prstGeom prst="rect">
            <a:avLst/>
          </a:prstGeom>
        </p:spPr>
        <p:txBody>
          <a:bodyPr/>
          <a:lstStyle/>
          <a:p>
            <a:pPr marL="0" indent="0" defTabSz="596645">
              <a:lnSpc>
                <a:spcPct val="120000"/>
              </a:lnSpc>
              <a:spcBef>
                <a:spcPts val="0"/>
              </a:spcBef>
              <a:buSzTx/>
              <a:buNone/>
              <a:defRPr b="1" sz="3132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</a:p>
          <a:p>
            <a:pPr marL="397763" indent="-397763" defTabSz="596645">
              <a:lnSpc>
                <a:spcPct val="120000"/>
              </a:lnSpc>
              <a:spcBef>
                <a:spcPts val="0"/>
              </a:spcBef>
              <a:defRPr b="1" sz="3132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</a:p>
          <a:p>
            <a:pPr marL="397763" indent="-397763" defTabSz="596645">
              <a:lnSpc>
                <a:spcPct val="120000"/>
              </a:lnSpc>
              <a:spcBef>
                <a:spcPts val="0"/>
              </a:spcBef>
              <a:defRPr b="1" sz="3132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</a:p>
          <a:p>
            <a:pPr marL="397763" indent="-397763" defTabSz="596645">
              <a:lnSpc>
                <a:spcPct val="120000"/>
              </a:lnSpc>
              <a:spcBef>
                <a:spcPts val="0"/>
              </a:spcBef>
              <a:defRPr b="1" sz="3132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</a:p>
          <a:p>
            <a:pPr marL="397763" indent="-397763" defTabSz="596645">
              <a:lnSpc>
                <a:spcPct val="120000"/>
              </a:lnSpc>
              <a:spcBef>
                <a:spcPts val="0"/>
              </a:spcBef>
              <a:defRPr b="1" sz="3132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</a:p>
          <a:p>
            <a:pPr marL="0" indent="0" defTabSz="596645">
              <a:lnSpc>
                <a:spcPct val="120000"/>
              </a:lnSpc>
              <a:spcBef>
                <a:spcPts val="0"/>
              </a:spcBef>
              <a:buSzTx/>
              <a:buNone/>
              <a:defRPr b="1" sz="3132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596645">
              <a:lnSpc>
                <a:spcPct val="120000"/>
              </a:lnSpc>
              <a:spcBef>
                <a:spcPts val="0"/>
              </a:spcBef>
              <a:buSzTx/>
              <a:buNone/>
              <a:defRPr b="1" sz="3132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</a:p>
          <a:p>
            <a:pPr marL="397763" indent="-397763" defTabSz="596645">
              <a:lnSpc>
                <a:spcPct val="120000"/>
              </a:lnSpc>
              <a:spcBef>
                <a:spcPts val="0"/>
              </a:spcBef>
              <a:defRPr b="1" sz="3132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</a:p>
          <a:p>
            <a:pPr marL="397763" indent="-397763" defTabSz="596645">
              <a:lnSpc>
                <a:spcPct val="120000"/>
              </a:lnSpc>
              <a:spcBef>
                <a:spcPts val="0"/>
              </a:spcBef>
              <a:defRPr b="1" sz="3132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</a:p>
          <a:p>
            <a:pPr marL="397763" indent="-397763" defTabSz="596645">
              <a:lnSpc>
                <a:spcPct val="120000"/>
              </a:lnSpc>
              <a:spcBef>
                <a:spcPts val="0"/>
              </a:spcBef>
              <a:defRPr b="1" sz="3132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</a:p>
          <a:p>
            <a:pPr marL="397763" indent="-397763" defTabSz="596645">
              <a:lnSpc>
                <a:spcPct val="120000"/>
              </a:lnSpc>
              <a:spcBef>
                <a:spcPts val="0"/>
              </a:spcBef>
              <a:defRPr b="1" sz="3132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</a:p>
          <a:p>
            <a:pPr marL="397763" indent="-397763" defTabSz="596645">
              <a:lnSpc>
                <a:spcPct val="120000"/>
              </a:lnSpc>
              <a:spcBef>
                <a:spcPts val="0"/>
              </a:spcBef>
              <a:defRPr b="1" sz="3132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</a:p>
          <a:p>
            <a:pPr marL="223742" indent="-223742" defTabSz="596645">
              <a:lnSpc>
                <a:spcPct val="120000"/>
              </a:lnSpc>
              <a:spcBef>
                <a:spcPts val="0"/>
              </a:spcBef>
              <a:buSzPct val="100000"/>
              <a:buFont typeface="Arial"/>
              <a:defRPr b="1" sz="3132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596645">
              <a:lnSpc>
                <a:spcPct val="120000"/>
              </a:lnSpc>
              <a:spcBef>
                <a:spcPts val="0"/>
              </a:spcBef>
              <a:buSzTx/>
              <a:buNone/>
              <a:defRPr b="1" sz="3132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</a:p>
          <a:p>
            <a:pPr marL="397763" indent="-397763" defTabSz="596645">
              <a:lnSpc>
                <a:spcPct val="120000"/>
              </a:lnSpc>
              <a:spcBef>
                <a:spcPts val="0"/>
              </a:spcBef>
              <a:defRPr b="1" sz="3132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</a:p>
          <a:p>
            <a:pPr marL="397763" indent="-397763" defTabSz="596645">
              <a:lnSpc>
                <a:spcPct val="120000"/>
              </a:lnSpc>
              <a:spcBef>
                <a:spcPts val="0"/>
              </a:spcBef>
              <a:defRPr b="1" sz="3132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200" name="Activity: HTML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HTML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20 minutes</a:t>
            </a:r>
          </a:p>
        </p:txBody>
      </p:sp>
      <p:sp>
        <p:nvSpPr>
          <p:cNvPr id="201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202" name="Bonus"/>
          <p:cNvSpPr txBox="1"/>
          <p:nvPr>
            <p:ph type="body" idx="23"/>
          </p:nvPr>
        </p:nvSpPr>
        <p:spPr>
          <a:xfrm>
            <a:off x="1364568" y="9411174"/>
            <a:ext cx="21971001" cy="930398"/>
          </a:xfrm>
          <a:prstGeom prst="rect">
            <a:avLst/>
          </a:prstGeom>
        </p:spPr>
        <p:txBody>
          <a:bodyPr/>
          <a:lstStyle/>
          <a:p>
            <a:pPr/>
            <a:r>
              <a:t>Bonus</a:t>
            </a:r>
          </a:p>
        </p:txBody>
      </p:sp>
      <p:sp>
        <p:nvSpPr>
          <p:cNvPr id="203" name="Create an ordered list of steps to make a sandwich.…"/>
          <p:cNvSpPr txBox="1"/>
          <p:nvPr>
            <p:ph type="body" idx="24"/>
          </p:nvPr>
        </p:nvSpPr>
        <p:spPr>
          <a:xfrm>
            <a:off x="1364568" y="10487492"/>
            <a:ext cx="21971001" cy="3119500"/>
          </a:xfrm>
          <a:prstGeom prst="rect">
            <a:avLst/>
          </a:prstGeom>
        </p:spPr>
        <p:txBody>
          <a:bodyPr/>
          <a:lstStyle/>
          <a:p>
            <a:pPr marL="342900" indent="-342900" defTabSz="9144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Create an ordered list of steps to make a sandwich.</a:t>
            </a:r>
          </a:p>
          <a:p>
            <a:pPr marL="342900" indent="-342900" defTabSz="9144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Create an unordered list of 5 bands/musicians you like.</a:t>
            </a:r>
          </a:p>
          <a:p>
            <a:pPr marL="342900" indent="-342900" defTabSz="9144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Create a table with 2 columns (animal class and animal name) and 4 rows of animals.</a:t>
            </a:r>
          </a:p>
          <a:p>
            <a:pPr marL="342900" indent="-342900" defTabSz="9144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Embed a YouTube video of your favorite band/musician.</a:t>
            </a:r>
          </a:p>
        </p:txBody>
      </p:sp>
      <p:sp>
        <p:nvSpPr>
          <p:cNvPr id="204" name="In a new HTML file, create the basic structure of an HTML document and include the following:…"/>
          <p:cNvSpPr txBox="1"/>
          <p:nvPr>
            <p:ph type="body" idx="25"/>
          </p:nvPr>
        </p:nvSpPr>
        <p:spPr>
          <a:xfrm>
            <a:off x="1364568" y="4011723"/>
            <a:ext cx="21971001" cy="5253532"/>
          </a:xfrm>
          <a:prstGeom prst="rect">
            <a:avLst/>
          </a:prstGeom>
        </p:spPr>
        <p:txBody>
          <a:bodyPr/>
          <a:lstStyle/>
          <a:p>
            <a:pPr marL="0" indent="0" defTabSz="2023821">
              <a:spcBef>
                <a:spcPts val="0"/>
              </a:spcBef>
              <a:buSzTx/>
              <a:buNone/>
              <a:defRPr sz="2988"/>
            </a:pPr>
            <a:r>
              <a:t>In a new HTML file, create the basic structure of an HTML document and include the following:</a:t>
            </a:r>
          </a:p>
          <a:p>
            <a:pPr marL="505968" indent="-505968" defTabSz="2023821">
              <a:spcBef>
                <a:spcPts val="0"/>
              </a:spcBef>
              <a:defRPr sz="2988"/>
            </a:pPr>
          </a:p>
          <a:p>
            <a:pPr marL="505968" indent="-505968" defTabSz="2023821">
              <a:spcBef>
                <a:spcPts val="400"/>
              </a:spcBef>
              <a:defRPr sz="2988"/>
            </a:pPr>
            <a:r>
              <a:t>DOCTYPE declaration</a:t>
            </a:r>
          </a:p>
          <a:p>
            <a:pPr marL="505968" indent="-505968" defTabSz="2023821">
              <a:spcBef>
                <a:spcPts val="400"/>
              </a:spcBef>
              <a:defRPr sz="2988"/>
            </a:pPr>
            <a:r>
              <a:t>Head tag with a title tag</a:t>
            </a:r>
          </a:p>
          <a:p>
            <a:pPr marL="505968" indent="-505968" defTabSz="2023821">
              <a:spcBef>
                <a:spcPts val="400"/>
              </a:spcBef>
              <a:defRPr sz="2988"/>
            </a:pPr>
            <a:r>
              <a:t>H1 tag with a title of your choice</a:t>
            </a:r>
          </a:p>
          <a:p>
            <a:pPr marL="505968" indent="-505968" defTabSz="2023821">
              <a:spcBef>
                <a:spcPts val="400"/>
              </a:spcBef>
              <a:defRPr sz="2988"/>
            </a:pPr>
            <a:r>
              <a:t>Embed an image</a:t>
            </a:r>
          </a:p>
          <a:p>
            <a:pPr marL="505968" indent="-505968" defTabSz="2023821">
              <a:spcBef>
                <a:spcPts val="400"/>
              </a:spcBef>
              <a:defRPr sz="2988"/>
            </a:pPr>
          </a:p>
          <a:p>
            <a:pPr marL="505968" indent="-505968" defTabSz="2023821">
              <a:spcBef>
                <a:spcPts val="400"/>
              </a:spcBef>
              <a:defRPr sz="2988"/>
            </a:pPr>
            <a:r>
              <a:t>Create the following:</a:t>
            </a:r>
          </a:p>
          <a:p>
            <a:pPr lvl="1" marL="1011936" indent="-505968" defTabSz="2023821">
              <a:spcBef>
                <a:spcPts val="400"/>
              </a:spcBef>
              <a:defRPr sz="2988"/>
            </a:pPr>
            <a:r>
              <a:t>One link that is </a:t>
            </a:r>
            <a:r>
              <a:rPr b="1" i="1"/>
              <a:t>target=“_blank”</a:t>
            </a:r>
            <a:r>
              <a:t> so that it opens in a new tab</a:t>
            </a:r>
          </a:p>
          <a:p>
            <a:pPr lvl="1" marL="1011936" indent="-505968" defTabSz="2023821">
              <a:spcBef>
                <a:spcPts val="400"/>
              </a:spcBef>
              <a:defRPr sz="2988"/>
            </a:pPr>
            <a:r>
              <a:t>Make a second link bold</a:t>
            </a:r>
          </a:p>
          <a:p>
            <a:pPr lvl="1" marL="1011936" indent="-505968" defTabSz="2023821">
              <a:spcBef>
                <a:spcPts val="400"/>
              </a:spcBef>
              <a:defRPr sz="2988"/>
            </a:pPr>
            <a:r>
              <a:t>Make a third link a placeholder so it doesn’t navigate anywhere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ess Common Ta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 Common Tags</a:t>
            </a:r>
          </a:p>
        </p:txBody>
      </p:sp>
      <p:sp>
        <p:nvSpPr>
          <p:cNvPr id="207" name="All HTML Tags are listed here: http://www.w3schools.com/tags/…"/>
          <p:cNvSpPr txBox="1"/>
          <p:nvPr>
            <p:ph type="body" idx="22"/>
          </p:nvPr>
        </p:nvSpPr>
        <p:spPr>
          <a:xfrm>
            <a:off x="1206500" y="3473506"/>
            <a:ext cx="21971000" cy="8899127"/>
          </a:xfrm>
          <a:prstGeom prst="rect">
            <a:avLst/>
          </a:prstGeom>
        </p:spPr>
        <p:txBody>
          <a:bodyPr/>
          <a:lstStyle/>
          <a:p>
            <a:pPr marL="0" indent="0" defTabSz="678941">
              <a:lnSpc>
                <a:spcPct val="100000"/>
              </a:lnSpc>
              <a:spcBef>
                <a:spcPts val="400"/>
              </a:spcBef>
              <a:buSzTx/>
              <a:buNone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http://www.w3schools.com/tags/</a:t>
            </a:r>
          </a:p>
          <a:p>
            <a:pPr marL="0" indent="0" defTabSz="678941">
              <a:lnSpc>
                <a:spcPct val="100000"/>
              </a:lnSpc>
              <a:spcBef>
                <a:spcPts val="500"/>
              </a:spcBef>
              <a:buSzTx/>
              <a:buNone/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678941">
              <a:lnSpc>
                <a:spcPct val="100000"/>
              </a:lnSpc>
              <a:spcBef>
                <a:spcPts val="40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</a:p>
          <a:p>
            <a:pPr marL="0" indent="0" defTabSz="678941">
              <a:lnSpc>
                <a:spcPct val="100000"/>
              </a:lnSpc>
              <a:spcBef>
                <a:spcPts val="50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678941">
              <a:lnSpc>
                <a:spcPct val="100000"/>
              </a:lnSpc>
              <a:spcBef>
                <a:spcPts val="400"/>
              </a:spcBef>
              <a:buSzTx/>
              <a:buNone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</a:p>
          <a:p>
            <a:pPr lvl="1" marL="0" indent="457200" defTabSz="678941">
              <a:lnSpc>
                <a:spcPct val="100000"/>
              </a:lnSpc>
              <a:spcBef>
                <a:spcPts val="40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</a:p>
          <a:p>
            <a:pPr lvl="1" marL="0" indent="457200" defTabSz="678941">
              <a:lnSpc>
                <a:spcPct val="100000"/>
              </a:lnSpc>
              <a:spcBef>
                <a:spcPts val="40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</a:p>
          <a:p>
            <a:pPr lvl="1" marL="0" indent="457200" defTabSz="678941">
              <a:lnSpc>
                <a:spcPct val="100000"/>
              </a:lnSpc>
              <a:spcBef>
                <a:spcPts val="40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</a:p>
          <a:p>
            <a:pPr lvl="1" marL="0" indent="457200" defTabSz="678941">
              <a:lnSpc>
                <a:spcPct val="100000"/>
              </a:lnSpc>
              <a:spcBef>
                <a:spcPts val="40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</a:p>
          <a:p>
            <a:pPr lvl="1" marL="0" indent="457200" defTabSz="678941">
              <a:lnSpc>
                <a:spcPct val="100000"/>
              </a:lnSpc>
              <a:spcBef>
                <a:spcPts val="40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</a:p>
          <a:p>
            <a:pPr lvl="1" marL="0" indent="457200" defTabSz="678941">
              <a:lnSpc>
                <a:spcPct val="100000"/>
              </a:lnSpc>
              <a:spcBef>
                <a:spcPts val="40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</a:p>
          <a:p>
            <a:pPr lvl="1" marL="0" indent="457200" defTabSz="678941">
              <a:lnSpc>
                <a:spcPct val="100000"/>
              </a:lnSpc>
              <a:spcBef>
                <a:spcPts val="40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