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6" name="Shape 17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4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105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2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31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  <a:ln w="63500">
            <a:solidFill>
              <a:srgbClr val="C0C0C0"/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0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  <a:ln w="63500">
            <a:solidFill>
              <a:srgbClr val="C0C0C0"/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1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  <a:ln w="63500">
            <a:solidFill>
              <a:srgbClr val="C0C0C0"/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with Border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57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58" name="Line"/>
          <p:cNvSpPr/>
          <p:nvPr/>
        </p:nvSpPr>
        <p:spPr>
          <a:xfrm>
            <a:off x="-198004" y="2822575"/>
            <a:ext cx="25096145" cy="0"/>
          </a:xfrm>
          <a:prstGeom prst="line">
            <a:avLst/>
          </a:prstGeom>
          <a:ln w="508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Flowchart: Process 5"/>
          <p:cNvSpPr/>
          <p:nvPr/>
        </p:nvSpPr>
        <p:spPr>
          <a:xfrm>
            <a:off x="3047999" y="12837928"/>
            <a:ext cx="18311484" cy="915495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defRPr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7" name="Click to edit Master text styles"/>
          <p:cNvSpPr txBox="1"/>
          <p:nvPr>
            <p:ph type="title" hasCustomPrompt="1"/>
          </p:nvPr>
        </p:nvSpPr>
        <p:spPr>
          <a:xfrm>
            <a:off x="3657600" y="0"/>
            <a:ext cx="10941053" cy="1307708"/>
          </a:xfrm>
          <a:prstGeom prst="rect">
            <a:avLst/>
          </a:prstGeom>
        </p:spPr>
        <p:txBody>
          <a:bodyPr lIns="91439" tIns="91439" rIns="91439" bIns="91439" anchor="ctr"/>
          <a:lstStyle>
            <a:lvl1pPr defTabSz="1828800">
              <a:lnSpc>
                <a:spcPct val="90000"/>
              </a:lnSpc>
              <a:defRPr spc="0" sz="4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Click to edit Master text styles</a:t>
            </a:r>
          </a:p>
        </p:txBody>
      </p:sp>
      <p:sp>
        <p:nvSpPr>
          <p:cNvPr id="168" name="Straight Connector 6"/>
          <p:cNvSpPr/>
          <p:nvPr/>
        </p:nvSpPr>
        <p:spPr>
          <a:xfrm>
            <a:off x="3048000" y="1307707"/>
            <a:ext cx="18288000" cy="1"/>
          </a:xfrm>
          <a:prstGeom prst="line">
            <a:avLst/>
          </a:prstGeom>
          <a:ln w="76200">
            <a:solidFill>
              <a:srgbClr val="C83232"/>
            </a:solidFill>
            <a:miter/>
          </a:ln>
        </p:spPr>
        <p:txBody>
          <a:bodyPr tIns="91439" bIns="91439"/>
          <a:lstStyle/>
          <a:p>
            <a:pPr algn="l" defTabSz="1828800"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9" name="Slide Number"/>
          <p:cNvSpPr txBox="1"/>
          <p:nvPr>
            <p:ph type="sldNum" sz="quarter" idx="2"/>
          </p:nvPr>
        </p:nvSpPr>
        <p:spPr>
          <a:xfrm>
            <a:off x="11887200" y="12344400"/>
            <a:ext cx="4267200" cy="736601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1828800"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  <a:ln w="63500">
            <a:solidFill>
              <a:srgbClr val="C0C0C0"/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32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33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with Border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2" name="Line"/>
          <p:cNvSpPr/>
          <p:nvPr/>
        </p:nvSpPr>
        <p:spPr>
          <a:xfrm>
            <a:off x="-198004" y="2822575"/>
            <a:ext cx="25096145" cy="0"/>
          </a:xfrm>
          <a:prstGeom prst="line">
            <a:avLst/>
          </a:prstGeom>
          <a:ln w="508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3" name="Subtitle"/>
          <p:cNvSpPr txBox="1"/>
          <p:nvPr>
            <p:ph type="body" sz="quarter" idx="21"/>
          </p:nvPr>
        </p:nvSpPr>
        <p:spPr>
          <a:xfrm>
            <a:off x="1206500" y="3122135"/>
            <a:ext cx="21971000" cy="85221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b="1" sz="4200"/>
            </a:lvl1pPr>
          </a:lstStyle>
          <a:p>
            <a:pPr/>
            <a:r>
              <a:t>Subtitle</a:t>
            </a:r>
          </a:p>
        </p:txBody>
      </p:sp>
      <p:sp>
        <p:nvSpPr>
          <p:cNvPr id="44" name="Body Level One…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Title"/>
          <p:cNvSpPr txBox="1"/>
          <p:nvPr>
            <p:ph type="title" hasCustomPrompt="1"/>
          </p:nvPr>
        </p:nvSpPr>
        <p:spPr>
          <a:xfrm>
            <a:off x="1206500" y="1079500"/>
            <a:ext cx="14678283" cy="1433163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53" name="Line"/>
          <p:cNvSpPr/>
          <p:nvPr/>
        </p:nvSpPr>
        <p:spPr>
          <a:xfrm>
            <a:off x="-198004" y="2822575"/>
            <a:ext cx="25096145" cy="0"/>
          </a:xfrm>
          <a:prstGeom prst="line">
            <a:avLst/>
          </a:prstGeom>
          <a:ln w="508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4" name="Activity: [Name]…"/>
          <p:cNvSpPr txBox="1"/>
          <p:nvPr>
            <p:ph type="body" sz="quarter" idx="21"/>
          </p:nvPr>
        </p:nvSpPr>
        <p:spPr>
          <a:xfrm>
            <a:off x="16243684" y="1079500"/>
            <a:ext cx="7618122" cy="1433163"/>
          </a:xfrm>
          <a:prstGeom prst="rect">
            <a:avLst/>
          </a:prstGeom>
        </p:spPr>
        <p:txBody>
          <a:bodyPr anchor="ctr"/>
          <a:lstStyle/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 b="1" spc="-72" sz="3600"/>
            </a:pPr>
            <a:r>
              <a:t>Activity: </a:t>
            </a:r>
            <a:r>
              <a:rPr b="0"/>
              <a:t>[Name]</a:t>
            </a:r>
            <a:endParaRPr b="0"/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 b="1" spc="-72" sz="3600"/>
            </a:pPr>
            <a:r>
              <a:t>Suggested Time: </a:t>
            </a:r>
            <a:r>
              <a:rPr b="0"/>
              <a:t>[Time]</a:t>
            </a:r>
          </a:p>
        </p:txBody>
      </p:sp>
      <p:sp>
        <p:nvSpPr>
          <p:cNvPr id="55" name="Assignment:"/>
          <p:cNvSpPr txBox="1"/>
          <p:nvPr>
            <p:ph type="body" sz="quarter" idx="22"/>
          </p:nvPr>
        </p:nvSpPr>
        <p:spPr>
          <a:xfrm>
            <a:off x="1364568" y="3132487"/>
            <a:ext cx="21971001" cy="85221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b="1" sz="4200"/>
            </a:lvl1pPr>
          </a:lstStyle>
          <a:p>
            <a:pPr/>
            <a:r>
              <a:t>Assignment:</a:t>
            </a:r>
          </a:p>
        </p:txBody>
      </p:sp>
      <p:sp>
        <p:nvSpPr>
          <p:cNvPr id="56" name="Best practices:"/>
          <p:cNvSpPr txBox="1"/>
          <p:nvPr>
            <p:ph type="body" sz="quarter" idx="23"/>
          </p:nvPr>
        </p:nvSpPr>
        <p:spPr>
          <a:xfrm>
            <a:off x="1364568" y="6697767"/>
            <a:ext cx="21971001" cy="9303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b="1" spc="-84" sz="4200"/>
            </a:lvl1pPr>
          </a:lstStyle>
          <a:p>
            <a:pPr/>
            <a:r>
              <a:t>Best practices:</a:t>
            </a:r>
          </a:p>
        </p:txBody>
      </p:sp>
      <p:sp>
        <p:nvSpPr>
          <p:cNvPr id="57" name="Bullet One"/>
          <p:cNvSpPr txBox="1"/>
          <p:nvPr>
            <p:ph type="body" sz="half" idx="24"/>
          </p:nvPr>
        </p:nvSpPr>
        <p:spPr>
          <a:xfrm>
            <a:off x="1364568" y="7813785"/>
            <a:ext cx="21971001" cy="4769625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Bullet One</a:t>
            </a:r>
          </a:p>
        </p:txBody>
      </p:sp>
      <p:sp>
        <p:nvSpPr>
          <p:cNvPr id="58" name="Bullet One"/>
          <p:cNvSpPr txBox="1"/>
          <p:nvPr>
            <p:ph type="body" sz="quarter" idx="25"/>
          </p:nvPr>
        </p:nvSpPr>
        <p:spPr>
          <a:xfrm>
            <a:off x="1364568" y="4258856"/>
            <a:ext cx="21971001" cy="184792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Bullet One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5" name="Bowl of pappardelle pasta with parsley butter, roasted hazelnuts, and shaved parmesan cheese"/>
          <p:cNvSpPr/>
          <p:nvPr>
            <p:ph type="pic" sz="half" idx="21"/>
          </p:nvPr>
        </p:nvSpPr>
        <p:spPr>
          <a:xfrm>
            <a:off x="14078244" y="2221956"/>
            <a:ext cx="9167747" cy="12223662"/>
          </a:xfrm>
          <a:prstGeom prst="rect">
            <a:avLst/>
          </a:prstGeom>
          <a:ln w="63500">
            <a:solidFill>
              <a:srgbClr val="C0C0C0"/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6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7" name="Line"/>
          <p:cNvSpPr/>
          <p:nvPr/>
        </p:nvSpPr>
        <p:spPr>
          <a:xfrm>
            <a:off x="-198004" y="2822575"/>
            <a:ext cx="25096145" cy="0"/>
          </a:xfrm>
          <a:prstGeom prst="line">
            <a:avLst/>
          </a:prstGeom>
          <a:ln w="508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8" name="Assignment:"/>
          <p:cNvSpPr txBox="1"/>
          <p:nvPr>
            <p:ph type="body" sz="quarter" idx="22"/>
          </p:nvPr>
        </p:nvSpPr>
        <p:spPr>
          <a:xfrm>
            <a:off x="1206500" y="3130550"/>
            <a:ext cx="21971000" cy="85221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b="1" sz="4200"/>
            </a:lvl1pPr>
          </a:lstStyle>
          <a:p>
            <a:pPr/>
            <a:r>
              <a:t>Assignment:</a:t>
            </a:r>
          </a:p>
        </p:txBody>
      </p:sp>
      <p:sp>
        <p:nvSpPr>
          <p:cNvPr id="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87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95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gradFill flip="none" rotWithShape="1">
          <a:gsLst>
            <a:gs pos="0">
              <a:srgbClr val="005493"/>
            </a:gs>
            <a:gs pos="100000">
              <a:srgbClr val="C0C0C0"/>
            </a:gs>
          </a:gsLst>
          <a:lin ang="4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hris Human ©2023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Chris Human ©2023</a:t>
            </a:r>
          </a:p>
        </p:txBody>
      </p:sp>
      <p:sp>
        <p:nvSpPr>
          <p:cNvPr id="179" name="JS Juggernaut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JS Juggernauts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Bowl of pappardelle pasta with parsley butter, roasted hazelnuts, and shaved parmesan cheese" descr="Bowl of pappardelle pasta with parsley butter, roasted hazelnuts, and shaved parmesan cheese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2728515" y="4505588"/>
            <a:ext cx="19587571" cy="3230181"/>
          </a:xfrm>
          <a:prstGeom prst="rect">
            <a:avLst/>
          </a:prstGeom>
        </p:spPr>
      </p:pic>
      <p:sp>
        <p:nvSpPr>
          <p:cNvPr id="216" name="Associated Data ==/== Array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584920">
              <a:defRPr spc="-110" sz="5524"/>
            </a:lvl1pPr>
          </a:lstStyle>
          <a:p>
            <a:pPr/>
            <a:r>
              <a:t>Associated Data ==/== Arrays</a:t>
            </a:r>
          </a:p>
        </p:txBody>
      </p:sp>
      <p:sp>
        <p:nvSpPr>
          <p:cNvPr id="217" name="Relating separate arrays is not fun!"/>
          <p:cNvSpPr txBox="1"/>
          <p:nvPr/>
        </p:nvSpPr>
        <p:spPr>
          <a:xfrm>
            <a:off x="6232128" y="10274677"/>
            <a:ext cx="12814477" cy="1770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defTabSz="2048204">
              <a:lnSpc>
                <a:spcPct val="80000"/>
              </a:lnSpc>
              <a:spcBef>
                <a:spcPts val="1300"/>
              </a:spcBef>
              <a:defRPr b="1" spc="-124" sz="6216">
                <a:solidFill>
                  <a:srgbClr val="000000"/>
                </a:solidFill>
              </a:defRPr>
            </a:pPr>
            <a:r>
              <a:t>Relating separate arrays is </a:t>
            </a:r>
            <a:r>
              <a:rPr u="sng"/>
              <a:t>not fun</a:t>
            </a:r>
            <a:r>
              <a:t>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Objects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Objects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Bowl of pappardelle pasta with parsley butter, roasted hazelnuts, and shaved parmesan cheese" descr="Bowl of pappardelle pasta with parsley butter, roasted hazelnuts, and shaved parmesan cheese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064129" y="3162477"/>
            <a:ext cx="12924093" cy="10083021"/>
          </a:xfrm>
          <a:prstGeom prst="rect">
            <a:avLst/>
          </a:prstGeom>
        </p:spPr>
      </p:pic>
      <p:sp>
        <p:nvSpPr>
          <p:cNvPr id="222" name="Gandalf - The Objec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92038">
              <a:defRPr spc="-159" sz="7990"/>
            </a:lvl1pPr>
          </a:lstStyle>
          <a:p>
            <a:pPr/>
            <a:r>
              <a:t>Gandalf - The Object</a:t>
            </a:r>
          </a:p>
        </p:txBody>
      </p:sp>
      <p:sp>
        <p:nvSpPr>
          <p:cNvPr id="223" name="Gandalf’s “properties” and “values” are associated in object form, making it easy to recall specific data."/>
          <p:cNvSpPr txBox="1"/>
          <p:nvPr/>
        </p:nvSpPr>
        <p:spPr>
          <a:xfrm>
            <a:off x="14274036" y="3592148"/>
            <a:ext cx="9779001" cy="5237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lnSpc>
                <a:spcPct val="80000"/>
              </a:lnSpc>
              <a:defRPr spc="-84" sz="4200">
                <a:solidFill>
                  <a:srgbClr val="000000"/>
                </a:solidFill>
              </a:defRPr>
            </a:pPr>
            <a:r>
              <a:t>Gandalf’s </a:t>
            </a:r>
            <a:r>
              <a:rPr b="1"/>
              <a:t>“</a:t>
            </a:r>
            <a:r>
              <a:rPr b="1">
                <a:latin typeface="Arial"/>
                <a:ea typeface="Arial"/>
                <a:cs typeface="Arial"/>
                <a:sym typeface="Arial"/>
              </a:rPr>
              <a:t>properties</a:t>
            </a:r>
            <a:r>
              <a:rPr b="1"/>
              <a:t>”</a:t>
            </a:r>
            <a:r>
              <a:t> and </a:t>
            </a:r>
            <a:r>
              <a:rPr b="1"/>
              <a:t>“</a:t>
            </a:r>
            <a:r>
              <a:rPr b="1">
                <a:latin typeface="Arial"/>
                <a:ea typeface="Arial"/>
                <a:cs typeface="Arial"/>
                <a:sym typeface="Arial"/>
              </a:rPr>
              <a:t>values</a:t>
            </a:r>
            <a:r>
              <a:rPr b="1"/>
              <a:t>”</a:t>
            </a:r>
            <a:r>
              <a:t> are associated in object form, making it easy to recall specific data.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Object Visualiz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Object Visualized</a:t>
            </a:r>
          </a:p>
        </p:txBody>
      </p:sp>
      <p:grpSp>
        <p:nvGrpSpPr>
          <p:cNvPr id="228" name="Title 1"/>
          <p:cNvGrpSpPr/>
          <p:nvPr/>
        </p:nvGrpSpPr>
        <p:grpSpPr>
          <a:xfrm>
            <a:off x="3958418" y="3130550"/>
            <a:ext cx="3291841" cy="914400"/>
            <a:chOff x="0" y="0"/>
            <a:chExt cx="3291840" cy="914400"/>
          </a:xfrm>
        </p:grpSpPr>
        <p:sp>
          <p:nvSpPr>
            <p:cNvPr id="226" name="Rectangle"/>
            <p:cNvSpPr/>
            <p:nvPr/>
          </p:nvSpPr>
          <p:spPr>
            <a:xfrm>
              <a:off x="-1" y="0"/>
              <a:ext cx="3291842" cy="914400"/>
            </a:xfrm>
            <a:prstGeom prst="rect">
              <a:avLst/>
            </a:prstGeom>
            <a:noFill/>
            <a:ln w="12700" cap="flat">
              <a:solidFill>
                <a:srgbClr val="42719B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371600">
                <a:lnSpc>
                  <a:spcPct val="90000"/>
                </a:lnSpc>
                <a:defRPr sz="6600">
                  <a:solidFill>
                    <a:srgbClr val="000000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227" name="var gandalf"/>
            <p:cNvSpPr txBox="1"/>
            <p:nvPr/>
          </p:nvSpPr>
          <p:spPr>
            <a:xfrm>
              <a:off x="100964" y="9525"/>
              <a:ext cx="3089912" cy="8953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normAutofit fontScale="100000" lnSpcReduction="0"/>
            </a:bodyPr>
            <a:lstStyle>
              <a:lvl1pPr defTabSz="1371600">
                <a:lnSpc>
                  <a:spcPct val="90000"/>
                </a:lnSpc>
                <a:defRPr b="1" sz="4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var gandalf </a:t>
              </a:r>
            </a:p>
          </p:txBody>
        </p:sp>
      </p:grpSp>
      <p:grpSp>
        <p:nvGrpSpPr>
          <p:cNvPr id="231" name="Title 1"/>
          <p:cNvGrpSpPr/>
          <p:nvPr/>
        </p:nvGrpSpPr>
        <p:grpSpPr>
          <a:xfrm>
            <a:off x="13804560" y="4813200"/>
            <a:ext cx="1682497" cy="914401"/>
            <a:chOff x="0" y="0"/>
            <a:chExt cx="1682495" cy="914400"/>
          </a:xfrm>
        </p:grpSpPr>
        <p:sp>
          <p:nvSpPr>
            <p:cNvPr id="229" name="Rectangle"/>
            <p:cNvSpPr/>
            <p:nvPr/>
          </p:nvSpPr>
          <p:spPr>
            <a:xfrm>
              <a:off x="0" y="0"/>
              <a:ext cx="1682496" cy="914400"/>
            </a:xfrm>
            <a:prstGeom prst="rect">
              <a:avLst/>
            </a:prstGeom>
            <a:noFill/>
            <a:ln w="12700" cap="flat">
              <a:solidFill>
                <a:srgbClr val="42719B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371600">
                <a:defRPr sz="6600">
                  <a:solidFill>
                    <a:srgbClr val="000000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230" name=":"/>
            <p:cNvSpPr txBox="1"/>
            <p:nvPr/>
          </p:nvSpPr>
          <p:spPr>
            <a:xfrm>
              <a:off x="100965" y="9525"/>
              <a:ext cx="1480566" cy="8953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normAutofit fontScale="100000" lnSpcReduction="0"/>
            </a:bodyPr>
            <a:lstStyle>
              <a:lvl1pPr defTabSz="1371600">
                <a:defRPr b="1" sz="4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:</a:t>
              </a:r>
            </a:p>
          </p:txBody>
        </p:sp>
      </p:grpSp>
      <p:grpSp>
        <p:nvGrpSpPr>
          <p:cNvPr id="234" name="Title 1"/>
          <p:cNvGrpSpPr/>
          <p:nvPr/>
        </p:nvGrpSpPr>
        <p:grpSpPr>
          <a:xfrm>
            <a:off x="10206818" y="4813200"/>
            <a:ext cx="3291841" cy="914401"/>
            <a:chOff x="0" y="0"/>
            <a:chExt cx="3291840" cy="914400"/>
          </a:xfrm>
        </p:grpSpPr>
        <p:sp>
          <p:nvSpPr>
            <p:cNvPr id="232" name="Rectangle"/>
            <p:cNvSpPr/>
            <p:nvPr/>
          </p:nvSpPr>
          <p:spPr>
            <a:xfrm>
              <a:off x="-1" y="0"/>
              <a:ext cx="3291842" cy="914400"/>
            </a:xfrm>
            <a:prstGeom prst="rect">
              <a:avLst/>
            </a:prstGeom>
            <a:noFill/>
            <a:ln w="12700" cap="flat">
              <a:solidFill>
                <a:srgbClr val="42719B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371600">
                <a:defRPr sz="6600">
                  <a:solidFill>
                    <a:srgbClr val="000000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233" name="“real name”"/>
            <p:cNvSpPr txBox="1"/>
            <p:nvPr/>
          </p:nvSpPr>
          <p:spPr>
            <a:xfrm>
              <a:off x="100964" y="9525"/>
              <a:ext cx="3089912" cy="8953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normAutofit fontScale="100000" lnSpcReduction="0"/>
            </a:bodyPr>
            <a:lstStyle>
              <a:lvl1pPr defTabSz="1371600">
                <a:defRPr b="1" sz="3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“real name”</a:t>
              </a:r>
            </a:p>
          </p:txBody>
        </p:sp>
      </p:grpSp>
      <p:grpSp>
        <p:nvGrpSpPr>
          <p:cNvPr id="237" name="Title 1"/>
          <p:cNvGrpSpPr/>
          <p:nvPr/>
        </p:nvGrpSpPr>
        <p:grpSpPr>
          <a:xfrm>
            <a:off x="7526016" y="3130550"/>
            <a:ext cx="1682497" cy="914400"/>
            <a:chOff x="0" y="0"/>
            <a:chExt cx="1682495" cy="914400"/>
          </a:xfrm>
        </p:grpSpPr>
        <p:sp>
          <p:nvSpPr>
            <p:cNvPr id="235" name="Rectangle"/>
            <p:cNvSpPr/>
            <p:nvPr/>
          </p:nvSpPr>
          <p:spPr>
            <a:xfrm>
              <a:off x="0" y="0"/>
              <a:ext cx="1682496" cy="914400"/>
            </a:xfrm>
            <a:prstGeom prst="rect">
              <a:avLst/>
            </a:prstGeom>
            <a:noFill/>
            <a:ln w="12700" cap="flat">
              <a:solidFill>
                <a:srgbClr val="42719B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371600">
                <a:defRPr sz="6600">
                  <a:solidFill>
                    <a:srgbClr val="000000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236" name="="/>
            <p:cNvSpPr txBox="1"/>
            <p:nvPr/>
          </p:nvSpPr>
          <p:spPr>
            <a:xfrm>
              <a:off x="100965" y="9525"/>
              <a:ext cx="1480566" cy="8953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normAutofit fontScale="100000" lnSpcReduction="0"/>
            </a:bodyPr>
            <a:lstStyle>
              <a:lvl1pPr defTabSz="1371600">
                <a:defRPr b="1" sz="4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=</a:t>
              </a:r>
            </a:p>
          </p:txBody>
        </p:sp>
      </p:grpSp>
      <p:grpSp>
        <p:nvGrpSpPr>
          <p:cNvPr id="240" name="Title 1"/>
          <p:cNvGrpSpPr/>
          <p:nvPr/>
        </p:nvGrpSpPr>
        <p:grpSpPr>
          <a:xfrm>
            <a:off x="15693218" y="4813200"/>
            <a:ext cx="4354749" cy="914401"/>
            <a:chOff x="0" y="0"/>
            <a:chExt cx="4354748" cy="914400"/>
          </a:xfrm>
        </p:grpSpPr>
        <p:sp>
          <p:nvSpPr>
            <p:cNvPr id="238" name="Rectangle"/>
            <p:cNvSpPr/>
            <p:nvPr/>
          </p:nvSpPr>
          <p:spPr>
            <a:xfrm>
              <a:off x="-1" y="0"/>
              <a:ext cx="4354750" cy="914400"/>
            </a:xfrm>
            <a:prstGeom prst="rect">
              <a:avLst/>
            </a:prstGeom>
            <a:noFill/>
            <a:ln w="12700" cap="flat">
              <a:solidFill>
                <a:srgbClr val="42719B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371600">
                <a:defRPr sz="6600">
                  <a:solidFill>
                    <a:srgbClr val="000000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239" name="“Gandalf”"/>
            <p:cNvSpPr txBox="1"/>
            <p:nvPr/>
          </p:nvSpPr>
          <p:spPr>
            <a:xfrm>
              <a:off x="100964" y="9525"/>
              <a:ext cx="4152820" cy="8953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normAutofit fontScale="100000" lnSpcReduction="0"/>
            </a:bodyPr>
            <a:lstStyle>
              <a:lvl1pPr defTabSz="1371600">
                <a:defRPr b="1" sz="4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“Gandalf”</a:t>
              </a:r>
            </a:p>
          </p:txBody>
        </p:sp>
      </p:grpSp>
      <p:grpSp>
        <p:nvGrpSpPr>
          <p:cNvPr id="243" name="Title 1"/>
          <p:cNvGrpSpPr/>
          <p:nvPr/>
        </p:nvGrpSpPr>
        <p:grpSpPr>
          <a:xfrm>
            <a:off x="9749618" y="9123071"/>
            <a:ext cx="1682497" cy="914401"/>
            <a:chOff x="0" y="0"/>
            <a:chExt cx="1682495" cy="914400"/>
          </a:xfrm>
        </p:grpSpPr>
        <p:sp>
          <p:nvSpPr>
            <p:cNvPr id="241" name="Rectangle"/>
            <p:cNvSpPr/>
            <p:nvPr/>
          </p:nvSpPr>
          <p:spPr>
            <a:xfrm>
              <a:off x="0" y="0"/>
              <a:ext cx="1682496" cy="914400"/>
            </a:xfrm>
            <a:prstGeom prst="rect">
              <a:avLst/>
            </a:prstGeom>
            <a:noFill/>
            <a:ln w="12700" cap="flat">
              <a:solidFill>
                <a:srgbClr val="42719B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371600">
                <a:defRPr sz="6600">
                  <a:solidFill>
                    <a:srgbClr val="000000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242" name="}"/>
            <p:cNvSpPr txBox="1"/>
            <p:nvPr/>
          </p:nvSpPr>
          <p:spPr>
            <a:xfrm>
              <a:off x="100965" y="9525"/>
              <a:ext cx="1480566" cy="8953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normAutofit fontScale="100000" lnSpcReduction="0"/>
            </a:bodyPr>
            <a:lstStyle>
              <a:lvl1pPr defTabSz="1371600">
                <a:defRPr b="1" sz="4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}</a:t>
              </a:r>
            </a:p>
          </p:txBody>
        </p:sp>
      </p:grpSp>
      <p:grpSp>
        <p:nvGrpSpPr>
          <p:cNvPr id="246" name="Title 1"/>
          <p:cNvGrpSpPr/>
          <p:nvPr/>
        </p:nvGrpSpPr>
        <p:grpSpPr>
          <a:xfrm>
            <a:off x="9484273" y="3130550"/>
            <a:ext cx="1682496" cy="914400"/>
            <a:chOff x="0" y="0"/>
            <a:chExt cx="1682495" cy="914400"/>
          </a:xfrm>
        </p:grpSpPr>
        <p:sp>
          <p:nvSpPr>
            <p:cNvPr id="244" name="Rectangle"/>
            <p:cNvSpPr/>
            <p:nvPr/>
          </p:nvSpPr>
          <p:spPr>
            <a:xfrm>
              <a:off x="0" y="0"/>
              <a:ext cx="1682496" cy="914400"/>
            </a:xfrm>
            <a:prstGeom prst="rect">
              <a:avLst/>
            </a:prstGeom>
            <a:noFill/>
            <a:ln w="12700" cap="flat">
              <a:solidFill>
                <a:srgbClr val="42719B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371600">
                <a:defRPr sz="6600">
                  <a:solidFill>
                    <a:srgbClr val="000000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245" name="{"/>
            <p:cNvSpPr txBox="1"/>
            <p:nvPr/>
          </p:nvSpPr>
          <p:spPr>
            <a:xfrm>
              <a:off x="100965" y="9525"/>
              <a:ext cx="1480566" cy="8953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normAutofit fontScale="100000" lnSpcReduction="0"/>
            </a:bodyPr>
            <a:lstStyle>
              <a:lvl1pPr defTabSz="1371600">
                <a:defRPr b="1" sz="4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{</a:t>
              </a:r>
            </a:p>
          </p:txBody>
        </p:sp>
      </p:grpSp>
      <p:grpSp>
        <p:nvGrpSpPr>
          <p:cNvPr id="249" name="Title 1"/>
          <p:cNvGrpSpPr/>
          <p:nvPr/>
        </p:nvGrpSpPr>
        <p:grpSpPr>
          <a:xfrm>
            <a:off x="13808419" y="6184800"/>
            <a:ext cx="1682497" cy="958654"/>
            <a:chOff x="0" y="0"/>
            <a:chExt cx="1682495" cy="958653"/>
          </a:xfrm>
        </p:grpSpPr>
        <p:sp>
          <p:nvSpPr>
            <p:cNvPr id="247" name="Rectangle"/>
            <p:cNvSpPr/>
            <p:nvPr/>
          </p:nvSpPr>
          <p:spPr>
            <a:xfrm>
              <a:off x="0" y="0"/>
              <a:ext cx="1682496" cy="958654"/>
            </a:xfrm>
            <a:prstGeom prst="rect">
              <a:avLst/>
            </a:prstGeom>
            <a:noFill/>
            <a:ln w="12700" cap="flat">
              <a:solidFill>
                <a:srgbClr val="42719B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371600">
                <a:defRPr sz="6600">
                  <a:solidFill>
                    <a:srgbClr val="000000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248" name=":"/>
            <p:cNvSpPr txBox="1"/>
            <p:nvPr/>
          </p:nvSpPr>
          <p:spPr>
            <a:xfrm>
              <a:off x="100965" y="9525"/>
              <a:ext cx="1480566" cy="9396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normAutofit fontScale="100000" lnSpcReduction="0"/>
            </a:bodyPr>
            <a:lstStyle>
              <a:lvl1pPr defTabSz="1371600">
                <a:defRPr b="1" sz="4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:</a:t>
              </a:r>
            </a:p>
          </p:txBody>
        </p:sp>
      </p:grpSp>
      <p:grpSp>
        <p:nvGrpSpPr>
          <p:cNvPr id="252" name="Title 1"/>
          <p:cNvGrpSpPr/>
          <p:nvPr/>
        </p:nvGrpSpPr>
        <p:grpSpPr>
          <a:xfrm>
            <a:off x="10210676" y="6184800"/>
            <a:ext cx="3291841" cy="958654"/>
            <a:chOff x="0" y="0"/>
            <a:chExt cx="3291840" cy="958653"/>
          </a:xfrm>
        </p:grpSpPr>
        <p:sp>
          <p:nvSpPr>
            <p:cNvPr id="250" name="Rectangle"/>
            <p:cNvSpPr/>
            <p:nvPr/>
          </p:nvSpPr>
          <p:spPr>
            <a:xfrm>
              <a:off x="-1" y="0"/>
              <a:ext cx="3291842" cy="958654"/>
            </a:xfrm>
            <a:prstGeom prst="rect">
              <a:avLst/>
            </a:prstGeom>
            <a:noFill/>
            <a:ln w="12700" cap="flat">
              <a:solidFill>
                <a:srgbClr val="42719B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371600">
                <a:defRPr sz="6600">
                  <a:solidFill>
                    <a:srgbClr val="000000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251" name="“age (est)”"/>
            <p:cNvSpPr txBox="1"/>
            <p:nvPr/>
          </p:nvSpPr>
          <p:spPr>
            <a:xfrm>
              <a:off x="100964" y="9525"/>
              <a:ext cx="3089912" cy="9396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normAutofit fontScale="100000" lnSpcReduction="0"/>
            </a:bodyPr>
            <a:lstStyle>
              <a:lvl1pPr defTabSz="1371600">
                <a:defRPr b="1" sz="3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“age (est)”</a:t>
              </a:r>
            </a:p>
          </p:txBody>
        </p:sp>
      </p:grpSp>
      <p:grpSp>
        <p:nvGrpSpPr>
          <p:cNvPr id="255" name="Title 1"/>
          <p:cNvGrpSpPr/>
          <p:nvPr/>
        </p:nvGrpSpPr>
        <p:grpSpPr>
          <a:xfrm>
            <a:off x="15697075" y="6184800"/>
            <a:ext cx="4354750" cy="958654"/>
            <a:chOff x="0" y="0"/>
            <a:chExt cx="4354748" cy="958653"/>
          </a:xfrm>
        </p:grpSpPr>
        <p:sp>
          <p:nvSpPr>
            <p:cNvPr id="253" name="Rectangle"/>
            <p:cNvSpPr/>
            <p:nvPr/>
          </p:nvSpPr>
          <p:spPr>
            <a:xfrm>
              <a:off x="-1" y="0"/>
              <a:ext cx="4354750" cy="958654"/>
            </a:xfrm>
            <a:prstGeom prst="rect">
              <a:avLst/>
            </a:prstGeom>
            <a:noFill/>
            <a:ln w="12700" cap="flat">
              <a:solidFill>
                <a:srgbClr val="42719B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371600">
                <a:defRPr sz="6600">
                  <a:solidFill>
                    <a:srgbClr val="000000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254" name="11000"/>
            <p:cNvSpPr txBox="1"/>
            <p:nvPr/>
          </p:nvSpPr>
          <p:spPr>
            <a:xfrm>
              <a:off x="100964" y="9525"/>
              <a:ext cx="4152820" cy="9396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normAutofit fontScale="100000" lnSpcReduction="0"/>
            </a:bodyPr>
            <a:lstStyle>
              <a:lvl1pPr defTabSz="1371600">
                <a:defRPr b="1" sz="4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11000</a:t>
              </a:r>
            </a:p>
          </p:txBody>
        </p:sp>
      </p:grpSp>
      <p:grpSp>
        <p:nvGrpSpPr>
          <p:cNvPr id="258" name="Title 1"/>
          <p:cNvGrpSpPr/>
          <p:nvPr/>
        </p:nvGrpSpPr>
        <p:grpSpPr>
          <a:xfrm>
            <a:off x="20171126" y="4813200"/>
            <a:ext cx="797783" cy="914401"/>
            <a:chOff x="0" y="0"/>
            <a:chExt cx="797782" cy="914400"/>
          </a:xfrm>
        </p:grpSpPr>
        <p:sp>
          <p:nvSpPr>
            <p:cNvPr id="256" name="Rectangle"/>
            <p:cNvSpPr/>
            <p:nvPr/>
          </p:nvSpPr>
          <p:spPr>
            <a:xfrm>
              <a:off x="-1" y="0"/>
              <a:ext cx="797784" cy="914400"/>
            </a:xfrm>
            <a:prstGeom prst="rect">
              <a:avLst/>
            </a:prstGeom>
            <a:noFill/>
            <a:ln w="12700" cap="flat">
              <a:solidFill>
                <a:srgbClr val="42719B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371600">
                <a:defRPr sz="6600">
                  <a:solidFill>
                    <a:srgbClr val="000000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257" name=","/>
            <p:cNvSpPr txBox="1"/>
            <p:nvPr/>
          </p:nvSpPr>
          <p:spPr>
            <a:xfrm>
              <a:off x="100964" y="9525"/>
              <a:ext cx="595853" cy="8953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normAutofit fontScale="100000" lnSpcReduction="0"/>
            </a:bodyPr>
            <a:lstStyle>
              <a:lvl1pPr defTabSz="1371600">
                <a:defRPr b="1" sz="4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,</a:t>
              </a:r>
            </a:p>
          </p:txBody>
        </p:sp>
      </p:grpSp>
      <p:grpSp>
        <p:nvGrpSpPr>
          <p:cNvPr id="261" name="Title 1"/>
          <p:cNvGrpSpPr/>
          <p:nvPr/>
        </p:nvGrpSpPr>
        <p:grpSpPr>
          <a:xfrm>
            <a:off x="20171125" y="6184800"/>
            <a:ext cx="797783" cy="914401"/>
            <a:chOff x="0" y="0"/>
            <a:chExt cx="797782" cy="914400"/>
          </a:xfrm>
        </p:grpSpPr>
        <p:sp>
          <p:nvSpPr>
            <p:cNvPr id="259" name="Rectangle"/>
            <p:cNvSpPr/>
            <p:nvPr/>
          </p:nvSpPr>
          <p:spPr>
            <a:xfrm>
              <a:off x="-1" y="0"/>
              <a:ext cx="797784" cy="914400"/>
            </a:xfrm>
            <a:prstGeom prst="rect">
              <a:avLst/>
            </a:prstGeom>
            <a:noFill/>
            <a:ln w="12700" cap="flat">
              <a:solidFill>
                <a:srgbClr val="42719B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371600">
                <a:defRPr sz="6600">
                  <a:solidFill>
                    <a:srgbClr val="000000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260" name=","/>
            <p:cNvSpPr txBox="1"/>
            <p:nvPr/>
          </p:nvSpPr>
          <p:spPr>
            <a:xfrm>
              <a:off x="100964" y="9525"/>
              <a:ext cx="595853" cy="8953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normAutofit fontScale="100000" lnSpcReduction="0"/>
            </a:bodyPr>
            <a:lstStyle>
              <a:lvl1pPr defTabSz="1371600">
                <a:defRPr b="1" sz="4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,</a:t>
              </a:r>
            </a:p>
          </p:txBody>
        </p:sp>
      </p:grpSp>
      <p:grpSp>
        <p:nvGrpSpPr>
          <p:cNvPr id="264" name="Title 1"/>
          <p:cNvGrpSpPr/>
          <p:nvPr/>
        </p:nvGrpSpPr>
        <p:grpSpPr>
          <a:xfrm>
            <a:off x="10206818" y="7600653"/>
            <a:ext cx="3291841" cy="958655"/>
            <a:chOff x="0" y="0"/>
            <a:chExt cx="3291840" cy="958653"/>
          </a:xfrm>
        </p:grpSpPr>
        <p:sp>
          <p:nvSpPr>
            <p:cNvPr id="262" name="Rectangle"/>
            <p:cNvSpPr/>
            <p:nvPr/>
          </p:nvSpPr>
          <p:spPr>
            <a:xfrm>
              <a:off x="-1" y="0"/>
              <a:ext cx="3291842" cy="958654"/>
            </a:xfrm>
            <a:prstGeom prst="rect">
              <a:avLst/>
            </a:prstGeom>
            <a:noFill/>
            <a:ln w="12700" cap="flat">
              <a:solidFill>
                <a:srgbClr val="42719B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371600">
                <a:defRPr sz="6600">
                  <a:solidFill>
                    <a:srgbClr val="000000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263" name="“race”"/>
            <p:cNvSpPr txBox="1"/>
            <p:nvPr/>
          </p:nvSpPr>
          <p:spPr>
            <a:xfrm>
              <a:off x="100964" y="9525"/>
              <a:ext cx="3089912" cy="9396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normAutofit fontScale="100000" lnSpcReduction="0"/>
            </a:bodyPr>
            <a:lstStyle>
              <a:lvl1pPr defTabSz="1371600">
                <a:defRPr b="1" sz="3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“race”</a:t>
              </a:r>
            </a:p>
          </p:txBody>
        </p:sp>
      </p:grpSp>
      <p:grpSp>
        <p:nvGrpSpPr>
          <p:cNvPr id="267" name="Title 1"/>
          <p:cNvGrpSpPr/>
          <p:nvPr/>
        </p:nvGrpSpPr>
        <p:grpSpPr>
          <a:xfrm>
            <a:off x="15762361" y="7600653"/>
            <a:ext cx="4354749" cy="958655"/>
            <a:chOff x="0" y="0"/>
            <a:chExt cx="4354748" cy="958653"/>
          </a:xfrm>
        </p:grpSpPr>
        <p:sp>
          <p:nvSpPr>
            <p:cNvPr id="265" name="Rectangle"/>
            <p:cNvSpPr/>
            <p:nvPr/>
          </p:nvSpPr>
          <p:spPr>
            <a:xfrm>
              <a:off x="-1" y="0"/>
              <a:ext cx="4354750" cy="958654"/>
            </a:xfrm>
            <a:prstGeom prst="rect">
              <a:avLst/>
            </a:prstGeom>
            <a:noFill/>
            <a:ln w="12700" cap="flat">
              <a:solidFill>
                <a:srgbClr val="42719B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371600">
                <a:defRPr sz="6600">
                  <a:solidFill>
                    <a:srgbClr val="000000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266" name="“Maia”"/>
            <p:cNvSpPr txBox="1"/>
            <p:nvPr/>
          </p:nvSpPr>
          <p:spPr>
            <a:xfrm>
              <a:off x="100964" y="9525"/>
              <a:ext cx="4152820" cy="9396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normAutofit fontScale="100000" lnSpcReduction="0"/>
            </a:bodyPr>
            <a:lstStyle>
              <a:lvl1pPr defTabSz="1371600">
                <a:defRPr b="1" sz="4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“Maia”</a:t>
              </a:r>
            </a:p>
          </p:txBody>
        </p:sp>
      </p:grpSp>
      <p:sp>
        <p:nvSpPr>
          <p:cNvPr id="268" name="Title 1"/>
          <p:cNvSpPr txBox="1"/>
          <p:nvPr/>
        </p:nvSpPr>
        <p:spPr>
          <a:xfrm>
            <a:off x="3743928" y="11052125"/>
            <a:ext cx="16323055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/>
          <a:p>
            <a:pPr defTabSz="1371600">
              <a:defRPr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This is Gandalf. According to code… Gandalf is an </a:t>
            </a:r>
            <a:r>
              <a:rPr b="1"/>
              <a:t>Object.</a:t>
            </a:r>
          </a:p>
        </p:txBody>
      </p:sp>
      <p:grpSp>
        <p:nvGrpSpPr>
          <p:cNvPr id="271" name="Title 1"/>
          <p:cNvGrpSpPr/>
          <p:nvPr/>
        </p:nvGrpSpPr>
        <p:grpSpPr>
          <a:xfrm>
            <a:off x="13808419" y="7591823"/>
            <a:ext cx="1682497" cy="958655"/>
            <a:chOff x="0" y="0"/>
            <a:chExt cx="1682495" cy="958653"/>
          </a:xfrm>
        </p:grpSpPr>
        <p:sp>
          <p:nvSpPr>
            <p:cNvPr id="269" name="Rectangle"/>
            <p:cNvSpPr/>
            <p:nvPr/>
          </p:nvSpPr>
          <p:spPr>
            <a:xfrm>
              <a:off x="0" y="0"/>
              <a:ext cx="1682496" cy="958654"/>
            </a:xfrm>
            <a:prstGeom prst="rect">
              <a:avLst/>
            </a:prstGeom>
            <a:noFill/>
            <a:ln w="12700" cap="flat">
              <a:solidFill>
                <a:srgbClr val="42719B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371600">
                <a:defRPr sz="6600">
                  <a:solidFill>
                    <a:srgbClr val="000000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270" name=":"/>
            <p:cNvSpPr txBox="1"/>
            <p:nvPr/>
          </p:nvSpPr>
          <p:spPr>
            <a:xfrm>
              <a:off x="100965" y="9525"/>
              <a:ext cx="1480566" cy="9396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normAutofit fontScale="100000" lnSpcReduction="0"/>
            </a:bodyPr>
            <a:lstStyle>
              <a:lvl1pPr defTabSz="1371600">
                <a:defRPr b="1" sz="4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:</a:t>
              </a:r>
            </a:p>
          </p:txBody>
        </p:sp>
      </p:grpSp>
      <p:pic>
        <p:nvPicPr>
          <p:cNvPr id="27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54064" y="4555836"/>
            <a:ext cx="5524109" cy="5524109"/>
          </a:xfrm>
          <a:prstGeom prst="rect">
            <a:avLst/>
          </a:prstGeom>
          <a:ln w="63500">
            <a:solidFill>
              <a:srgbClr val="D5D5D5"/>
            </a:solidFill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Object Visualiz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Object Visualized</a:t>
            </a:r>
          </a:p>
        </p:txBody>
      </p:sp>
      <p:grpSp>
        <p:nvGrpSpPr>
          <p:cNvPr id="277" name="Title 1"/>
          <p:cNvGrpSpPr/>
          <p:nvPr/>
        </p:nvGrpSpPr>
        <p:grpSpPr>
          <a:xfrm>
            <a:off x="3958418" y="3130550"/>
            <a:ext cx="3291841" cy="914400"/>
            <a:chOff x="0" y="0"/>
            <a:chExt cx="3291840" cy="914400"/>
          </a:xfrm>
        </p:grpSpPr>
        <p:sp>
          <p:nvSpPr>
            <p:cNvPr id="275" name="Rectangle"/>
            <p:cNvSpPr/>
            <p:nvPr/>
          </p:nvSpPr>
          <p:spPr>
            <a:xfrm>
              <a:off x="-1" y="0"/>
              <a:ext cx="3291842" cy="914400"/>
            </a:xfrm>
            <a:prstGeom prst="rect">
              <a:avLst/>
            </a:prstGeom>
            <a:noFill/>
            <a:ln w="12700" cap="flat">
              <a:solidFill>
                <a:srgbClr val="42719B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371600">
                <a:lnSpc>
                  <a:spcPct val="90000"/>
                </a:lnSpc>
                <a:defRPr sz="6600">
                  <a:solidFill>
                    <a:srgbClr val="000000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276" name="var gandalf"/>
            <p:cNvSpPr txBox="1"/>
            <p:nvPr/>
          </p:nvSpPr>
          <p:spPr>
            <a:xfrm>
              <a:off x="100964" y="9525"/>
              <a:ext cx="3089912" cy="8953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normAutofit fontScale="100000" lnSpcReduction="0"/>
            </a:bodyPr>
            <a:lstStyle>
              <a:lvl1pPr defTabSz="1371600">
                <a:lnSpc>
                  <a:spcPct val="90000"/>
                </a:lnSpc>
                <a:defRPr b="1" sz="4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var gandalf </a:t>
              </a:r>
            </a:p>
          </p:txBody>
        </p:sp>
      </p:grpSp>
      <p:grpSp>
        <p:nvGrpSpPr>
          <p:cNvPr id="280" name="Title 1"/>
          <p:cNvGrpSpPr/>
          <p:nvPr/>
        </p:nvGrpSpPr>
        <p:grpSpPr>
          <a:xfrm>
            <a:off x="13804560" y="4813200"/>
            <a:ext cx="1682497" cy="914401"/>
            <a:chOff x="0" y="0"/>
            <a:chExt cx="1682495" cy="914400"/>
          </a:xfrm>
        </p:grpSpPr>
        <p:sp>
          <p:nvSpPr>
            <p:cNvPr id="278" name="Rectangle"/>
            <p:cNvSpPr/>
            <p:nvPr/>
          </p:nvSpPr>
          <p:spPr>
            <a:xfrm>
              <a:off x="0" y="0"/>
              <a:ext cx="1682496" cy="914400"/>
            </a:xfrm>
            <a:prstGeom prst="rect">
              <a:avLst/>
            </a:prstGeom>
            <a:noFill/>
            <a:ln w="12700" cap="flat">
              <a:solidFill>
                <a:srgbClr val="42719B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371600">
                <a:defRPr sz="6600">
                  <a:solidFill>
                    <a:srgbClr val="000000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279" name=":"/>
            <p:cNvSpPr txBox="1"/>
            <p:nvPr/>
          </p:nvSpPr>
          <p:spPr>
            <a:xfrm>
              <a:off x="100965" y="9525"/>
              <a:ext cx="1480566" cy="8953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normAutofit fontScale="100000" lnSpcReduction="0"/>
            </a:bodyPr>
            <a:lstStyle>
              <a:lvl1pPr defTabSz="1371600">
                <a:defRPr b="1" sz="4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:</a:t>
              </a:r>
            </a:p>
          </p:txBody>
        </p:sp>
      </p:grpSp>
      <p:grpSp>
        <p:nvGrpSpPr>
          <p:cNvPr id="283" name="Title 1"/>
          <p:cNvGrpSpPr/>
          <p:nvPr/>
        </p:nvGrpSpPr>
        <p:grpSpPr>
          <a:xfrm>
            <a:off x="10206818" y="4813200"/>
            <a:ext cx="3291841" cy="914401"/>
            <a:chOff x="0" y="0"/>
            <a:chExt cx="3291840" cy="914400"/>
          </a:xfrm>
        </p:grpSpPr>
        <p:sp>
          <p:nvSpPr>
            <p:cNvPr id="281" name="Rectangle"/>
            <p:cNvSpPr/>
            <p:nvPr/>
          </p:nvSpPr>
          <p:spPr>
            <a:xfrm>
              <a:off x="-1" y="0"/>
              <a:ext cx="3291842" cy="914400"/>
            </a:xfrm>
            <a:prstGeom prst="rect">
              <a:avLst/>
            </a:prstGeom>
            <a:noFill/>
            <a:ln w="12700" cap="flat">
              <a:solidFill>
                <a:srgbClr val="42719B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371600">
                <a:defRPr sz="6600">
                  <a:solidFill>
                    <a:srgbClr val="000000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282" name="“real name”"/>
            <p:cNvSpPr txBox="1"/>
            <p:nvPr/>
          </p:nvSpPr>
          <p:spPr>
            <a:xfrm>
              <a:off x="100964" y="9525"/>
              <a:ext cx="3089912" cy="8953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normAutofit fontScale="100000" lnSpcReduction="0"/>
            </a:bodyPr>
            <a:lstStyle>
              <a:lvl1pPr defTabSz="1371600">
                <a:defRPr b="1" sz="3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“real name”</a:t>
              </a:r>
            </a:p>
          </p:txBody>
        </p:sp>
      </p:grpSp>
      <p:grpSp>
        <p:nvGrpSpPr>
          <p:cNvPr id="286" name="Title 1"/>
          <p:cNvGrpSpPr/>
          <p:nvPr/>
        </p:nvGrpSpPr>
        <p:grpSpPr>
          <a:xfrm>
            <a:off x="7526016" y="3130550"/>
            <a:ext cx="1682497" cy="914400"/>
            <a:chOff x="0" y="0"/>
            <a:chExt cx="1682495" cy="914400"/>
          </a:xfrm>
        </p:grpSpPr>
        <p:sp>
          <p:nvSpPr>
            <p:cNvPr id="284" name="Rectangle"/>
            <p:cNvSpPr/>
            <p:nvPr/>
          </p:nvSpPr>
          <p:spPr>
            <a:xfrm>
              <a:off x="0" y="0"/>
              <a:ext cx="1682496" cy="914400"/>
            </a:xfrm>
            <a:prstGeom prst="rect">
              <a:avLst/>
            </a:prstGeom>
            <a:noFill/>
            <a:ln w="12700" cap="flat">
              <a:solidFill>
                <a:srgbClr val="42719B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371600">
                <a:defRPr sz="6600">
                  <a:solidFill>
                    <a:srgbClr val="000000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285" name="="/>
            <p:cNvSpPr txBox="1"/>
            <p:nvPr/>
          </p:nvSpPr>
          <p:spPr>
            <a:xfrm>
              <a:off x="100965" y="9525"/>
              <a:ext cx="1480566" cy="8953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normAutofit fontScale="100000" lnSpcReduction="0"/>
            </a:bodyPr>
            <a:lstStyle>
              <a:lvl1pPr defTabSz="1371600">
                <a:defRPr b="1" sz="4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=</a:t>
              </a:r>
            </a:p>
          </p:txBody>
        </p:sp>
      </p:grpSp>
      <p:grpSp>
        <p:nvGrpSpPr>
          <p:cNvPr id="289" name="Title 1"/>
          <p:cNvGrpSpPr/>
          <p:nvPr/>
        </p:nvGrpSpPr>
        <p:grpSpPr>
          <a:xfrm>
            <a:off x="15693218" y="4813200"/>
            <a:ext cx="4354749" cy="914401"/>
            <a:chOff x="0" y="0"/>
            <a:chExt cx="4354748" cy="914400"/>
          </a:xfrm>
        </p:grpSpPr>
        <p:sp>
          <p:nvSpPr>
            <p:cNvPr id="287" name="Rectangle"/>
            <p:cNvSpPr/>
            <p:nvPr/>
          </p:nvSpPr>
          <p:spPr>
            <a:xfrm>
              <a:off x="-1" y="0"/>
              <a:ext cx="4354750" cy="914400"/>
            </a:xfrm>
            <a:prstGeom prst="rect">
              <a:avLst/>
            </a:prstGeom>
            <a:noFill/>
            <a:ln w="12700" cap="flat">
              <a:solidFill>
                <a:srgbClr val="42719B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371600">
                <a:defRPr sz="6600">
                  <a:solidFill>
                    <a:srgbClr val="000000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288" name="“Gandalf”"/>
            <p:cNvSpPr txBox="1"/>
            <p:nvPr/>
          </p:nvSpPr>
          <p:spPr>
            <a:xfrm>
              <a:off x="100964" y="9525"/>
              <a:ext cx="4152820" cy="8953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normAutofit fontScale="100000" lnSpcReduction="0"/>
            </a:bodyPr>
            <a:lstStyle>
              <a:lvl1pPr defTabSz="1371600">
                <a:defRPr b="1" sz="4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“Gandalf”</a:t>
              </a:r>
            </a:p>
          </p:txBody>
        </p:sp>
      </p:grpSp>
      <p:grpSp>
        <p:nvGrpSpPr>
          <p:cNvPr id="292" name="Title 1"/>
          <p:cNvGrpSpPr/>
          <p:nvPr/>
        </p:nvGrpSpPr>
        <p:grpSpPr>
          <a:xfrm>
            <a:off x="9749618" y="9123071"/>
            <a:ext cx="1682497" cy="914401"/>
            <a:chOff x="0" y="0"/>
            <a:chExt cx="1682495" cy="914400"/>
          </a:xfrm>
        </p:grpSpPr>
        <p:sp>
          <p:nvSpPr>
            <p:cNvPr id="290" name="Rectangle"/>
            <p:cNvSpPr/>
            <p:nvPr/>
          </p:nvSpPr>
          <p:spPr>
            <a:xfrm>
              <a:off x="0" y="0"/>
              <a:ext cx="1682496" cy="914400"/>
            </a:xfrm>
            <a:prstGeom prst="rect">
              <a:avLst/>
            </a:prstGeom>
            <a:noFill/>
            <a:ln w="12700" cap="flat">
              <a:solidFill>
                <a:srgbClr val="42719B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371600">
                <a:defRPr sz="6600">
                  <a:solidFill>
                    <a:srgbClr val="000000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291" name="}"/>
            <p:cNvSpPr txBox="1"/>
            <p:nvPr/>
          </p:nvSpPr>
          <p:spPr>
            <a:xfrm>
              <a:off x="100965" y="9525"/>
              <a:ext cx="1480566" cy="8953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normAutofit fontScale="100000" lnSpcReduction="0"/>
            </a:bodyPr>
            <a:lstStyle>
              <a:lvl1pPr defTabSz="1371600">
                <a:defRPr b="1" sz="4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}</a:t>
              </a:r>
            </a:p>
          </p:txBody>
        </p:sp>
      </p:grpSp>
      <p:grpSp>
        <p:nvGrpSpPr>
          <p:cNvPr id="295" name="Title 1"/>
          <p:cNvGrpSpPr/>
          <p:nvPr/>
        </p:nvGrpSpPr>
        <p:grpSpPr>
          <a:xfrm>
            <a:off x="9484273" y="3130550"/>
            <a:ext cx="1682497" cy="914400"/>
            <a:chOff x="0" y="0"/>
            <a:chExt cx="1682495" cy="914400"/>
          </a:xfrm>
        </p:grpSpPr>
        <p:sp>
          <p:nvSpPr>
            <p:cNvPr id="293" name="Rectangle"/>
            <p:cNvSpPr/>
            <p:nvPr/>
          </p:nvSpPr>
          <p:spPr>
            <a:xfrm>
              <a:off x="0" y="0"/>
              <a:ext cx="1682496" cy="914400"/>
            </a:xfrm>
            <a:prstGeom prst="rect">
              <a:avLst/>
            </a:prstGeom>
            <a:noFill/>
            <a:ln w="12700" cap="flat">
              <a:solidFill>
                <a:srgbClr val="42719B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371600">
                <a:defRPr sz="6600">
                  <a:solidFill>
                    <a:srgbClr val="000000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294" name="{"/>
            <p:cNvSpPr txBox="1"/>
            <p:nvPr/>
          </p:nvSpPr>
          <p:spPr>
            <a:xfrm>
              <a:off x="100965" y="9525"/>
              <a:ext cx="1480566" cy="8953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normAutofit fontScale="100000" lnSpcReduction="0"/>
            </a:bodyPr>
            <a:lstStyle>
              <a:lvl1pPr defTabSz="1371600">
                <a:defRPr b="1" sz="4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{</a:t>
              </a:r>
            </a:p>
          </p:txBody>
        </p:sp>
      </p:grpSp>
      <p:grpSp>
        <p:nvGrpSpPr>
          <p:cNvPr id="298" name="Title 1"/>
          <p:cNvGrpSpPr/>
          <p:nvPr/>
        </p:nvGrpSpPr>
        <p:grpSpPr>
          <a:xfrm>
            <a:off x="13808419" y="6184800"/>
            <a:ext cx="1682497" cy="958654"/>
            <a:chOff x="0" y="0"/>
            <a:chExt cx="1682495" cy="958653"/>
          </a:xfrm>
        </p:grpSpPr>
        <p:sp>
          <p:nvSpPr>
            <p:cNvPr id="296" name="Rectangle"/>
            <p:cNvSpPr/>
            <p:nvPr/>
          </p:nvSpPr>
          <p:spPr>
            <a:xfrm>
              <a:off x="0" y="0"/>
              <a:ext cx="1682496" cy="958654"/>
            </a:xfrm>
            <a:prstGeom prst="rect">
              <a:avLst/>
            </a:prstGeom>
            <a:noFill/>
            <a:ln w="12700" cap="flat">
              <a:solidFill>
                <a:srgbClr val="42719B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371600">
                <a:defRPr sz="6600">
                  <a:solidFill>
                    <a:srgbClr val="000000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297" name=":"/>
            <p:cNvSpPr txBox="1"/>
            <p:nvPr/>
          </p:nvSpPr>
          <p:spPr>
            <a:xfrm>
              <a:off x="100965" y="9525"/>
              <a:ext cx="1480566" cy="9396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normAutofit fontScale="100000" lnSpcReduction="0"/>
            </a:bodyPr>
            <a:lstStyle>
              <a:lvl1pPr defTabSz="1371600">
                <a:defRPr b="1" sz="4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:</a:t>
              </a:r>
            </a:p>
          </p:txBody>
        </p:sp>
      </p:grpSp>
      <p:grpSp>
        <p:nvGrpSpPr>
          <p:cNvPr id="301" name="Title 1"/>
          <p:cNvGrpSpPr/>
          <p:nvPr/>
        </p:nvGrpSpPr>
        <p:grpSpPr>
          <a:xfrm>
            <a:off x="10210676" y="6184800"/>
            <a:ext cx="3291841" cy="958654"/>
            <a:chOff x="0" y="0"/>
            <a:chExt cx="3291840" cy="958653"/>
          </a:xfrm>
        </p:grpSpPr>
        <p:sp>
          <p:nvSpPr>
            <p:cNvPr id="299" name="Rectangle"/>
            <p:cNvSpPr/>
            <p:nvPr/>
          </p:nvSpPr>
          <p:spPr>
            <a:xfrm>
              <a:off x="-1" y="0"/>
              <a:ext cx="3291842" cy="958654"/>
            </a:xfrm>
            <a:prstGeom prst="rect">
              <a:avLst/>
            </a:prstGeom>
            <a:noFill/>
            <a:ln w="12700" cap="flat">
              <a:solidFill>
                <a:srgbClr val="42719B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371600">
                <a:defRPr sz="6600">
                  <a:solidFill>
                    <a:srgbClr val="000000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300" name="“age (est)”"/>
            <p:cNvSpPr txBox="1"/>
            <p:nvPr/>
          </p:nvSpPr>
          <p:spPr>
            <a:xfrm>
              <a:off x="100964" y="9525"/>
              <a:ext cx="3089912" cy="9396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normAutofit fontScale="100000" lnSpcReduction="0"/>
            </a:bodyPr>
            <a:lstStyle>
              <a:lvl1pPr defTabSz="1371600">
                <a:defRPr b="1" sz="3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“age (est)”</a:t>
              </a:r>
            </a:p>
          </p:txBody>
        </p:sp>
      </p:grpSp>
      <p:grpSp>
        <p:nvGrpSpPr>
          <p:cNvPr id="304" name="Title 1"/>
          <p:cNvGrpSpPr/>
          <p:nvPr/>
        </p:nvGrpSpPr>
        <p:grpSpPr>
          <a:xfrm>
            <a:off x="15697075" y="6184800"/>
            <a:ext cx="4354750" cy="958654"/>
            <a:chOff x="0" y="0"/>
            <a:chExt cx="4354748" cy="958653"/>
          </a:xfrm>
        </p:grpSpPr>
        <p:sp>
          <p:nvSpPr>
            <p:cNvPr id="302" name="Rectangle"/>
            <p:cNvSpPr/>
            <p:nvPr/>
          </p:nvSpPr>
          <p:spPr>
            <a:xfrm>
              <a:off x="-1" y="0"/>
              <a:ext cx="4354750" cy="958654"/>
            </a:xfrm>
            <a:prstGeom prst="rect">
              <a:avLst/>
            </a:prstGeom>
            <a:noFill/>
            <a:ln w="12700" cap="flat">
              <a:solidFill>
                <a:srgbClr val="42719B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371600">
                <a:defRPr sz="6600">
                  <a:solidFill>
                    <a:srgbClr val="000000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303" name="11000"/>
            <p:cNvSpPr txBox="1"/>
            <p:nvPr/>
          </p:nvSpPr>
          <p:spPr>
            <a:xfrm>
              <a:off x="100964" y="9525"/>
              <a:ext cx="4152820" cy="9396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normAutofit fontScale="100000" lnSpcReduction="0"/>
            </a:bodyPr>
            <a:lstStyle>
              <a:lvl1pPr defTabSz="1371600">
                <a:defRPr b="1" sz="4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11000</a:t>
              </a:r>
            </a:p>
          </p:txBody>
        </p:sp>
      </p:grpSp>
      <p:grpSp>
        <p:nvGrpSpPr>
          <p:cNvPr id="307" name="Title 1"/>
          <p:cNvGrpSpPr/>
          <p:nvPr/>
        </p:nvGrpSpPr>
        <p:grpSpPr>
          <a:xfrm>
            <a:off x="20171126" y="4813200"/>
            <a:ext cx="797783" cy="914401"/>
            <a:chOff x="0" y="0"/>
            <a:chExt cx="797782" cy="914400"/>
          </a:xfrm>
        </p:grpSpPr>
        <p:sp>
          <p:nvSpPr>
            <p:cNvPr id="305" name="Rectangle"/>
            <p:cNvSpPr/>
            <p:nvPr/>
          </p:nvSpPr>
          <p:spPr>
            <a:xfrm>
              <a:off x="-1" y="0"/>
              <a:ext cx="797784" cy="914400"/>
            </a:xfrm>
            <a:prstGeom prst="rect">
              <a:avLst/>
            </a:prstGeom>
            <a:noFill/>
            <a:ln w="12700" cap="flat">
              <a:solidFill>
                <a:srgbClr val="42719B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371600">
                <a:defRPr sz="6600">
                  <a:solidFill>
                    <a:srgbClr val="000000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306" name=","/>
            <p:cNvSpPr txBox="1"/>
            <p:nvPr/>
          </p:nvSpPr>
          <p:spPr>
            <a:xfrm>
              <a:off x="100964" y="9525"/>
              <a:ext cx="595853" cy="8953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normAutofit fontScale="100000" lnSpcReduction="0"/>
            </a:bodyPr>
            <a:lstStyle>
              <a:lvl1pPr defTabSz="1371600">
                <a:defRPr b="1" sz="4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,</a:t>
              </a:r>
            </a:p>
          </p:txBody>
        </p:sp>
      </p:grpSp>
      <p:grpSp>
        <p:nvGrpSpPr>
          <p:cNvPr id="310" name="Title 1"/>
          <p:cNvGrpSpPr/>
          <p:nvPr/>
        </p:nvGrpSpPr>
        <p:grpSpPr>
          <a:xfrm>
            <a:off x="20171125" y="6184800"/>
            <a:ext cx="797783" cy="914401"/>
            <a:chOff x="0" y="0"/>
            <a:chExt cx="797782" cy="914400"/>
          </a:xfrm>
        </p:grpSpPr>
        <p:sp>
          <p:nvSpPr>
            <p:cNvPr id="308" name="Rectangle"/>
            <p:cNvSpPr/>
            <p:nvPr/>
          </p:nvSpPr>
          <p:spPr>
            <a:xfrm>
              <a:off x="-1" y="0"/>
              <a:ext cx="797784" cy="914400"/>
            </a:xfrm>
            <a:prstGeom prst="rect">
              <a:avLst/>
            </a:prstGeom>
            <a:noFill/>
            <a:ln w="12700" cap="flat">
              <a:solidFill>
                <a:srgbClr val="42719B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371600">
                <a:defRPr sz="6600">
                  <a:solidFill>
                    <a:srgbClr val="000000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309" name=","/>
            <p:cNvSpPr txBox="1"/>
            <p:nvPr/>
          </p:nvSpPr>
          <p:spPr>
            <a:xfrm>
              <a:off x="100964" y="9525"/>
              <a:ext cx="595853" cy="8953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normAutofit fontScale="100000" lnSpcReduction="0"/>
            </a:bodyPr>
            <a:lstStyle>
              <a:lvl1pPr defTabSz="1371600">
                <a:defRPr b="1" sz="4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,</a:t>
              </a:r>
            </a:p>
          </p:txBody>
        </p:sp>
      </p:grpSp>
      <p:grpSp>
        <p:nvGrpSpPr>
          <p:cNvPr id="313" name="Title 1"/>
          <p:cNvGrpSpPr/>
          <p:nvPr/>
        </p:nvGrpSpPr>
        <p:grpSpPr>
          <a:xfrm>
            <a:off x="10206818" y="7600653"/>
            <a:ext cx="3291841" cy="958655"/>
            <a:chOff x="0" y="0"/>
            <a:chExt cx="3291840" cy="958653"/>
          </a:xfrm>
        </p:grpSpPr>
        <p:sp>
          <p:nvSpPr>
            <p:cNvPr id="311" name="Rectangle"/>
            <p:cNvSpPr/>
            <p:nvPr/>
          </p:nvSpPr>
          <p:spPr>
            <a:xfrm>
              <a:off x="-1" y="0"/>
              <a:ext cx="3291842" cy="958654"/>
            </a:xfrm>
            <a:prstGeom prst="rect">
              <a:avLst/>
            </a:prstGeom>
            <a:noFill/>
            <a:ln w="12700" cap="flat">
              <a:solidFill>
                <a:srgbClr val="42719B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371600">
                <a:defRPr sz="6600">
                  <a:solidFill>
                    <a:srgbClr val="000000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312" name="“race”"/>
            <p:cNvSpPr txBox="1"/>
            <p:nvPr/>
          </p:nvSpPr>
          <p:spPr>
            <a:xfrm>
              <a:off x="100964" y="9525"/>
              <a:ext cx="3089912" cy="9396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normAutofit fontScale="100000" lnSpcReduction="0"/>
            </a:bodyPr>
            <a:lstStyle>
              <a:lvl1pPr defTabSz="1371600">
                <a:defRPr b="1" sz="3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“race”</a:t>
              </a:r>
            </a:p>
          </p:txBody>
        </p:sp>
      </p:grpSp>
      <p:grpSp>
        <p:nvGrpSpPr>
          <p:cNvPr id="316" name="Title 1"/>
          <p:cNvGrpSpPr/>
          <p:nvPr/>
        </p:nvGrpSpPr>
        <p:grpSpPr>
          <a:xfrm>
            <a:off x="15762361" y="7600653"/>
            <a:ext cx="4354749" cy="958655"/>
            <a:chOff x="0" y="0"/>
            <a:chExt cx="4354748" cy="958653"/>
          </a:xfrm>
        </p:grpSpPr>
        <p:sp>
          <p:nvSpPr>
            <p:cNvPr id="314" name="Rectangle"/>
            <p:cNvSpPr/>
            <p:nvPr/>
          </p:nvSpPr>
          <p:spPr>
            <a:xfrm>
              <a:off x="-1" y="0"/>
              <a:ext cx="4354750" cy="958654"/>
            </a:xfrm>
            <a:prstGeom prst="rect">
              <a:avLst/>
            </a:prstGeom>
            <a:noFill/>
            <a:ln w="12700" cap="flat">
              <a:solidFill>
                <a:srgbClr val="42719B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371600">
                <a:defRPr sz="6600">
                  <a:solidFill>
                    <a:srgbClr val="000000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315" name="“Maia”"/>
            <p:cNvSpPr txBox="1"/>
            <p:nvPr/>
          </p:nvSpPr>
          <p:spPr>
            <a:xfrm>
              <a:off x="100964" y="9525"/>
              <a:ext cx="4152820" cy="9396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normAutofit fontScale="100000" lnSpcReduction="0"/>
            </a:bodyPr>
            <a:lstStyle>
              <a:lvl1pPr defTabSz="1371600">
                <a:defRPr b="1" sz="4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“Maia”</a:t>
              </a:r>
            </a:p>
          </p:txBody>
        </p:sp>
      </p:grpSp>
      <p:sp>
        <p:nvSpPr>
          <p:cNvPr id="317" name="Title 1"/>
          <p:cNvSpPr txBox="1"/>
          <p:nvPr/>
        </p:nvSpPr>
        <p:spPr>
          <a:xfrm>
            <a:off x="3743928" y="11052125"/>
            <a:ext cx="16323055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/>
          <a:p>
            <a:pPr defTabSz="1371600">
              <a:defRPr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These are Gandalf’s </a:t>
            </a:r>
            <a:r>
              <a:rPr b="1"/>
              <a:t>properties </a:t>
            </a:r>
            <a:r>
              <a:t>(like descriptors).</a:t>
            </a:r>
          </a:p>
        </p:txBody>
      </p:sp>
      <p:grpSp>
        <p:nvGrpSpPr>
          <p:cNvPr id="320" name="Title 1"/>
          <p:cNvGrpSpPr/>
          <p:nvPr/>
        </p:nvGrpSpPr>
        <p:grpSpPr>
          <a:xfrm>
            <a:off x="13808419" y="7591823"/>
            <a:ext cx="1682497" cy="958655"/>
            <a:chOff x="0" y="0"/>
            <a:chExt cx="1682495" cy="958653"/>
          </a:xfrm>
        </p:grpSpPr>
        <p:sp>
          <p:nvSpPr>
            <p:cNvPr id="318" name="Rectangle"/>
            <p:cNvSpPr/>
            <p:nvPr/>
          </p:nvSpPr>
          <p:spPr>
            <a:xfrm>
              <a:off x="0" y="0"/>
              <a:ext cx="1682496" cy="958654"/>
            </a:xfrm>
            <a:prstGeom prst="rect">
              <a:avLst/>
            </a:prstGeom>
            <a:noFill/>
            <a:ln w="12700" cap="flat">
              <a:solidFill>
                <a:srgbClr val="42719B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371600">
                <a:defRPr sz="6600">
                  <a:solidFill>
                    <a:srgbClr val="000000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319" name=":"/>
            <p:cNvSpPr txBox="1"/>
            <p:nvPr/>
          </p:nvSpPr>
          <p:spPr>
            <a:xfrm>
              <a:off x="100965" y="9525"/>
              <a:ext cx="1480566" cy="9396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normAutofit fontScale="100000" lnSpcReduction="0"/>
            </a:bodyPr>
            <a:lstStyle>
              <a:lvl1pPr defTabSz="1371600">
                <a:defRPr b="1" sz="4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:</a:t>
              </a:r>
            </a:p>
          </p:txBody>
        </p:sp>
      </p:grpSp>
      <p:pic>
        <p:nvPicPr>
          <p:cNvPr id="3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54064" y="4555835"/>
            <a:ext cx="5524110" cy="5524110"/>
          </a:xfrm>
          <a:prstGeom prst="rect">
            <a:avLst/>
          </a:prstGeom>
          <a:ln w="63500">
            <a:solidFill>
              <a:srgbClr val="D5D5D5"/>
            </a:solidFill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</p:pic>
      <p:sp>
        <p:nvSpPr>
          <p:cNvPr id="322" name="Straight Arrow Connector 23"/>
          <p:cNvSpPr/>
          <p:nvPr/>
        </p:nvSpPr>
        <p:spPr>
          <a:xfrm flipV="1">
            <a:off x="5787978" y="5476738"/>
            <a:ext cx="4419735" cy="5496065"/>
          </a:xfrm>
          <a:prstGeom prst="line">
            <a:avLst/>
          </a:prstGeom>
          <a:ln w="88900">
            <a:solidFill>
              <a:srgbClr val="FF0000"/>
            </a:solidFill>
            <a:miter/>
            <a:tailEnd type="triangle"/>
          </a:ln>
        </p:spPr>
        <p:txBody>
          <a:bodyPr tIns="91439" bIns="91439"/>
          <a:lstStyle/>
          <a:p>
            <a:pPr algn="l" defTabSz="1828800"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23" name="Straight Arrow Connector 24"/>
          <p:cNvSpPr/>
          <p:nvPr/>
        </p:nvSpPr>
        <p:spPr>
          <a:xfrm flipV="1">
            <a:off x="5787978" y="6649485"/>
            <a:ext cx="4323318" cy="4323318"/>
          </a:xfrm>
          <a:prstGeom prst="line">
            <a:avLst/>
          </a:prstGeom>
          <a:ln w="88900">
            <a:solidFill>
              <a:srgbClr val="FF0000"/>
            </a:solidFill>
            <a:miter/>
            <a:tailEnd type="triangle"/>
          </a:ln>
        </p:spPr>
        <p:txBody>
          <a:bodyPr tIns="91439" bIns="91439"/>
          <a:lstStyle/>
          <a:p>
            <a:pPr algn="l" defTabSz="1828800"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24" name="Straight Arrow Connector 25"/>
          <p:cNvSpPr/>
          <p:nvPr/>
        </p:nvSpPr>
        <p:spPr>
          <a:xfrm flipV="1">
            <a:off x="5787978" y="8149898"/>
            <a:ext cx="4409215" cy="2822905"/>
          </a:xfrm>
          <a:prstGeom prst="line">
            <a:avLst/>
          </a:prstGeom>
          <a:ln w="88900">
            <a:solidFill>
              <a:srgbClr val="FF0000"/>
            </a:solidFill>
            <a:miter/>
            <a:tailEnd type="triangle"/>
          </a:ln>
        </p:spPr>
        <p:txBody>
          <a:bodyPr tIns="91439" bIns="91439"/>
          <a:lstStyle/>
          <a:p>
            <a:pPr algn="l" defTabSz="1828800"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Object Visualiz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Object Visualized</a:t>
            </a:r>
          </a:p>
        </p:txBody>
      </p:sp>
      <p:grpSp>
        <p:nvGrpSpPr>
          <p:cNvPr id="329" name="Title 1"/>
          <p:cNvGrpSpPr/>
          <p:nvPr/>
        </p:nvGrpSpPr>
        <p:grpSpPr>
          <a:xfrm>
            <a:off x="3958418" y="3130550"/>
            <a:ext cx="3291841" cy="914400"/>
            <a:chOff x="0" y="0"/>
            <a:chExt cx="3291840" cy="914400"/>
          </a:xfrm>
        </p:grpSpPr>
        <p:sp>
          <p:nvSpPr>
            <p:cNvPr id="327" name="Rectangle"/>
            <p:cNvSpPr/>
            <p:nvPr/>
          </p:nvSpPr>
          <p:spPr>
            <a:xfrm>
              <a:off x="-1" y="0"/>
              <a:ext cx="3291842" cy="914400"/>
            </a:xfrm>
            <a:prstGeom prst="rect">
              <a:avLst/>
            </a:prstGeom>
            <a:noFill/>
            <a:ln w="12700" cap="flat">
              <a:solidFill>
                <a:srgbClr val="42719B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371600">
                <a:lnSpc>
                  <a:spcPct val="90000"/>
                </a:lnSpc>
                <a:defRPr sz="6600">
                  <a:solidFill>
                    <a:srgbClr val="000000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328" name="var gandalf"/>
            <p:cNvSpPr txBox="1"/>
            <p:nvPr/>
          </p:nvSpPr>
          <p:spPr>
            <a:xfrm>
              <a:off x="100964" y="9525"/>
              <a:ext cx="3089912" cy="8953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normAutofit fontScale="100000" lnSpcReduction="0"/>
            </a:bodyPr>
            <a:lstStyle>
              <a:lvl1pPr defTabSz="1371600">
                <a:lnSpc>
                  <a:spcPct val="90000"/>
                </a:lnSpc>
                <a:defRPr b="1" sz="4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var gandalf </a:t>
              </a:r>
            </a:p>
          </p:txBody>
        </p:sp>
      </p:grpSp>
      <p:grpSp>
        <p:nvGrpSpPr>
          <p:cNvPr id="332" name="Title 1"/>
          <p:cNvGrpSpPr/>
          <p:nvPr/>
        </p:nvGrpSpPr>
        <p:grpSpPr>
          <a:xfrm>
            <a:off x="13804560" y="4813200"/>
            <a:ext cx="1682497" cy="914401"/>
            <a:chOff x="0" y="0"/>
            <a:chExt cx="1682495" cy="914400"/>
          </a:xfrm>
        </p:grpSpPr>
        <p:sp>
          <p:nvSpPr>
            <p:cNvPr id="330" name="Rectangle"/>
            <p:cNvSpPr/>
            <p:nvPr/>
          </p:nvSpPr>
          <p:spPr>
            <a:xfrm>
              <a:off x="0" y="0"/>
              <a:ext cx="1682496" cy="914400"/>
            </a:xfrm>
            <a:prstGeom prst="rect">
              <a:avLst/>
            </a:prstGeom>
            <a:noFill/>
            <a:ln w="12700" cap="flat">
              <a:solidFill>
                <a:srgbClr val="42719B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371600">
                <a:defRPr sz="6600">
                  <a:solidFill>
                    <a:srgbClr val="000000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331" name=":"/>
            <p:cNvSpPr txBox="1"/>
            <p:nvPr/>
          </p:nvSpPr>
          <p:spPr>
            <a:xfrm>
              <a:off x="100965" y="9525"/>
              <a:ext cx="1480566" cy="8953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normAutofit fontScale="100000" lnSpcReduction="0"/>
            </a:bodyPr>
            <a:lstStyle>
              <a:lvl1pPr defTabSz="1371600">
                <a:defRPr b="1" sz="4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:</a:t>
              </a:r>
            </a:p>
          </p:txBody>
        </p:sp>
      </p:grpSp>
      <p:grpSp>
        <p:nvGrpSpPr>
          <p:cNvPr id="335" name="Title 1"/>
          <p:cNvGrpSpPr/>
          <p:nvPr/>
        </p:nvGrpSpPr>
        <p:grpSpPr>
          <a:xfrm>
            <a:off x="10206818" y="4813200"/>
            <a:ext cx="3291841" cy="914401"/>
            <a:chOff x="0" y="0"/>
            <a:chExt cx="3291840" cy="914400"/>
          </a:xfrm>
        </p:grpSpPr>
        <p:sp>
          <p:nvSpPr>
            <p:cNvPr id="333" name="Rectangle"/>
            <p:cNvSpPr/>
            <p:nvPr/>
          </p:nvSpPr>
          <p:spPr>
            <a:xfrm>
              <a:off x="-1" y="0"/>
              <a:ext cx="3291842" cy="914400"/>
            </a:xfrm>
            <a:prstGeom prst="rect">
              <a:avLst/>
            </a:prstGeom>
            <a:noFill/>
            <a:ln w="12700" cap="flat">
              <a:solidFill>
                <a:srgbClr val="42719B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371600">
                <a:defRPr sz="6600">
                  <a:solidFill>
                    <a:srgbClr val="000000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334" name="“real name”"/>
            <p:cNvSpPr txBox="1"/>
            <p:nvPr/>
          </p:nvSpPr>
          <p:spPr>
            <a:xfrm>
              <a:off x="100964" y="9525"/>
              <a:ext cx="3089912" cy="8953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normAutofit fontScale="100000" lnSpcReduction="0"/>
            </a:bodyPr>
            <a:lstStyle>
              <a:lvl1pPr defTabSz="1371600">
                <a:defRPr b="1" sz="3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“real name”</a:t>
              </a:r>
            </a:p>
          </p:txBody>
        </p:sp>
      </p:grpSp>
      <p:grpSp>
        <p:nvGrpSpPr>
          <p:cNvPr id="338" name="Title 1"/>
          <p:cNvGrpSpPr/>
          <p:nvPr/>
        </p:nvGrpSpPr>
        <p:grpSpPr>
          <a:xfrm>
            <a:off x="7526016" y="3130550"/>
            <a:ext cx="1682497" cy="914400"/>
            <a:chOff x="0" y="0"/>
            <a:chExt cx="1682495" cy="914400"/>
          </a:xfrm>
        </p:grpSpPr>
        <p:sp>
          <p:nvSpPr>
            <p:cNvPr id="336" name="Rectangle"/>
            <p:cNvSpPr/>
            <p:nvPr/>
          </p:nvSpPr>
          <p:spPr>
            <a:xfrm>
              <a:off x="0" y="0"/>
              <a:ext cx="1682496" cy="914400"/>
            </a:xfrm>
            <a:prstGeom prst="rect">
              <a:avLst/>
            </a:prstGeom>
            <a:noFill/>
            <a:ln w="12700" cap="flat">
              <a:solidFill>
                <a:srgbClr val="42719B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371600">
                <a:defRPr sz="6600">
                  <a:solidFill>
                    <a:srgbClr val="000000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337" name="="/>
            <p:cNvSpPr txBox="1"/>
            <p:nvPr/>
          </p:nvSpPr>
          <p:spPr>
            <a:xfrm>
              <a:off x="100965" y="9525"/>
              <a:ext cx="1480566" cy="8953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normAutofit fontScale="100000" lnSpcReduction="0"/>
            </a:bodyPr>
            <a:lstStyle>
              <a:lvl1pPr defTabSz="1371600">
                <a:defRPr b="1" sz="4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=</a:t>
              </a:r>
            </a:p>
          </p:txBody>
        </p:sp>
      </p:grpSp>
      <p:grpSp>
        <p:nvGrpSpPr>
          <p:cNvPr id="341" name="Title 1"/>
          <p:cNvGrpSpPr/>
          <p:nvPr/>
        </p:nvGrpSpPr>
        <p:grpSpPr>
          <a:xfrm>
            <a:off x="15693218" y="4813200"/>
            <a:ext cx="4354749" cy="914401"/>
            <a:chOff x="0" y="0"/>
            <a:chExt cx="4354748" cy="914400"/>
          </a:xfrm>
        </p:grpSpPr>
        <p:sp>
          <p:nvSpPr>
            <p:cNvPr id="339" name="Rectangle"/>
            <p:cNvSpPr/>
            <p:nvPr/>
          </p:nvSpPr>
          <p:spPr>
            <a:xfrm>
              <a:off x="-1" y="0"/>
              <a:ext cx="4354750" cy="914400"/>
            </a:xfrm>
            <a:prstGeom prst="rect">
              <a:avLst/>
            </a:prstGeom>
            <a:noFill/>
            <a:ln w="12700" cap="flat">
              <a:solidFill>
                <a:srgbClr val="42719B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371600">
                <a:defRPr sz="6600">
                  <a:solidFill>
                    <a:srgbClr val="000000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340" name="“Gandalf”"/>
            <p:cNvSpPr txBox="1"/>
            <p:nvPr/>
          </p:nvSpPr>
          <p:spPr>
            <a:xfrm>
              <a:off x="100964" y="9525"/>
              <a:ext cx="4152820" cy="8953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normAutofit fontScale="100000" lnSpcReduction="0"/>
            </a:bodyPr>
            <a:lstStyle>
              <a:lvl1pPr defTabSz="1371600">
                <a:defRPr b="1" sz="4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“Gandalf”</a:t>
              </a:r>
            </a:p>
          </p:txBody>
        </p:sp>
      </p:grpSp>
      <p:grpSp>
        <p:nvGrpSpPr>
          <p:cNvPr id="344" name="Title 1"/>
          <p:cNvGrpSpPr/>
          <p:nvPr/>
        </p:nvGrpSpPr>
        <p:grpSpPr>
          <a:xfrm>
            <a:off x="9749618" y="9123071"/>
            <a:ext cx="1682497" cy="914401"/>
            <a:chOff x="0" y="0"/>
            <a:chExt cx="1682495" cy="914400"/>
          </a:xfrm>
        </p:grpSpPr>
        <p:sp>
          <p:nvSpPr>
            <p:cNvPr id="342" name="Rectangle"/>
            <p:cNvSpPr/>
            <p:nvPr/>
          </p:nvSpPr>
          <p:spPr>
            <a:xfrm>
              <a:off x="0" y="0"/>
              <a:ext cx="1682496" cy="914400"/>
            </a:xfrm>
            <a:prstGeom prst="rect">
              <a:avLst/>
            </a:prstGeom>
            <a:noFill/>
            <a:ln w="12700" cap="flat">
              <a:solidFill>
                <a:srgbClr val="42719B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371600">
                <a:defRPr sz="6600">
                  <a:solidFill>
                    <a:srgbClr val="000000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343" name="}"/>
            <p:cNvSpPr txBox="1"/>
            <p:nvPr/>
          </p:nvSpPr>
          <p:spPr>
            <a:xfrm>
              <a:off x="100965" y="9525"/>
              <a:ext cx="1480566" cy="8953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normAutofit fontScale="100000" lnSpcReduction="0"/>
            </a:bodyPr>
            <a:lstStyle>
              <a:lvl1pPr defTabSz="1371600">
                <a:defRPr b="1" sz="4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}</a:t>
              </a:r>
            </a:p>
          </p:txBody>
        </p:sp>
      </p:grpSp>
      <p:grpSp>
        <p:nvGrpSpPr>
          <p:cNvPr id="347" name="Title 1"/>
          <p:cNvGrpSpPr/>
          <p:nvPr/>
        </p:nvGrpSpPr>
        <p:grpSpPr>
          <a:xfrm>
            <a:off x="9484273" y="3130550"/>
            <a:ext cx="1682497" cy="914400"/>
            <a:chOff x="0" y="0"/>
            <a:chExt cx="1682495" cy="914400"/>
          </a:xfrm>
        </p:grpSpPr>
        <p:sp>
          <p:nvSpPr>
            <p:cNvPr id="345" name="Rectangle"/>
            <p:cNvSpPr/>
            <p:nvPr/>
          </p:nvSpPr>
          <p:spPr>
            <a:xfrm>
              <a:off x="0" y="0"/>
              <a:ext cx="1682496" cy="914400"/>
            </a:xfrm>
            <a:prstGeom prst="rect">
              <a:avLst/>
            </a:prstGeom>
            <a:noFill/>
            <a:ln w="12700" cap="flat">
              <a:solidFill>
                <a:srgbClr val="42719B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371600">
                <a:defRPr sz="6600">
                  <a:solidFill>
                    <a:srgbClr val="000000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346" name="{"/>
            <p:cNvSpPr txBox="1"/>
            <p:nvPr/>
          </p:nvSpPr>
          <p:spPr>
            <a:xfrm>
              <a:off x="100965" y="9525"/>
              <a:ext cx="1480566" cy="8953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normAutofit fontScale="100000" lnSpcReduction="0"/>
            </a:bodyPr>
            <a:lstStyle>
              <a:lvl1pPr defTabSz="1371600">
                <a:defRPr b="1" sz="4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{</a:t>
              </a:r>
            </a:p>
          </p:txBody>
        </p:sp>
      </p:grpSp>
      <p:grpSp>
        <p:nvGrpSpPr>
          <p:cNvPr id="350" name="Title 1"/>
          <p:cNvGrpSpPr/>
          <p:nvPr/>
        </p:nvGrpSpPr>
        <p:grpSpPr>
          <a:xfrm>
            <a:off x="13808419" y="6184800"/>
            <a:ext cx="1682497" cy="958654"/>
            <a:chOff x="0" y="0"/>
            <a:chExt cx="1682495" cy="958653"/>
          </a:xfrm>
        </p:grpSpPr>
        <p:sp>
          <p:nvSpPr>
            <p:cNvPr id="348" name="Rectangle"/>
            <p:cNvSpPr/>
            <p:nvPr/>
          </p:nvSpPr>
          <p:spPr>
            <a:xfrm>
              <a:off x="0" y="0"/>
              <a:ext cx="1682496" cy="958654"/>
            </a:xfrm>
            <a:prstGeom prst="rect">
              <a:avLst/>
            </a:prstGeom>
            <a:noFill/>
            <a:ln w="12700" cap="flat">
              <a:solidFill>
                <a:srgbClr val="42719B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371600">
                <a:defRPr sz="6600">
                  <a:solidFill>
                    <a:srgbClr val="000000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349" name=":"/>
            <p:cNvSpPr txBox="1"/>
            <p:nvPr/>
          </p:nvSpPr>
          <p:spPr>
            <a:xfrm>
              <a:off x="100965" y="9525"/>
              <a:ext cx="1480566" cy="9396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normAutofit fontScale="100000" lnSpcReduction="0"/>
            </a:bodyPr>
            <a:lstStyle>
              <a:lvl1pPr defTabSz="1371600">
                <a:defRPr b="1" sz="4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:</a:t>
              </a:r>
            </a:p>
          </p:txBody>
        </p:sp>
      </p:grpSp>
      <p:grpSp>
        <p:nvGrpSpPr>
          <p:cNvPr id="353" name="Title 1"/>
          <p:cNvGrpSpPr/>
          <p:nvPr/>
        </p:nvGrpSpPr>
        <p:grpSpPr>
          <a:xfrm>
            <a:off x="10206818" y="6184800"/>
            <a:ext cx="3291841" cy="958654"/>
            <a:chOff x="0" y="0"/>
            <a:chExt cx="3291840" cy="958653"/>
          </a:xfrm>
        </p:grpSpPr>
        <p:sp>
          <p:nvSpPr>
            <p:cNvPr id="351" name="Rectangle"/>
            <p:cNvSpPr/>
            <p:nvPr/>
          </p:nvSpPr>
          <p:spPr>
            <a:xfrm>
              <a:off x="-1" y="0"/>
              <a:ext cx="3291842" cy="958654"/>
            </a:xfrm>
            <a:prstGeom prst="rect">
              <a:avLst/>
            </a:prstGeom>
            <a:noFill/>
            <a:ln w="12700" cap="flat">
              <a:solidFill>
                <a:srgbClr val="42719B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371600">
                <a:defRPr sz="6600">
                  <a:solidFill>
                    <a:srgbClr val="000000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352" name="“age (est)”"/>
            <p:cNvSpPr txBox="1"/>
            <p:nvPr/>
          </p:nvSpPr>
          <p:spPr>
            <a:xfrm>
              <a:off x="100964" y="9525"/>
              <a:ext cx="3089912" cy="9396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normAutofit fontScale="100000" lnSpcReduction="0"/>
            </a:bodyPr>
            <a:lstStyle>
              <a:lvl1pPr defTabSz="1371600">
                <a:defRPr b="1" sz="3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“age (est)”</a:t>
              </a:r>
            </a:p>
          </p:txBody>
        </p:sp>
      </p:grpSp>
      <p:grpSp>
        <p:nvGrpSpPr>
          <p:cNvPr id="356" name="Title 1"/>
          <p:cNvGrpSpPr/>
          <p:nvPr/>
        </p:nvGrpSpPr>
        <p:grpSpPr>
          <a:xfrm>
            <a:off x="15697075" y="6184800"/>
            <a:ext cx="4354750" cy="958654"/>
            <a:chOff x="0" y="0"/>
            <a:chExt cx="4354748" cy="958653"/>
          </a:xfrm>
        </p:grpSpPr>
        <p:sp>
          <p:nvSpPr>
            <p:cNvPr id="354" name="Rectangle"/>
            <p:cNvSpPr/>
            <p:nvPr/>
          </p:nvSpPr>
          <p:spPr>
            <a:xfrm>
              <a:off x="-1" y="0"/>
              <a:ext cx="4354750" cy="958654"/>
            </a:xfrm>
            <a:prstGeom prst="rect">
              <a:avLst/>
            </a:prstGeom>
            <a:noFill/>
            <a:ln w="12700" cap="flat">
              <a:solidFill>
                <a:srgbClr val="42719B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371600">
                <a:defRPr sz="6600">
                  <a:solidFill>
                    <a:srgbClr val="000000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355" name="11000"/>
            <p:cNvSpPr txBox="1"/>
            <p:nvPr/>
          </p:nvSpPr>
          <p:spPr>
            <a:xfrm>
              <a:off x="100964" y="9525"/>
              <a:ext cx="4152820" cy="9396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normAutofit fontScale="100000" lnSpcReduction="0"/>
            </a:bodyPr>
            <a:lstStyle>
              <a:lvl1pPr defTabSz="1371600">
                <a:defRPr b="1" sz="4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11000</a:t>
              </a:r>
            </a:p>
          </p:txBody>
        </p:sp>
      </p:grpSp>
      <p:grpSp>
        <p:nvGrpSpPr>
          <p:cNvPr id="359" name="Title 1"/>
          <p:cNvGrpSpPr/>
          <p:nvPr/>
        </p:nvGrpSpPr>
        <p:grpSpPr>
          <a:xfrm>
            <a:off x="20171126" y="4813200"/>
            <a:ext cx="797783" cy="914401"/>
            <a:chOff x="0" y="0"/>
            <a:chExt cx="797782" cy="914400"/>
          </a:xfrm>
        </p:grpSpPr>
        <p:sp>
          <p:nvSpPr>
            <p:cNvPr id="357" name="Rectangle"/>
            <p:cNvSpPr/>
            <p:nvPr/>
          </p:nvSpPr>
          <p:spPr>
            <a:xfrm>
              <a:off x="-1" y="0"/>
              <a:ext cx="797784" cy="914400"/>
            </a:xfrm>
            <a:prstGeom prst="rect">
              <a:avLst/>
            </a:prstGeom>
            <a:noFill/>
            <a:ln w="12700" cap="flat">
              <a:solidFill>
                <a:srgbClr val="42719B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371600">
                <a:defRPr sz="6600">
                  <a:solidFill>
                    <a:srgbClr val="000000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358" name=","/>
            <p:cNvSpPr txBox="1"/>
            <p:nvPr/>
          </p:nvSpPr>
          <p:spPr>
            <a:xfrm>
              <a:off x="100964" y="9525"/>
              <a:ext cx="595853" cy="8953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normAutofit fontScale="100000" lnSpcReduction="0"/>
            </a:bodyPr>
            <a:lstStyle>
              <a:lvl1pPr defTabSz="1371600">
                <a:defRPr b="1" sz="4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,</a:t>
              </a:r>
            </a:p>
          </p:txBody>
        </p:sp>
      </p:grpSp>
      <p:grpSp>
        <p:nvGrpSpPr>
          <p:cNvPr id="362" name="Title 1"/>
          <p:cNvGrpSpPr/>
          <p:nvPr/>
        </p:nvGrpSpPr>
        <p:grpSpPr>
          <a:xfrm>
            <a:off x="20171125" y="6184800"/>
            <a:ext cx="797783" cy="914401"/>
            <a:chOff x="0" y="0"/>
            <a:chExt cx="797782" cy="914400"/>
          </a:xfrm>
        </p:grpSpPr>
        <p:sp>
          <p:nvSpPr>
            <p:cNvPr id="360" name="Rectangle"/>
            <p:cNvSpPr/>
            <p:nvPr/>
          </p:nvSpPr>
          <p:spPr>
            <a:xfrm>
              <a:off x="-1" y="0"/>
              <a:ext cx="797784" cy="914400"/>
            </a:xfrm>
            <a:prstGeom prst="rect">
              <a:avLst/>
            </a:prstGeom>
            <a:noFill/>
            <a:ln w="12700" cap="flat">
              <a:solidFill>
                <a:srgbClr val="42719B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371600">
                <a:defRPr sz="6600">
                  <a:solidFill>
                    <a:srgbClr val="000000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361" name=","/>
            <p:cNvSpPr txBox="1"/>
            <p:nvPr/>
          </p:nvSpPr>
          <p:spPr>
            <a:xfrm>
              <a:off x="100964" y="9525"/>
              <a:ext cx="595853" cy="8953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normAutofit fontScale="100000" lnSpcReduction="0"/>
            </a:bodyPr>
            <a:lstStyle>
              <a:lvl1pPr defTabSz="1371600">
                <a:defRPr b="1" sz="4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,</a:t>
              </a:r>
            </a:p>
          </p:txBody>
        </p:sp>
      </p:grpSp>
      <p:grpSp>
        <p:nvGrpSpPr>
          <p:cNvPr id="365" name="Title 1"/>
          <p:cNvGrpSpPr/>
          <p:nvPr/>
        </p:nvGrpSpPr>
        <p:grpSpPr>
          <a:xfrm>
            <a:off x="10206818" y="7600653"/>
            <a:ext cx="3291841" cy="958655"/>
            <a:chOff x="0" y="0"/>
            <a:chExt cx="3291840" cy="958653"/>
          </a:xfrm>
        </p:grpSpPr>
        <p:sp>
          <p:nvSpPr>
            <p:cNvPr id="363" name="Rectangle"/>
            <p:cNvSpPr/>
            <p:nvPr/>
          </p:nvSpPr>
          <p:spPr>
            <a:xfrm>
              <a:off x="-1" y="0"/>
              <a:ext cx="3291842" cy="958654"/>
            </a:xfrm>
            <a:prstGeom prst="rect">
              <a:avLst/>
            </a:prstGeom>
            <a:noFill/>
            <a:ln w="12700" cap="flat">
              <a:solidFill>
                <a:srgbClr val="42719B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371600">
                <a:defRPr sz="6600">
                  <a:solidFill>
                    <a:srgbClr val="000000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364" name="“race”"/>
            <p:cNvSpPr txBox="1"/>
            <p:nvPr/>
          </p:nvSpPr>
          <p:spPr>
            <a:xfrm>
              <a:off x="100964" y="9525"/>
              <a:ext cx="3089912" cy="9396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normAutofit fontScale="100000" lnSpcReduction="0"/>
            </a:bodyPr>
            <a:lstStyle>
              <a:lvl1pPr defTabSz="1371600">
                <a:defRPr b="1" sz="3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“race”</a:t>
              </a:r>
            </a:p>
          </p:txBody>
        </p:sp>
      </p:grpSp>
      <p:grpSp>
        <p:nvGrpSpPr>
          <p:cNvPr id="368" name="Title 1"/>
          <p:cNvGrpSpPr/>
          <p:nvPr/>
        </p:nvGrpSpPr>
        <p:grpSpPr>
          <a:xfrm>
            <a:off x="15762361" y="7600653"/>
            <a:ext cx="4354749" cy="958655"/>
            <a:chOff x="0" y="0"/>
            <a:chExt cx="4354748" cy="958653"/>
          </a:xfrm>
        </p:grpSpPr>
        <p:sp>
          <p:nvSpPr>
            <p:cNvPr id="366" name="Rectangle"/>
            <p:cNvSpPr/>
            <p:nvPr/>
          </p:nvSpPr>
          <p:spPr>
            <a:xfrm>
              <a:off x="-1" y="0"/>
              <a:ext cx="4354750" cy="958654"/>
            </a:xfrm>
            <a:prstGeom prst="rect">
              <a:avLst/>
            </a:prstGeom>
            <a:noFill/>
            <a:ln w="12700" cap="flat">
              <a:solidFill>
                <a:srgbClr val="42719B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371600">
                <a:defRPr sz="6600">
                  <a:solidFill>
                    <a:srgbClr val="000000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367" name="“Maia”"/>
            <p:cNvSpPr txBox="1"/>
            <p:nvPr/>
          </p:nvSpPr>
          <p:spPr>
            <a:xfrm>
              <a:off x="100964" y="9525"/>
              <a:ext cx="4152820" cy="9396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normAutofit fontScale="100000" lnSpcReduction="0"/>
            </a:bodyPr>
            <a:lstStyle>
              <a:lvl1pPr defTabSz="1371600">
                <a:defRPr b="1" sz="4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“Maia”</a:t>
              </a:r>
            </a:p>
          </p:txBody>
        </p:sp>
      </p:grpSp>
      <p:sp>
        <p:nvSpPr>
          <p:cNvPr id="369" name="Title 1"/>
          <p:cNvSpPr txBox="1"/>
          <p:nvPr/>
        </p:nvSpPr>
        <p:spPr>
          <a:xfrm>
            <a:off x="3743928" y="11052125"/>
            <a:ext cx="16323055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/>
          <a:p>
            <a:pPr defTabSz="1371600">
              <a:defRPr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These are the “</a:t>
            </a:r>
            <a:r>
              <a:rPr b="1"/>
              <a:t>values</a:t>
            </a:r>
            <a:r>
              <a:t>” of Gandalf’s </a:t>
            </a:r>
            <a:r>
              <a:rPr b="1"/>
              <a:t>properties.</a:t>
            </a:r>
          </a:p>
        </p:txBody>
      </p:sp>
      <p:grpSp>
        <p:nvGrpSpPr>
          <p:cNvPr id="372" name="Title 1"/>
          <p:cNvGrpSpPr/>
          <p:nvPr/>
        </p:nvGrpSpPr>
        <p:grpSpPr>
          <a:xfrm>
            <a:off x="13808419" y="7591823"/>
            <a:ext cx="1682497" cy="958655"/>
            <a:chOff x="0" y="0"/>
            <a:chExt cx="1682495" cy="958653"/>
          </a:xfrm>
        </p:grpSpPr>
        <p:sp>
          <p:nvSpPr>
            <p:cNvPr id="370" name="Rectangle"/>
            <p:cNvSpPr/>
            <p:nvPr/>
          </p:nvSpPr>
          <p:spPr>
            <a:xfrm>
              <a:off x="0" y="0"/>
              <a:ext cx="1682496" cy="958654"/>
            </a:xfrm>
            <a:prstGeom prst="rect">
              <a:avLst/>
            </a:prstGeom>
            <a:noFill/>
            <a:ln w="12700" cap="flat">
              <a:solidFill>
                <a:srgbClr val="42719B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371600">
                <a:defRPr sz="6600">
                  <a:solidFill>
                    <a:srgbClr val="000000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371" name=":"/>
            <p:cNvSpPr txBox="1"/>
            <p:nvPr/>
          </p:nvSpPr>
          <p:spPr>
            <a:xfrm>
              <a:off x="100965" y="9525"/>
              <a:ext cx="1480566" cy="9396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normAutofit fontScale="100000" lnSpcReduction="0"/>
            </a:bodyPr>
            <a:lstStyle>
              <a:lvl1pPr defTabSz="1371600">
                <a:defRPr b="1" sz="4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:</a:t>
              </a:r>
            </a:p>
          </p:txBody>
        </p:sp>
      </p:grpSp>
      <p:pic>
        <p:nvPicPr>
          <p:cNvPr id="37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54064" y="4555835"/>
            <a:ext cx="5524110" cy="5524110"/>
          </a:xfrm>
          <a:prstGeom prst="rect">
            <a:avLst/>
          </a:prstGeom>
          <a:ln w="63500">
            <a:solidFill>
              <a:srgbClr val="D5D5D5"/>
            </a:solidFill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</p:pic>
      <p:sp>
        <p:nvSpPr>
          <p:cNvPr id="374" name="Straight Arrow Connector 23"/>
          <p:cNvSpPr/>
          <p:nvPr/>
        </p:nvSpPr>
        <p:spPr>
          <a:xfrm flipV="1">
            <a:off x="10655982" y="5424093"/>
            <a:ext cx="5331718" cy="5556964"/>
          </a:xfrm>
          <a:prstGeom prst="line">
            <a:avLst/>
          </a:prstGeom>
          <a:ln w="88900">
            <a:solidFill>
              <a:srgbClr val="FF0000"/>
            </a:solidFill>
            <a:miter/>
            <a:tailEnd type="triangle"/>
          </a:ln>
        </p:spPr>
        <p:txBody>
          <a:bodyPr tIns="91439" bIns="91439"/>
          <a:lstStyle/>
          <a:p>
            <a:pPr algn="l" defTabSz="1828800"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75" name="Straight Arrow Connector 24"/>
          <p:cNvSpPr/>
          <p:nvPr/>
        </p:nvSpPr>
        <p:spPr>
          <a:xfrm flipV="1">
            <a:off x="10655882" y="6904383"/>
            <a:ext cx="5326777" cy="4087617"/>
          </a:xfrm>
          <a:prstGeom prst="line">
            <a:avLst/>
          </a:prstGeom>
          <a:ln w="88900">
            <a:solidFill>
              <a:srgbClr val="FF0000"/>
            </a:solidFill>
            <a:miter/>
            <a:tailEnd type="triangle"/>
          </a:ln>
        </p:spPr>
        <p:txBody>
          <a:bodyPr tIns="91439" bIns="91439"/>
          <a:lstStyle/>
          <a:p>
            <a:pPr algn="l" defTabSz="1828800"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76" name="Straight Arrow Connector 25"/>
          <p:cNvSpPr/>
          <p:nvPr/>
        </p:nvSpPr>
        <p:spPr>
          <a:xfrm flipV="1">
            <a:off x="10741956" y="8201711"/>
            <a:ext cx="5567550" cy="2717453"/>
          </a:xfrm>
          <a:prstGeom prst="line">
            <a:avLst/>
          </a:prstGeom>
          <a:ln w="88900">
            <a:solidFill>
              <a:srgbClr val="FF0000"/>
            </a:solidFill>
            <a:miter/>
            <a:tailEnd type="triangle"/>
          </a:ln>
        </p:spPr>
        <p:txBody>
          <a:bodyPr tIns="91439" bIns="91439"/>
          <a:lstStyle/>
          <a:p>
            <a:pPr algn="l" defTabSz="1828800"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Object Visualiz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Object Visualized</a:t>
            </a:r>
          </a:p>
        </p:txBody>
      </p:sp>
      <p:grpSp>
        <p:nvGrpSpPr>
          <p:cNvPr id="381" name="Title 1"/>
          <p:cNvGrpSpPr/>
          <p:nvPr/>
        </p:nvGrpSpPr>
        <p:grpSpPr>
          <a:xfrm>
            <a:off x="3958418" y="3130550"/>
            <a:ext cx="3291841" cy="914400"/>
            <a:chOff x="0" y="0"/>
            <a:chExt cx="3291840" cy="914400"/>
          </a:xfrm>
        </p:grpSpPr>
        <p:sp>
          <p:nvSpPr>
            <p:cNvPr id="379" name="Rectangle"/>
            <p:cNvSpPr/>
            <p:nvPr/>
          </p:nvSpPr>
          <p:spPr>
            <a:xfrm>
              <a:off x="-1" y="0"/>
              <a:ext cx="3291842" cy="914400"/>
            </a:xfrm>
            <a:prstGeom prst="rect">
              <a:avLst/>
            </a:prstGeom>
            <a:noFill/>
            <a:ln w="12700" cap="flat">
              <a:solidFill>
                <a:srgbClr val="42719B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371600">
                <a:lnSpc>
                  <a:spcPct val="90000"/>
                </a:lnSpc>
                <a:defRPr sz="6600">
                  <a:solidFill>
                    <a:srgbClr val="000000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380" name="var gandalf"/>
            <p:cNvSpPr txBox="1"/>
            <p:nvPr/>
          </p:nvSpPr>
          <p:spPr>
            <a:xfrm>
              <a:off x="100964" y="9525"/>
              <a:ext cx="3089912" cy="8953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normAutofit fontScale="100000" lnSpcReduction="0"/>
            </a:bodyPr>
            <a:lstStyle>
              <a:lvl1pPr defTabSz="1371600">
                <a:lnSpc>
                  <a:spcPct val="90000"/>
                </a:lnSpc>
                <a:defRPr b="1" sz="4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var gandalf </a:t>
              </a:r>
            </a:p>
          </p:txBody>
        </p:sp>
      </p:grpSp>
      <p:grpSp>
        <p:nvGrpSpPr>
          <p:cNvPr id="384" name="Title 1"/>
          <p:cNvGrpSpPr/>
          <p:nvPr/>
        </p:nvGrpSpPr>
        <p:grpSpPr>
          <a:xfrm>
            <a:off x="13804560" y="4813200"/>
            <a:ext cx="1682497" cy="914401"/>
            <a:chOff x="0" y="0"/>
            <a:chExt cx="1682495" cy="914400"/>
          </a:xfrm>
        </p:grpSpPr>
        <p:sp>
          <p:nvSpPr>
            <p:cNvPr id="382" name="Rectangle"/>
            <p:cNvSpPr/>
            <p:nvPr/>
          </p:nvSpPr>
          <p:spPr>
            <a:xfrm>
              <a:off x="0" y="0"/>
              <a:ext cx="1682496" cy="914400"/>
            </a:xfrm>
            <a:prstGeom prst="rect">
              <a:avLst/>
            </a:prstGeom>
            <a:noFill/>
            <a:ln w="12700" cap="flat">
              <a:solidFill>
                <a:srgbClr val="42719B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371600">
                <a:defRPr sz="6600">
                  <a:solidFill>
                    <a:srgbClr val="000000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383" name=":"/>
            <p:cNvSpPr txBox="1"/>
            <p:nvPr/>
          </p:nvSpPr>
          <p:spPr>
            <a:xfrm>
              <a:off x="100965" y="9525"/>
              <a:ext cx="1480566" cy="8953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normAutofit fontScale="100000" lnSpcReduction="0"/>
            </a:bodyPr>
            <a:lstStyle>
              <a:lvl1pPr defTabSz="1371600">
                <a:defRPr b="1" sz="4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:</a:t>
              </a:r>
            </a:p>
          </p:txBody>
        </p:sp>
      </p:grpSp>
      <p:grpSp>
        <p:nvGrpSpPr>
          <p:cNvPr id="387" name="Title 1"/>
          <p:cNvGrpSpPr/>
          <p:nvPr/>
        </p:nvGrpSpPr>
        <p:grpSpPr>
          <a:xfrm>
            <a:off x="10206818" y="4813200"/>
            <a:ext cx="3291841" cy="914401"/>
            <a:chOff x="0" y="0"/>
            <a:chExt cx="3291840" cy="914400"/>
          </a:xfrm>
        </p:grpSpPr>
        <p:sp>
          <p:nvSpPr>
            <p:cNvPr id="385" name="Rectangle"/>
            <p:cNvSpPr/>
            <p:nvPr/>
          </p:nvSpPr>
          <p:spPr>
            <a:xfrm>
              <a:off x="-1" y="0"/>
              <a:ext cx="3291842" cy="914400"/>
            </a:xfrm>
            <a:prstGeom prst="rect">
              <a:avLst/>
            </a:prstGeom>
            <a:noFill/>
            <a:ln w="12700" cap="flat">
              <a:solidFill>
                <a:srgbClr val="42719B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371600">
                <a:defRPr sz="6600">
                  <a:solidFill>
                    <a:srgbClr val="000000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386" name="“real name”"/>
            <p:cNvSpPr txBox="1"/>
            <p:nvPr/>
          </p:nvSpPr>
          <p:spPr>
            <a:xfrm>
              <a:off x="100964" y="9525"/>
              <a:ext cx="3089912" cy="8953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normAutofit fontScale="100000" lnSpcReduction="0"/>
            </a:bodyPr>
            <a:lstStyle>
              <a:lvl1pPr defTabSz="1371600">
                <a:defRPr b="1" sz="3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“real name”</a:t>
              </a:r>
            </a:p>
          </p:txBody>
        </p:sp>
      </p:grpSp>
      <p:grpSp>
        <p:nvGrpSpPr>
          <p:cNvPr id="390" name="Title 1"/>
          <p:cNvGrpSpPr/>
          <p:nvPr/>
        </p:nvGrpSpPr>
        <p:grpSpPr>
          <a:xfrm>
            <a:off x="7526016" y="3130550"/>
            <a:ext cx="1682497" cy="914400"/>
            <a:chOff x="0" y="0"/>
            <a:chExt cx="1682495" cy="914400"/>
          </a:xfrm>
        </p:grpSpPr>
        <p:sp>
          <p:nvSpPr>
            <p:cNvPr id="388" name="Rectangle"/>
            <p:cNvSpPr/>
            <p:nvPr/>
          </p:nvSpPr>
          <p:spPr>
            <a:xfrm>
              <a:off x="0" y="0"/>
              <a:ext cx="1682496" cy="914400"/>
            </a:xfrm>
            <a:prstGeom prst="rect">
              <a:avLst/>
            </a:prstGeom>
            <a:noFill/>
            <a:ln w="12700" cap="flat">
              <a:solidFill>
                <a:srgbClr val="42719B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371600">
                <a:defRPr sz="6600">
                  <a:solidFill>
                    <a:srgbClr val="000000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389" name="="/>
            <p:cNvSpPr txBox="1"/>
            <p:nvPr/>
          </p:nvSpPr>
          <p:spPr>
            <a:xfrm>
              <a:off x="100965" y="9525"/>
              <a:ext cx="1480566" cy="8953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normAutofit fontScale="100000" lnSpcReduction="0"/>
            </a:bodyPr>
            <a:lstStyle>
              <a:lvl1pPr defTabSz="1371600">
                <a:defRPr b="1" sz="4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=</a:t>
              </a:r>
            </a:p>
          </p:txBody>
        </p:sp>
      </p:grpSp>
      <p:grpSp>
        <p:nvGrpSpPr>
          <p:cNvPr id="393" name="Title 1"/>
          <p:cNvGrpSpPr/>
          <p:nvPr/>
        </p:nvGrpSpPr>
        <p:grpSpPr>
          <a:xfrm>
            <a:off x="15693218" y="4813200"/>
            <a:ext cx="4354749" cy="914401"/>
            <a:chOff x="0" y="0"/>
            <a:chExt cx="4354748" cy="914400"/>
          </a:xfrm>
        </p:grpSpPr>
        <p:sp>
          <p:nvSpPr>
            <p:cNvPr id="391" name="Rectangle"/>
            <p:cNvSpPr/>
            <p:nvPr/>
          </p:nvSpPr>
          <p:spPr>
            <a:xfrm>
              <a:off x="-1" y="0"/>
              <a:ext cx="4354750" cy="914400"/>
            </a:xfrm>
            <a:prstGeom prst="rect">
              <a:avLst/>
            </a:prstGeom>
            <a:noFill/>
            <a:ln w="12700" cap="flat">
              <a:solidFill>
                <a:srgbClr val="42719B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371600">
                <a:defRPr sz="6600">
                  <a:solidFill>
                    <a:srgbClr val="000000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392" name="“Gandalf”"/>
            <p:cNvSpPr txBox="1"/>
            <p:nvPr/>
          </p:nvSpPr>
          <p:spPr>
            <a:xfrm>
              <a:off x="100964" y="9525"/>
              <a:ext cx="4152820" cy="8953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normAutofit fontScale="100000" lnSpcReduction="0"/>
            </a:bodyPr>
            <a:lstStyle>
              <a:lvl1pPr defTabSz="1371600">
                <a:defRPr b="1" sz="4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“Gandalf”</a:t>
              </a:r>
            </a:p>
          </p:txBody>
        </p:sp>
      </p:grpSp>
      <p:grpSp>
        <p:nvGrpSpPr>
          <p:cNvPr id="396" name="Title 1"/>
          <p:cNvGrpSpPr/>
          <p:nvPr/>
        </p:nvGrpSpPr>
        <p:grpSpPr>
          <a:xfrm>
            <a:off x="9749618" y="9123071"/>
            <a:ext cx="1682497" cy="914401"/>
            <a:chOff x="0" y="0"/>
            <a:chExt cx="1682495" cy="914400"/>
          </a:xfrm>
        </p:grpSpPr>
        <p:sp>
          <p:nvSpPr>
            <p:cNvPr id="394" name="Rectangle"/>
            <p:cNvSpPr/>
            <p:nvPr/>
          </p:nvSpPr>
          <p:spPr>
            <a:xfrm>
              <a:off x="0" y="0"/>
              <a:ext cx="1682496" cy="914400"/>
            </a:xfrm>
            <a:prstGeom prst="rect">
              <a:avLst/>
            </a:prstGeom>
            <a:noFill/>
            <a:ln w="12700" cap="flat">
              <a:solidFill>
                <a:srgbClr val="42719B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371600">
                <a:defRPr sz="6600">
                  <a:solidFill>
                    <a:srgbClr val="000000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395" name="}"/>
            <p:cNvSpPr txBox="1"/>
            <p:nvPr/>
          </p:nvSpPr>
          <p:spPr>
            <a:xfrm>
              <a:off x="100965" y="9525"/>
              <a:ext cx="1480566" cy="8953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normAutofit fontScale="100000" lnSpcReduction="0"/>
            </a:bodyPr>
            <a:lstStyle>
              <a:lvl1pPr defTabSz="1371600">
                <a:defRPr b="1" sz="4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}</a:t>
              </a:r>
            </a:p>
          </p:txBody>
        </p:sp>
      </p:grpSp>
      <p:grpSp>
        <p:nvGrpSpPr>
          <p:cNvPr id="399" name="Title 1"/>
          <p:cNvGrpSpPr/>
          <p:nvPr/>
        </p:nvGrpSpPr>
        <p:grpSpPr>
          <a:xfrm>
            <a:off x="9484273" y="3130550"/>
            <a:ext cx="1682497" cy="914400"/>
            <a:chOff x="0" y="0"/>
            <a:chExt cx="1682495" cy="914400"/>
          </a:xfrm>
        </p:grpSpPr>
        <p:sp>
          <p:nvSpPr>
            <p:cNvPr id="397" name="Rectangle"/>
            <p:cNvSpPr/>
            <p:nvPr/>
          </p:nvSpPr>
          <p:spPr>
            <a:xfrm>
              <a:off x="0" y="0"/>
              <a:ext cx="1682496" cy="914400"/>
            </a:xfrm>
            <a:prstGeom prst="rect">
              <a:avLst/>
            </a:prstGeom>
            <a:noFill/>
            <a:ln w="12700" cap="flat">
              <a:solidFill>
                <a:srgbClr val="42719B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371600">
                <a:defRPr sz="6600">
                  <a:solidFill>
                    <a:srgbClr val="000000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398" name="{"/>
            <p:cNvSpPr txBox="1"/>
            <p:nvPr/>
          </p:nvSpPr>
          <p:spPr>
            <a:xfrm>
              <a:off x="100965" y="9525"/>
              <a:ext cx="1480566" cy="8953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normAutofit fontScale="100000" lnSpcReduction="0"/>
            </a:bodyPr>
            <a:lstStyle>
              <a:lvl1pPr defTabSz="1371600">
                <a:defRPr b="1" sz="4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{</a:t>
              </a:r>
            </a:p>
          </p:txBody>
        </p:sp>
      </p:grpSp>
      <p:grpSp>
        <p:nvGrpSpPr>
          <p:cNvPr id="402" name="Title 1"/>
          <p:cNvGrpSpPr/>
          <p:nvPr/>
        </p:nvGrpSpPr>
        <p:grpSpPr>
          <a:xfrm>
            <a:off x="13808419" y="6184800"/>
            <a:ext cx="1682497" cy="958654"/>
            <a:chOff x="0" y="0"/>
            <a:chExt cx="1682495" cy="958653"/>
          </a:xfrm>
        </p:grpSpPr>
        <p:sp>
          <p:nvSpPr>
            <p:cNvPr id="400" name="Rectangle"/>
            <p:cNvSpPr/>
            <p:nvPr/>
          </p:nvSpPr>
          <p:spPr>
            <a:xfrm>
              <a:off x="0" y="0"/>
              <a:ext cx="1682496" cy="958654"/>
            </a:xfrm>
            <a:prstGeom prst="rect">
              <a:avLst/>
            </a:prstGeom>
            <a:noFill/>
            <a:ln w="12700" cap="flat">
              <a:solidFill>
                <a:srgbClr val="42719B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371600">
                <a:defRPr sz="6600">
                  <a:solidFill>
                    <a:srgbClr val="000000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401" name=":"/>
            <p:cNvSpPr txBox="1"/>
            <p:nvPr/>
          </p:nvSpPr>
          <p:spPr>
            <a:xfrm>
              <a:off x="100965" y="9525"/>
              <a:ext cx="1480566" cy="9396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normAutofit fontScale="100000" lnSpcReduction="0"/>
            </a:bodyPr>
            <a:lstStyle>
              <a:lvl1pPr defTabSz="1371600">
                <a:defRPr b="1" sz="4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:</a:t>
              </a:r>
            </a:p>
          </p:txBody>
        </p:sp>
      </p:grpSp>
      <p:grpSp>
        <p:nvGrpSpPr>
          <p:cNvPr id="405" name="Title 1"/>
          <p:cNvGrpSpPr/>
          <p:nvPr/>
        </p:nvGrpSpPr>
        <p:grpSpPr>
          <a:xfrm>
            <a:off x="10206818" y="6184800"/>
            <a:ext cx="3291841" cy="958654"/>
            <a:chOff x="0" y="0"/>
            <a:chExt cx="3291840" cy="958653"/>
          </a:xfrm>
        </p:grpSpPr>
        <p:sp>
          <p:nvSpPr>
            <p:cNvPr id="403" name="Rectangle"/>
            <p:cNvSpPr/>
            <p:nvPr/>
          </p:nvSpPr>
          <p:spPr>
            <a:xfrm>
              <a:off x="-1" y="0"/>
              <a:ext cx="3291842" cy="958654"/>
            </a:xfrm>
            <a:prstGeom prst="rect">
              <a:avLst/>
            </a:prstGeom>
            <a:noFill/>
            <a:ln w="12700" cap="flat">
              <a:solidFill>
                <a:srgbClr val="42719B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371600">
                <a:defRPr sz="6600">
                  <a:solidFill>
                    <a:srgbClr val="000000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404" name="“age (est)”"/>
            <p:cNvSpPr txBox="1"/>
            <p:nvPr/>
          </p:nvSpPr>
          <p:spPr>
            <a:xfrm>
              <a:off x="100964" y="9525"/>
              <a:ext cx="3089912" cy="9396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normAutofit fontScale="100000" lnSpcReduction="0"/>
            </a:bodyPr>
            <a:lstStyle>
              <a:lvl1pPr defTabSz="1371600">
                <a:defRPr b="1" sz="3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“age (est)”</a:t>
              </a:r>
            </a:p>
          </p:txBody>
        </p:sp>
      </p:grpSp>
      <p:grpSp>
        <p:nvGrpSpPr>
          <p:cNvPr id="408" name="Title 1"/>
          <p:cNvGrpSpPr/>
          <p:nvPr/>
        </p:nvGrpSpPr>
        <p:grpSpPr>
          <a:xfrm>
            <a:off x="15697075" y="6184800"/>
            <a:ext cx="4354750" cy="958654"/>
            <a:chOff x="0" y="0"/>
            <a:chExt cx="4354748" cy="958653"/>
          </a:xfrm>
        </p:grpSpPr>
        <p:sp>
          <p:nvSpPr>
            <p:cNvPr id="406" name="Rectangle"/>
            <p:cNvSpPr/>
            <p:nvPr/>
          </p:nvSpPr>
          <p:spPr>
            <a:xfrm>
              <a:off x="-1" y="0"/>
              <a:ext cx="4354750" cy="958654"/>
            </a:xfrm>
            <a:prstGeom prst="rect">
              <a:avLst/>
            </a:prstGeom>
            <a:noFill/>
            <a:ln w="12700" cap="flat">
              <a:solidFill>
                <a:srgbClr val="42719B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371600">
                <a:defRPr sz="6600">
                  <a:solidFill>
                    <a:srgbClr val="000000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407" name="11000"/>
            <p:cNvSpPr txBox="1"/>
            <p:nvPr/>
          </p:nvSpPr>
          <p:spPr>
            <a:xfrm>
              <a:off x="100964" y="9525"/>
              <a:ext cx="4152820" cy="9396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normAutofit fontScale="100000" lnSpcReduction="0"/>
            </a:bodyPr>
            <a:lstStyle>
              <a:lvl1pPr defTabSz="1371600">
                <a:defRPr b="1" sz="4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11000</a:t>
              </a:r>
            </a:p>
          </p:txBody>
        </p:sp>
      </p:grpSp>
      <p:grpSp>
        <p:nvGrpSpPr>
          <p:cNvPr id="411" name="Title 1"/>
          <p:cNvGrpSpPr/>
          <p:nvPr/>
        </p:nvGrpSpPr>
        <p:grpSpPr>
          <a:xfrm>
            <a:off x="20171126" y="4813200"/>
            <a:ext cx="797783" cy="914401"/>
            <a:chOff x="0" y="0"/>
            <a:chExt cx="797782" cy="914400"/>
          </a:xfrm>
        </p:grpSpPr>
        <p:sp>
          <p:nvSpPr>
            <p:cNvPr id="409" name="Rectangle"/>
            <p:cNvSpPr/>
            <p:nvPr/>
          </p:nvSpPr>
          <p:spPr>
            <a:xfrm>
              <a:off x="-1" y="0"/>
              <a:ext cx="797784" cy="914400"/>
            </a:xfrm>
            <a:prstGeom prst="rect">
              <a:avLst/>
            </a:prstGeom>
            <a:noFill/>
            <a:ln w="12700" cap="flat">
              <a:solidFill>
                <a:srgbClr val="42719B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371600">
                <a:defRPr sz="6600">
                  <a:solidFill>
                    <a:srgbClr val="000000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410" name=","/>
            <p:cNvSpPr txBox="1"/>
            <p:nvPr/>
          </p:nvSpPr>
          <p:spPr>
            <a:xfrm>
              <a:off x="100964" y="9525"/>
              <a:ext cx="595853" cy="8953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normAutofit fontScale="100000" lnSpcReduction="0"/>
            </a:bodyPr>
            <a:lstStyle>
              <a:lvl1pPr defTabSz="1371600">
                <a:defRPr b="1" sz="4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,</a:t>
              </a:r>
            </a:p>
          </p:txBody>
        </p:sp>
      </p:grpSp>
      <p:grpSp>
        <p:nvGrpSpPr>
          <p:cNvPr id="414" name="Title 1"/>
          <p:cNvGrpSpPr/>
          <p:nvPr/>
        </p:nvGrpSpPr>
        <p:grpSpPr>
          <a:xfrm>
            <a:off x="20171125" y="6184800"/>
            <a:ext cx="797783" cy="914401"/>
            <a:chOff x="0" y="0"/>
            <a:chExt cx="797782" cy="914400"/>
          </a:xfrm>
        </p:grpSpPr>
        <p:sp>
          <p:nvSpPr>
            <p:cNvPr id="412" name="Rectangle"/>
            <p:cNvSpPr/>
            <p:nvPr/>
          </p:nvSpPr>
          <p:spPr>
            <a:xfrm>
              <a:off x="-1" y="0"/>
              <a:ext cx="797784" cy="914400"/>
            </a:xfrm>
            <a:prstGeom prst="rect">
              <a:avLst/>
            </a:prstGeom>
            <a:noFill/>
            <a:ln w="12700" cap="flat">
              <a:solidFill>
                <a:srgbClr val="42719B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371600">
                <a:defRPr sz="6600">
                  <a:solidFill>
                    <a:srgbClr val="000000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413" name=","/>
            <p:cNvSpPr txBox="1"/>
            <p:nvPr/>
          </p:nvSpPr>
          <p:spPr>
            <a:xfrm>
              <a:off x="100964" y="9525"/>
              <a:ext cx="595853" cy="8953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normAutofit fontScale="100000" lnSpcReduction="0"/>
            </a:bodyPr>
            <a:lstStyle>
              <a:lvl1pPr defTabSz="1371600">
                <a:defRPr b="1" sz="4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,</a:t>
              </a:r>
            </a:p>
          </p:txBody>
        </p:sp>
      </p:grpSp>
      <p:grpSp>
        <p:nvGrpSpPr>
          <p:cNvPr id="417" name="Title 1"/>
          <p:cNvGrpSpPr/>
          <p:nvPr/>
        </p:nvGrpSpPr>
        <p:grpSpPr>
          <a:xfrm>
            <a:off x="10206818" y="7600653"/>
            <a:ext cx="3291841" cy="958655"/>
            <a:chOff x="0" y="0"/>
            <a:chExt cx="3291840" cy="958653"/>
          </a:xfrm>
        </p:grpSpPr>
        <p:sp>
          <p:nvSpPr>
            <p:cNvPr id="415" name="Rectangle"/>
            <p:cNvSpPr/>
            <p:nvPr/>
          </p:nvSpPr>
          <p:spPr>
            <a:xfrm>
              <a:off x="-1" y="0"/>
              <a:ext cx="3291842" cy="958654"/>
            </a:xfrm>
            <a:prstGeom prst="rect">
              <a:avLst/>
            </a:prstGeom>
            <a:noFill/>
            <a:ln w="12700" cap="flat">
              <a:solidFill>
                <a:srgbClr val="42719B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371600">
                <a:defRPr sz="6600">
                  <a:solidFill>
                    <a:srgbClr val="000000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416" name="“race”"/>
            <p:cNvSpPr txBox="1"/>
            <p:nvPr/>
          </p:nvSpPr>
          <p:spPr>
            <a:xfrm>
              <a:off x="100964" y="9525"/>
              <a:ext cx="3089912" cy="9396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normAutofit fontScale="100000" lnSpcReduction="0"/>
            </a:bodyPr>
            <a:lstStyle>
              <a:lvl1pPr defTabSz="1371600">
                <a:defRPr b="1" sz="3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“race”</a:t>
              </a:r>
            </a:p>
          </p:txBody>
        </p:sp>
      </p:grpSp>
      <p:grpSp>
        <p:nvGrpSpPr>
          <p:cNvPr id="420" name="Title 1"/>
          <p:cNvGrpSpPr/>
          <p:nvPr/>
        </p:nvGrpSpPr>
        <p:grpSpPr>
          <a:xfrm>
            <a:off x="15762361" y="7600653"/>
            <a:ext cx="4354749" cy="958655"/>
            <a:chOff x="0" y="0"/>
            <a:chExt cx="4354748" cy="958653"/>
          </a:xfrm>
        </p:grpSpPr>
        <p:sp>
          <p:nvSpPr>
            <p:cNvPr id="418" name="Rectangle"/>
            <p:cNvSpPr/>
            <p:nvPr/>
          </p:nvSpPr>
          <p:spPr>
            <a:xfrm>
              <a:off x="-1" y="0"/>
              <a:ext cx="4354750" cy="958654"/>
            </a:xfrm>
            <a:prstGeom prst="rect">
              <a:avLst/>
            </a:prstGeom>
            <a:noFill/>
            <a:ln w="12700" cap="flat">
              <a:solidFill>
                <a:srgbClr val="42719B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371600">
                <a:defRPr sz="6600">
                  <a:solidFill>
                    <a:srgbClr val="000000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419" name="“Maia”"/>
            <p:cNvSpPr txBox="1"/>
            <p:nvPr/>
          </p:nvSpPr>
          <p:spPr>
            <a:xfrm>
              <a:off x="100964" y="9525"/>
              <a:ext cx="4152820" cy="9396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normAutofit fontScale="100000" lnSpcReduction="0"/>
            </a:bodyPr>
            <a:lstStyle>
              <a:lvl1pPr defTabSz="1371600">
                <a:defRPr b="1" sz="4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“Maia”</a:t>
              </a:r>
            </a:p>
          </p:txBody>
        </p:sp>
      </p:grpSp>
      <p:sp>
        <p:nvSpPr>
          <p:cNvPr id="421" name="Title 1"/>
          <p:cNvSpPr txBox="1"/>
          <p:nvPr/>
        </p:nvSpPr>
        <p:spPr>
          <a:xfrm>
            <a:off x="3743928" y="11052125"/>
            <a:ext cx="16323055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/>
          <a:p>
            <a:pPr defTabSz="1371600">
              <a:defRPr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Thus: gandalf[“race”] =  “Maia” </a:t>
            </a:r>
            <a:r>
              <a:rPr b="1"/>
              <a:t>OR</a:t>
            </a:r>
            <a:r>
              <a:t> gandalf.race =  “Maia”</a:t>
            </a:r>
          </a:p>
        </p:txBody>
      </p:sp>
      <p:grpSp>
        <p:nvGrpSpPr>
          <p:cNvPr id="424" name="Title 1"/>
          <p:cNvGrpSpPr/>
          <p:nvPr/>
        </p:nvGrpSpPr>
        <p:grpSpPr>
          <a:xfrm>
            <a:off x="13808419" y="7591823"/>
            <a:ext cx="1682497" cy="958655"/>
            <a:chOff x="0" y="0"/>
            <a:chExt cx="1682495" cy="958653"/>
          </a:xfrm>
        </p:grpSpPr>
        <p:sp>
          <p:nvSpPr>
            <p:cNvPr id="422" name="Rectangle"/>
            <p:cNvSpPr/>
            <p:nvPr/>
          </p:nvSpPr>
          <p:spPr>
            <a:xfrm>
              <a:off x="0" y="0"/>
              <a:ext cx="1682496" cy="958654"/>
            </a:xfrm>
            <a:prstGeom prst="rect">
              <a:avLst/>
            </a:prstGeom>
            <a:noFill/>
            <a:ln w="12700" cap="flat">
              <a:solidFill>
                <a:srgbClr val="42719B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371600">
                <a:defRPr sz="6600">
                  <a:solidFill>
                    <a:srgbClr val="000000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423" name=":"/>
            <p:cNvSpPr txBox="1"/>
            <p:nvPr/>
          </p:nvSpPr>
          <p:spPr>
            <a:xfrm>
              <a:off x="100965" y="9525"/>
              <a:ext cx="1480566" cy="9396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normAutofit fontScale="100000" lnSpcReduction="0"/>
            </a:bodyPr>
            <a:lstStyle>
              <a:lvl1pPr defTabSz="1371600">
                <a:defRPr b="1" sz="4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:</a:t>
              </a:r>
            </a:p>
          </p:txBody>
        </p:sp>
      </p:grpSp>
      <p:pic>
        <p:nvPicPr>
          <p:cNvPr id="42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54064" y="4555835"/>
            <a:ext cx="5524110" cy="5524110"/>
          </a:xfrm>
          <a:prstGeom prst="rect">
            <a:avLst/>
          </a:prstGeom>
          <a:ln w="63500">
            <a:solidFill>
              <a:srgbClr val="D5D5D5"/>
            </a:solidFill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</p:pic>
      <p:sp>
        <p:nvSpPr>
          <p:cNvPr id="426" name="Straight Arrow Connector 23"/>
          <p:cNvSpPr/>
          <p:nvPr/>
        </p:nvSpPr>
        <p:spPr>
          <a:xfrm flipH="1" flipV="1">
            <a:off x="6235030" y="4092174"/>
            <a:ext cx="650359" cy="6908838"/>
          </a:xfrm>
          <a:prstGeom prst="line">
            <a:avLst/>
          </a:prstGeom>
          <a:ln w="88900">
            <a:solidFill>
              <a:srgbClr val="FF0000"/>
            </a:solidFill>
            <a:miter/>
            <a:tailEnd type="triangle"/>
          </a:ln>
        </p:spPr>
        <p:txBody>
          <a:bodyPr tIns="91439" bIns="91439"/>
          <a:lstStyle/>
          <a:p>
            <a:pPr algn="l" defTabSz="1828800"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27" name="Straight Arrow Connector 24"/>
          <p:cNvSpPr/>
          <p:nvPr/>
        </p:nvSpPr>
        <p:spPr>
          <a:xfrm flipV="1">
            <a:off x="9123302" y="8448342"/>
            <a:ext cx="1983691" cy="2676116"/>
          </a:xfrm>
          <a:prstGeom prst="line">
            <a:avLst/>
          </a:prstGeom>
          <a:ln w="88900">
            <a:solidFill>
              <a:srgbClr val="FF0000"/>
            </a:solidFill>
            <a:miter/>
            <a:tailEnd type="triangle"/>
          </a:ln>
        </p:spPr>
        <p:txBody>
          <a:bodyPr tIns="91439" bIns="91439"/>
          <a:lstStyle/>
          <a:p>
            <a:pPr algn="l" defTabSz="1828800"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28" name="Straight Arrow Connector 25"/>
          <p:cNvSpPr/>
          <p:nvPr/>
        </p:nvSpPr>
        <p:spPr>
          <a:xfrm flipV="1">
            <a:off x="11806613" y="8201711"/>
            <a:ext cx="4502893" cy="2719634"/>
          </a:xfrm>
          <a:prstGeom prst="line">
            <a:avLst/>
          </a:prstGeom>
          <a:ln w="88900">
            <a:solidFill>
              <a:srgbClr val="FF0000"/>
            </a:solidFill>
            <a:miter/>
            <a:tailEnd type="triangle"/>
          </a:ln>
        </p:spPr>
        <p:txBody>
          <a:bodyPr tIns="91439" bIns="91439"/>
          <a:lstStyle/>
          <a:p>
            <a:pPr algn="l" defTabSz="1828800"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Your Turn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Your Turn!</a:t>
            </a:r>
          </a:p>
        </p:txBody>
      </p:sp>
      <p:sp>
        <p:nvSpPr>
          <p:cNvPr id="431" name="Activity: Car Object…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 b="1" spc="-72" sz="3600"/>
            </a:pPr>
            <a:r>
              <a:t>Activity: </a:t>
            </a:r>
            <a:r>
              <a:rPr b="0"/>
              <a:t>Car Object</a:t>
            </a:r>
            <a:endParaRPr b="0"/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 b="1" spc="-72" sz="3600"/>
            </a:pPr>
            <a:r>
              <a:t>Suggested Time: </a:t>
            </a:r>
            <a:r>
              <a:rPr b="0"/>
              <a:t>20 min.</a:t>
            </a:r>
          </a:p>
        </p:txBody>
      </p:sp>
      <p:sp>
        <p:nvSpPr>
          <p:cNvPr id="432" name="Assignment: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Assignment:</a:t>
            </a:r>
          </a:p>
        </p:txBody>
      </p:sp>
      <p:sp>
        <p:nvSpPr>
          <p:cNvPr id="433" name="Follow the instructions in the HTML file to complete the activity."/>
          <p:cNvSpPr txBox="1"/>
          <p:nvPr>
            <p:ph type="body" idx="2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Follow the instructions in the HTML file to complete the activity.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Demo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Your Turn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Your Turn!</a:t>
            </a:r>
          </a:p>
        </p:txBody>
      </p:sp>
      <p:sp>
        <p:nvSpPr>
          <p:cNvPr id="438" name="Activity: Car Game…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 b="1" spc="-72" sz="3600"/>
            </a:pPr>
            <a:r>
              <a:t>Activity: </a:t>
            </a:r>
            <a:r>
              <a:rPr b="0"/>
              <a:t>Car Game</a:t>
            </a:r>
            <a:endParaRPr b="0"/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 b="1" spc="-72" sz="3600"/>
            </a:pPr>
            <a:r>
              <a:t>Suggested Time: </a:t>
            </a:r>
            <a:r>
              <a:rPr b="0"/>
              <a:t>25 min.</a:t>
            </a:r>
          </a:p>
        </p:txBody>
      </p:sp>
      <p:sp>
        <p:nvSpPr>
          <p:cNvPr id="439" name="Assignment: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Assignment:</a:t>
            </a:r>
          </a:p>
        </p:txBody>
      </p:sp>
      <p:sp>
        <p:nvSpPr>
          <p:cNvPr id="440" name="Using the code from the previous activity as a starting point, create a complete application such that:…"/>
          <p:cNvSpPr txBox="1"/>
          <p:nvPr>
            <p:ph type="body" idx="25"/>
          </p:nvPr>
        </p:nvSpPr>
        <p:spPr>
          <a:xfrm>
            <a:off x="1364568" y="4269208"/>
            <a:ext cx="21971001" cy="7475223"/>
          </a:xfrm>
          <a:prstGeom prst="rect">
            <a:avLst/>
          </a:prstGeom>
        </p:spPr>
        <p:txBody>
          <a:bodyPr/>
          <a:lstStyle/>
          <a:p>
            <a:pPr marL="597408" indent="-597408" defTabSz="2389572">
              <a:spcBef>
                <a:spcPts val="4400"/>
              </a:spcBef>
              <a:defRPr sz="3528"/>
            </a:pPr>
            <a:r>
              <a:t>Using the code from the previous activity as a starting point, create a complete application such that:</a:t>
            </a:r>
          </a:p>
          <a:p>
            <a:pPr lvl="1" marL="1194816" indent="-597408" defTabSz="2389572">
              <a:spcBef>
                <a:spcPts val="4400"/>
              </a:spcBef>
              <a:defRPr sz="3528"/>
            </a:pPr>
            <a:r>
              <a:t>Users can enter keyboard input (letters).</a:t>
            </a:r>
          </a:p>
          <a:p>
            <a:pPr lvl="1" marL="1194816" indent="-597408" defTabSz="2389572">
              <a:spcBef>
                <a:spcPts val="4400"/>
              </a:spcBef>
              <a:defRPr sz="3528"/>
            </a:pPr>
            <a:r>
              <a:t>Each of the car's methods are assigned to a key.</a:t>
            </a:r>
          </a:p>
          <a:p>
            <a:pPr lvl="1" marL="1194816" indent="-597408" defTabSz="2389572">
              <a:spcBef>
                <a:spcPts val="4400"/>
              </a:spcBef>
              <a:defRPr sz="3528"/>
            </a:pPr>
            <a:r>
              <a:t>When the user presses a key it calls the appropriate function.</a:t>
            </a:r>
          </a:p>
          <a:p>
            <a:pPr lvl="1" marL="1194816" indent="-597408" defTabSz="2389572">
              <a:spcBef>
                <a:spcPts val="4400"/>
              </a:spcBef>
              <a:defRPr sz="3528"/>
            </a:pPr>
            <a:r>
              <a:t>These letters also trigger a global function called reWriteStats() that logs the car’s make, model, color, mileage, and isWorking status to the console. </a:t>
            </a:r>
          </a:p>
          <a:p>
            <a:pPr marL="597408" indent="-597408" defTabSz="2389572">
              <a:spcBef>
                <a:spcPts val="4400"/>
              </a:spcBef>
              <a:defRPr b="1" sz="3528"/>
            </a:pPr>
            <a:r>
              <a:t>HINT</a:t>
            </a:r>
          </a:p>
          <a:p>
            <a:pPr lvl="1" marL="1194816" indent="-597408" defTabSz="2389572">
              <a:spcBef>
                <a:spcPts val="4400"/>
              </a:spcBef>
              <a:defRPr sz="3528"/>
            </a:pPr>
            <a:r>
              <a:t>You will need to use the document.onkeyup() function to collect input from the user's keyboard.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Bowl of pappardelle pasta with parsley butter, roasted hazelnuts, and shaved parmesan cheese" descr="Bowl of pappardelle pasta with parsley butter, roasted hazelnuts, and shaved parmesan cheese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400449" y="5262579"/>
            <a:ext cx="6070227" cy="3414504"/>
          </a:xfrm>
          <a:prstGeom prst="rect">
            <a:avLst/>
          </a:prstGeom>
        </p:spPr>
      </p:pic>
      <p:sp>
        <p:nvSpPr>
          <p:cNvPr id="182" name="Transformation to Com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950671">
              <a:defRPr spc="-136" sz="6800"/>
            </a:lvl1pPr>
          </a:lstStyle>
          <a:p>
            <a:pPr/>
            <a:r>
              <a:t>Transformation to Come</a:t>
            </a:r>
          </a:p>
        </p:txBody>
      </p:sp>
      <p:pic>
        <p:nvPicPr>
          <p:cNvPr id="183" name="Bowl of pappardelle pasta with parsley butter, roasted hazelnuts, and shaved parmesan cheese" descr="Bowl of pappardelle pasta with parsley butter, roasted hazelnuts, and shaved parmesan cheese"/>
          <p:cNvPicPr>
            <a:picLocks noChangeAspect="1"/>
          </p:cNvPicPr>
          <p:nvPr/>
        </p:nvPicPr>
        <p:blipFill>
          <a:blip r:embed="rId3">
            <a:extLst/>
          </a:blip>
          <a:srcRect l="13606" t="0" r="13606" b="0"/>
          <a:stretch>
            <a:fillRect/>
          </a:stretch>
        </p:blipFill>
        <p:spPr>
          <a:xfrm>
            <a:off x="15725995" y="5111960"/>
            <a:ext cx="6070227" cy="3715742"/>
          </a:xfrm>
          <a:prstGeom prst="rect">
            <a:avLst/>
          </a:prstGeom>
          <a:ln w="63500">
            <a:solidFill>
              <a:srgbClr val="C0C0C0"/>
            </a:solidFill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</p:pic>
      <p:sp>
        <p:nvSpPr>
          <p:cNvPr id="184" name="Right Arrow 2"/>
          <p:cNvSpPr/>
          <p:nvPr/>
        </p:nvSpPr>
        <p:spPr>
          <a:xfrm>
            <a:off x="9284492" y="6441457"/>
            <a:ext cx="4623631" cy="1056666"/>
          </a:xfrm>
          <a:prstGeom prst="rightArrow">
            <a:avLst>
              <a:gd name="adj1" fmla="val 35470"/>
              <a:gd name="adj2" fmla="val 64671"/>
            </a:avLst>
          </a:prstGeom>
          <a:solidFill>
            <a:srgbClr val="C00000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defTabSz="914400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5" name="Hang in There!"/>
          <p:cNvSpPr txBox="1"/>
          <p:nvPr/>
        </p:nvSpPr>
        <p:spPr>
          <a:xfrm>
            <a:off x="7957595" y="10360248"/>
            <a:ext cx="7281458" cy="143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2413955">
              <a:lnSpc>
                <a:spcPct val="80000"/>
              </a:lnSpc>
              <a:defRPr b="1" spc="-168" sz="8415">
                <a:solidFill>
                  <a:srgbClr val="000000"/>
                </a:solidFill>
              </a:defRPr>
            </a:lvl1pPr>
          </a:lstStyle>
          <a:p>
            <a:pPr/>
            <a:r>
              <a:t>Hang in There!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cope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Scope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Your Turn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Your Turn!</a:t>
            </a:r>
          </a:p>
        </p:txBody>
      </p:sp>
      <p:sp>
        <p:nvSpPr>
          <p:cNvPr id="445" name="Activity: Trivia Game…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 b="1" spc="-72" sz="3600"/>
            </a:pPr>
            <a:r>
              <a:t>Activity: </a:t>
            </a:r>
            <a:r>
              <a:rPr b="0"/>
              <a:t>Trivia Game</a:t>
            </a:r>
            <a:endParaRPr b="0"/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 b="1" spc="-72" sz="3600"/>
            </a:pPr>
            <a:r>
              <a:t>Suggested Time: </a:t>
            </a:r>
            <a:r>
              <a:rPr b="0"/>
              <a:t>35 min.</a:t>
            </a:r>
          </a:p>
        </p:txBody>
      </p:sp>
      <p:sp>
        <p:nvSpPr>
          <p:cNvPr id="446" name="Assignment: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Assignment:</a:t>
            </a:r>
          </a:p>
        </p:txBody>
      </p:sp>
      <p:sp>
        <p:nvSpPr>
          <p:cNvPr id="447" name="Starting from a blank HTML file, create an array with 10 question objects. Each object in the array should be structured as follows:…"/>
          <p:cNvSpPr txBox="1"/>
          <p:nvPr>
            <p:ph type="body" idx="25"/>
          </p:nvPr>
        </p:nvSpPr>
        <p:spPr>
          <a:xfrm>
            <a:off x="1364568" y="4269208"/>
            <a:ext cx="21971001" cy="7475223"/>
          </a:xfrm>
          <a:prstGeom prst="rect">
            <a:avLst/>
          </a:prstGeom>
        </p:spPr>
        <p:txBody>
          <a:bodyPr/>
          <a:lstStyle/>
          <a:p>
            <a:pPr marL="487680" indent="-487680" defTabSz="1950671">
              <a:spcBef>
                <a:spcPts val="3600"/>
              </a:spcBef>
              <a:defRPr sz="2880"/>
            </a:pPr>
            <a:r>
              <a:t>Starting from a blank HTML file, create an array with 10 question objects. Each object in the array should be structured as follows:</a:t>
            </a:r>
          </a:p>
          <a:p>
            <a:pPr lvl="1" marL="975360" indent="-487680" defTabSz="1950671">
              <a:spcBef>
                <a:spcPts val="3600"/>
              </a:spcBef>
              <a:defRPr sz="2880"/>
            </a:pPr>
            <a:r>
              <a:t>`{ question: "QUESTION", answer: "ANSWER" }`</a:t>
            </a:r>
          </a:p>
          <a:p>
            <a:pPr lvl="1" marL="975360" indent="-487680" defTabSz="1950671">
              <a:spcBef>
                <a:spcPts val="3600"/>
              </a:spcBef>
              <a:defRPr sz="2880"/>
            </a:pPr>
            <a:r>
              <a:t>Then create code that will ask the user questions, one by one. The user must answer by hitting t (for true) or f (for false).</a:t>
            </a:r>
          </a:p>
          <a:p>
            <a:pPr lvl="1" marL="975360" indent="-487680" defTabSz="1950671">
              <a:spcBef>
                <a:spcPts val="3600"/>
              </a:spcBef>
              <a:defRPr sz="2880"/>
            </a:pPr>
            <a:r>
              <a:t>Check the user's answer against the correct answer, and provide them with an alert telling them if they are right or wrong.</a:t>
            </a:r>
          </a:p>
          <a:p>
            <a:pPr marL="0" indent="0" defTabSz="1950671">
              <a:spcBef>
                <a:spcPts val="3600"/>
              </a:spcBef>
              <a:buSzTx/>
              <a:buNone/>
              <a:defRPr sz="2880"/>
            </a:pPr>
          </a:p>
          <a:p>
            <a:pPr marL="487680" indent="-487680" defTabSz="1950671">
              <a:spcBef>
                <a:spcPts val="3600"/>
              </a:spcBef>
              <a:defRPr b="1" sz="2880"/>
            </a:pPr>
            <a:r>
              <a:t>BONUS</a:t>
            </a:r>
          </a:p>
          <a:p>
            <a:pPr lvl="1" marL="975360" indent="-487680" defTabSz="1950671">
              <a:spcBef>
                <a:spcPts val="3600"/>
              </a:spcBef>
              <a:defRPr sz="2880"/>
            </a:pPr>
            <a:r>
              <a:t>Keep track of the user’s score</a:t>
            </a:r>
          </a:p>
          <a:p>
            <a:pPr marL="487680" indent="-487680" defTabSz="1950671">
              <a:spcBef>
                <a:spcPts val="3600"/>
              </a:spcBef>
              <a:defRPr sz="2880"/>
            </a:pPr>
            <a:r>
              <a:rPr b="1"/>
              <a:t>HINT</a:t>
            </a:r>
            <a:endParaRPr b="1"/>
          </a:p>
          <a:p>
            <a:pPr lvl="1" marL="975360" indent="-487680" defTabSz="1950671">
              <a:spcBef>
                <a:spcPts val="3600"/>
              </a:spcBef>
              <a:defRPr sz="2880"/>
            </a:pPr>
            <a:r>
              <a:t>Don't worry about having DRY code to start with. Just focus on getting working code first.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Your Turn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Your Turn!</a:t>
            </a:r>
          </a:p>
        </p:txBody>
      </p:sp>
      <p:sp>
        <p:nvSpPr>
          <p:cNvPr id="188" name="Activity: Recap Warm-up…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 b="1" spc="-72" sz="3600"/>
            </a:pPr>
            <a:r>
              <a:t>Activity: </a:t>
            </a:r>
            <a:r>
              <a:rPr b="0"/>
              <a:t>Recap Warm-up</a:t>
            </a:r>
            <a:endParaRPr b="0"/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 b="1" spc="-72" sz="3600"/>
            </a:pPr>
            <a:r>
              <a:t>Suggested Time: </a:t>
            </a:r>
            <a:r>
              <a:rPr b="0"/>
              <a:t>15 min.</a:t>
            </a:r>
          </a:p>
        </p:txBody>
      </p:sp>
      <p:sp>
        <p:nvSpPr>
          <p:cNvPr id="189" name="Assignment: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Assignment:</a:t>
            </a:r>
          </a:p>
        </p:txBody>
      </p:sp>
      <p:sp>
        <p:nvSpPr>
          <p:cNvPr id="190" name="Follow the instructions in the HTML file to complete the warmup.…"/>
          <p:cNvSpPr txBox="1"/>
          <p:nvPr>
            <p:ph type="body" idx="2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Follow the instructions in the HTML file to complete the warmup.</a:t>
            </a:r>
          </a:p>
          <a:p>
            <a:pPr/>
            <a:r>
              <a:t>Activities #1 &amp; #2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Functions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Demo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Bowl of pappardelle pasta with parsley butter, roasted hazelnuts, and shaved parmesan cheese" descr="Bowl of pappardelle pasta with parsley butter, roasted hazelnuts, and shaved parmesan cheese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219744" y="3510822"/>
            <a:ext cx="8319456" cy="9624469"/>
          </a:xfrm>
          <a:prstGeom prst="rect">
            <a:avLst/>
          </a:prstGeom>
        </p:spPr>
      </p:pic>
      <p:sp>
        <p:nvSpPr>
          <p:cNvPr id="197" name="Keep your Code D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43271">
              <a:defRPr spc="-156" sz="7820"/>
            </a:lvl1pPr>
          </a:lstStyle>
          <a:p>
            <a:pPr/>
            <a:r>
              <a:t>Keep your Code DRY</a:t>
            </a:r>
          </a:p>
        </p:txBody>
      </p:sp>
      <p:sp>
        <p:nvSpPr>
          <p:cNvPr id="198" name="Who wants to maintain this?"/>
          <p:cNvSpPr txBox="1"/>
          <p:nvPr/>
        </p:nvSpPr>
        <p:spPr>
          <a:xfrm>
            <a:off x="10180230" y="7437892"/>
            <a:ext cx="12814477" cy="1770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lnSpc>
                <a:spcPct val="80000"/>
              </a:lnSpc>
              <a:defRPr b="1" spc="-148" sz="7400">
                <a:solidFill>
                  <a:srgbClr val="000000"/>
                </a:solidFill>
              </a:defRPr>
            </a:lvl1pPr>
          </a:lstStyle>
          <a:p>
            <a:pPr/>
            <a:r>
              <a:t>Who wants to maintain this?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Bowl of pappardelle pasta with parsley butter, roasted hazelnuts, and shaved parmesan cheese" descr="Bowl of pappardelle pasta with parsley butter, roasted hazelnuts, and shaved parmesan cheese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2728515" y="3413176"/>
            <a:ext cx="18927093" cy="5415005"/>
          </a:xfrm>
          <a:prstGeom prst="rect">
            <a:avLst/>
          </a:prstGeom>
        </p:spPr>
      </p:pic>
      <p:sp>
        <p:nvSpPr>
          <p:cNvPr id="201" name="Keep your Code D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43271">
              <a:defRPr spc="-156" sz="7820"/>
            </a:lvl1pPr>
          </a:lstStyle>
          <a:p>
            <a:pPr/>
            <a:r>
              <a:t>Keep your Code DRY</a:t>
            </a:r>
          </a:p>
        </p:txBody>
      </p:sp>
      <p:sp>
        <p:nvSpPr>
          <p:cNvPr id="202" name="Clean Code…"/>
          <p:cNvSpPr txBox="1"/>
          <p:nvPr/>
        </p:nvSpPr>
        <p:spPr>
          <a:xfrm>
            <a:off x="6232128" y="10274677"/>
            <a:ext cx="12814477" cy="1770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600"/>
              </a:spcBef>
              <a:defRPr b="1" spc="-148" sz="7400">
                <a:solidFill>
                  <a:srgbClr val="000000"/>
                </a:solidFill>
              </a:defRPr>
            </a:pPr>
            <a:r>
              <a:t>Clean Code</a:t>
            </a:r>
          </a:p>
          <a:p>
            <a:pPr>
              <a:lnSpc>
                <a:spcPct val="80000"/>
              </a:lnSpc>
              <a:defRPr b="1" spc="-52" sz="2600">
                <a:solidFill>
                  <a:srgbClr val="000000"/>
                </a:solidFill>
              </a:defRPr>
            </a:pPr>
            <a:r>
              <a:t>Minimal Repetition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Your Turn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Your Turn!</a:t>
            </a:r>
          </a:p>
        </p:txBody>
      </p:sp>
      <p:sp>
        <p:nvSpPr>
          <p:cNvPr id="205" name="Activity: First Function…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 b="1" spc="-72" sz="3600"/>
            </a:pPr>
            <a:r>
              <a:t>Activity: </a:t>
            </a:r>
            <a:r>
              <a:rPr b="0"/>
              <a:t>First Function</a:t>
            </a:r>
            <a:endParaRPr b="0"/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 b="1" spc="-72" sz="3600"/>
            </a:pPr>
            <a:r>
              <a:t>Suggested Time: </a:t>
            </a:r>
            <a:r>
              <a:rPr b="0"/>
              <a:t>15 min.</a:t>
            </a:r>
          </a:p>
        </p:txBody>
      </p:sp>
      <p:sp>
        <p:nvSpPr>
          <p:cNvPr id="206" name="Assignment: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Assignment:</a:t>
            </a:r>
          </a:p>
        </p:txBody>
      </p:sp>
      <p:sp>
        <p:nvSpPr>
          <p:cNvPr id="207" name="Fill in the missing functions and function calls"/>
          <p:cNvSpPr txBox="1"/>
          <p:nvPr>
            <p:ph type="body" idx="25"/>
          </p:nvPr>
        </p:nvSpPr>
        <p:spPr>
          <a:xfrm>
            <a:off x="1364568" y="4258856"/>
            <a:ext cx="21971001" cy="1433164"/>
          </a:xfrm>
          <a:prstGeom prst="rect">
            <a:avLst/>
          </a:prstGeom>
        </p:spPr>
        <p:txBody>
          <a:bodyPr/>
          <a:lstStyle/>
          <a:p>
            <a:pPr/>
            <a:r>
              <a:t>Fill in the missing functions and function calls</a:t>
            </a:r>
          </a:p>
        </p:txBody>
      </p:sp>
      <p:sp>
        <p:nvSpPr>
          <p:cNvPr id="208" name="Hints:"/>
          <p:cNvSpPr txBox="1"/>
          <p:nvPr/>
        </p:nvSpPr>
        <p:spPr>
          <a:xfrm>
            <a:off x="1364568" y="5578234"/>
            <a:ext cx="21971001" cy="852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b="1" sz="4200">
                <a:solidFill>
                  <a:srgbClr val="000000"/>
                </a:solidFill>
              </a:defRPr>
            </a:lvl1pPr>
          </a:lstStyle>
          <a:p>
            <a:pPr/>
            <a:r>
              <a:t>Hints:</a:t>
            </a:r>
          </a:p>
        </p:txBody>
      </p:sp>
      <p:sp>
        <p:nvSpPr>
          <p:cNvPr id="209" name="You will need to understand how to use “typeof” for the “isString” function"/>
          <p:cNvSpPr txBox="1"/>
          <p:nvPr/>
        </p:nvSpPr>
        <p:spPr>
          <a:xfrm>
            <a:off x="1364568" y="6704603"/>
            <a:ext cx="21971001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3600">
                <a:solidFill>
                  <a:srgbClr val="000000"/>
                </a:solidFill>
              </a:defRPr>
            </a:lvl1pPr>
          </a:lstStyle>
          <a:p>
            <a:pPr/>
            <a:r>
              <a:t>You will need to understand how to use “typeof” for the “isString” function</a:t>
            </a:r>
          </a:p>
        </p:txBody>
      </p:sp>
      <p:sp>
        <p:nvSpPr>
          <p:cNvPr id="210" name="Bonus:"/>
          <p:cNvSpPr txBox="1"/>
          <p:nvPr/>
        </p:nvSpPr>
        <p:spPr>
          <a:xfrm>
            <a:off x="1364568" y="8411925"/>
            <a:ext cx="21971001" cy="852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b="1" sz="4200">
                <a:solidFill>
                  <a:srgbClr val="000000"/>
                </a:solidFill>
              </a:defRPr>
            </a:lvl1pPr>
          </a:lstStyle>
          <a:p>
            <a:pPr/>
            <a:r>
              <a:t>Bonus:</a:t>
            </a:r>
          </a:p>
        </p:txBody>
      </p:sp>
      <p:sp>
        <p:nvSpPr>
          <p:cNvPr id="211" name="If you finish with the first four functions, create two additional functions, `adderReturn()` and `multiplierReturn()`, that return the value when you call the function rather than using console.log."/>
          <p:cNvSpPr txBox="1"/>
          <p:nvPr/>
        </p:nvSpPr>
        <p:spPr>
          <a:xfrm>
            <a:off x="1364568" y="9538294"/>
            <a:ext cx="21971001" cy="14331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3600">
                <a:solidFill>
                  <a:srgbClr val="000000"/>
                </a:solidFill>
              </a:defRPr>
            </a:lvl1pPr>
          </a:lstStyle>
          <a:p>
            <a:pPr/>
            <a:r>
              <a:t>If you finish with the first four functions, create two additional functions, `adderReturn()` and `multiplierReturn()`, that return the value when you call the function rather than using console.log.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Demo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