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ss-tricks.com/snippets/css/a-guide-to-flexbox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69" name="Flex &amp; Gr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&amp;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asics &amp;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 &amp; Terms</a:t>
            </a:r>
          </a:p>
        </p:txBody>
      </p:sp>
      <p:sp>
        <p:nvSpPr>
          <p:cNvPr id="198" name="Aims at providing a more efficient way to lay out, align and distribute space among items in a container in a 2D space.…"/>
          <p:cNvSpPr txBox="1"/>
          <p:nvPr>
            <p:ph type="body" idx="22"/>
          </p:nvPr>
        </p:nvSpPr>
        <p:spPr>
          <a:xfrm>
            <a:off x="1206500" y="3596462"/>
            <a:ext cx="21971000" cy="5832076"/>
          </a:xfrm>
          <a:prstGeom prst="rect">
            <a:avLst/>
          </a:prstGeom>
        </p:spPr>
        <p:txBody>
          <a:bodyPr/>
          <a:lstStyle/>
          <a:p>
            <a:pPr marL="411479" indent="-411479" defTabSz="2194505">
              <a:spcBef>
                <a:spcPts val="4000"/>
              </a:spcBef>
              <a:defRPr sz="3239"/>
            </a:pPr>
            <a:r>
              <a:t>Aims at providing a more efficient way to lay out, align and distribute space among items in a container in a 2D space.</a:t>
            </a:r>
          </a:p>
          <a:p>
            <a:pPr marL="411479" indent="-411479" defTabSz="2194505">
              <a:spcBef>
                <a:spcPts val="4000"/>
              </a:spcBef>
              <a:defRPr sz="3239"/>
            </a:pPr>
            <a:r>
              <a:t>Grid Line - The dividing lines that make up the structure of the grid. They can be either vertical (“column grid lines”) or horizontal (“row grid lines”) and reside on either side of a row or column.</a:t>
            </a: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  <a:r>
              <a:t>Grid Cell - The space between two adjacent row and two adjacent column grid lines. It’s a single “unit” of the grid.</a:t>
            </a: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  <a:r>
              <a:t>Grid Track - The space between two adjacent grid lines. You can think of them as the columns or rows of the grid.</a:t>
            </a: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</a:p>
          <a:p>
            <a:pPr marL="411479" indent="-411479" defTabSz="411479">
              <a:lnSpc>
                <a:spcPct val="117999"/>
              </a:lnSpc>
              <a:spcBef>
                <a:spcPts val="0"/>
              </a:spcBef>
              <a:defRPr sz="3239"/>
            </a:pPr>
            <a:r>
              <a:t>Grid Area - The total space surrounded by four grid lines. A grid area may be composed of any number of grid cells.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58964" y="9783668"/>
            <a:ext cx="4826001" cy="2947618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607595" y="9787164"/>
            <a:ext cx="4826001" cy="2940625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04855" y="9831285"/>
            <a:ext cx="4826001" cy="2852383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156225" y="9774191"/>
            <a:ext cx="4826001" cy="2966572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7" name="Activity: CSS Grid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CSS Grid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25 min.</a:t>
            </a:r>
          </a:p>
        </p:txBody>
      </p:sp>
      <p:sp>
        <p:nvSpPr>
          <p:cNvPr id="208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09" name="Using the files provided to you:…"/>
          <p:cNvSpPr txBox="1"/>
          <p:nvPr>
            <p:ph type="body" idx="25"/>
          </p:nvPr>
        </p:nvSpPr>
        <p:spPr>
          <a:xfrm>
            <a:off x="1364568" y="4258856"/>
            <a:ext cx="21971001" cy="2546879"/>
          </a:xfrm>
          <a:prstGeom prst="rect">
            <a:avLst/>
          </a:prstGeom>
        </p:spPr>
        <p:txBody>
          <a:bodyPr/>
          <a:lstStyle>
            <a:lvl2pPr>
              <a:defRPr sz="3600"/>
            </a:lvl2pPr>
          </a:lstStyle>
          <a:p>
            <a:pPr/>
            <a:r>
              <a:t>Using the files provided to you:</a:t>
            </a:r>
          </a:p>
          <a:p>
            <a:pPr lvl="1"/>
            <a:r>
              <a:t>Write CSS using CSS Grid and its properties to create a dynamic layout that matches the screenshots below.</a:t>
            </a:r>
          </a:p>
        </p:txBody>
      </p:sp>
      <p:pic>
        <p:nvPicPr>
          <p:cNvPr id="210" name="output_320px.png" descr="output_320px.png"/>
          <p:cNvPicPr>
            <a:picLocks noChangeAspect="1"/>
          </p:cNvPicPr>
          <p:nvPr/>
        </p:nvPicPr>
        <p:blipFill>
          <a:blip r:embed="rId2">
            <a:extLst/>
          </a:blip>
          <a:srcRect l="17246" t="0" r="17246" b="0"/>
          <a:stretch>
            <a:fillRect/>
          </a:stretch>
        </p:blipFill>
        <p:spPr>
          <a:xfrm>
            <a:off x="1236715" y="6753517"/>
            <a:ext cx="2839405" cy="6218986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11" name="output_1024px.png" descr="output_1024px.png"/>
          <p:cNvPicPr>
            <a:picLocks noChangeAspect="1"/>
          </p:cNvPicPr>
          <p:nvPr/>
        </p:nvPicPr>
        <p:blipFill>
          <a:blip r:embed="rId3">
            <a:extLst/>
          </a:blip>
          <a:srcRect l="0" t="351" r="0" b="351"/>
          <a:stretch>
            <a:fillRect/>
          </a:stretch>
        </p:blipFill>
        <p:spPr>
          <a:xfrm>
            <a:off x="4650430" y="9904415"/>
            <a:ext cx="8590830" cy="3132964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12" name="output_768px.png" descr="output_768px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650430" y="6761693"/>
            <a:ext cx="8590829" cy="2838237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13" name="output_1440px.png" descr="output_1440px.png"/>
          <p:cNvPicPr>
            <a:picLocks noChangeAspect="1"/>
          </p:cNvPicPr>
          <p:nvPr/>
        </p:nvPicPr>
        <p:blipFill>
          <a:blip r:embed="rId5">
            <a:extLst/>
          </a:blip>
          <a:srcRect l="14298" t="0" r="14298" b="0"/>
          <a:stretch>
            <a:fillRect/>
          </a:stretch>
        </p:blipFill>
        <p:spPr>
          <a:xfrm>
            <a:off x="13963189" y="8121148"/>
            <a:ext cx="9553156" cy="3483912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redit D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Credit Due</a:t>
            </a:r>
          </a:p>
        </p:txBody>
      </p:sp>
      <p:sp>
        <p:nvSpPr>
          <p:cNvPr id="172" name="Material borrowed from Chris Coyier…"/>
          <p:cNvSpPr txBox="1"/>
          <p:nvPr>
            <p:ph type="body" idx="22"/>
          </p:nvPr>
        </p:nvSpPr>
        <p:spPr>
          <a:xfrm>
            <a:off x="1206500" y="3405670"/>
            <a:ext cx="21971000" cy="9098846"/>
          </a:xfrm>
          <a:prstGeom prst="rect">
            <a:avLst/>
          </a:prstGeom>
        </p:spPr>
        <p:txBody>
          <a:bodyPr/>
          <a:lstStyle/>
          <a:p>
            <a:pPr/>
            <a:r>
              <a:t>Material borrowed from Chris Coyier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https://css-tricks.com/snippets/css/a-guide-to-flexbox/</a:t>
            </a:r>
          </a:p>
          <a:p>
            <a:pPr/>
            <a:r>
              <a:t>Material borrowed from Jon Suh</a:t>
            </a:r>
          </a:p>
          <a:p>
            <a:pPr lvl="1"/>
            <a:r>
              <a:t>https://learncssgrid.com/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lexbox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y Flexbox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Flexbox?</a:t>
            </a:r>
          </a:p>
        </p:txBody>
      </p:sp>
      <p:sp>
        <p:nvSpPr>
          <p:cNvPr id="177" name="Aims at providing a more efficient way to lay out, align and distribute space among items in a container…"/>
          <p:cNvSpPr txBox="1"/>
          <p:nvPr>
            <p:ph type="body" idx="22"/>
          </p:nvPr>
        </p:nvSpPr>
        <p:spPr>
          <a:xfrm>
            <a:off x="1206500" y="3596462"/>
            <a:ext cx="15628191" cy="8908054"/>
          </a:xfrm>
          <a:prstGeom prst="rect">
            <a:avLst/>
          </a:prstGeom>
        </p:spPr>
        <p:txBody>
          <a:bodyPr/>
          <a:lstStyle/>
          <a:p>
            <a:pPr/>
            <a:r>
              <a:t>Aims at providing a more efficient way to lay out, align and distribute space among items in a container</a:t>
            </a:r>
          </a:p>
          <a:p>
            <a:pPr/>
            <a:r>
              <a:t>Alter its items’ width/height (and order) to best fill the available space</a:t>
            </a:r>
          </a:p>
          <a:p>
            <a:pPr lvl="1"/>
            <a:r>
              <a:t>A flex container expands items to fill available free space or shrinks them to prevent overflow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asics &amp;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 &amp; Terms</a:t>
            </a:r>
          </a:p>
        </p:txBody>
      </p:sp>
      <p:sp>
        <p:nvSpPr>
          <p:cNvPr id="180" name="Container vs Items…"/>
          <p:cNvSpPr txBox="1"/>
          <p:nvPr>
            <p:ph type="body" idx="22"/>
          </p:nvPr>
        </p:nvSpPr>
        <p:spPr>
          <a:xfrm>
            <a:off x="1206500" y="3254167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Container vs Items</a:t>
            </a:r>
          </a:p>
          <a:p>
            <a:pPr/>
            <a:r>
              <a:t>Main/Cross axis – The axis along which flex items are laid out</a:t>
            </a:r>
          </a:p>
          <a:p>
            <a:pPr lvl="1"/>
            <a:r>
              <a:t>NOT always horizontal! Depends on “flex direction”</a:t>
            </a:r>
          </a:p>
          <a:p>
            <a:pPr/>
            <a:r>
              <a:t>main-[start|end] – The flex items are placed within the container starting from main-start and going to main-end.</a:t>
            </a:r>
          </a:p>
          <a:p>
            <a:pPr/>
            <a:r>
              <a:t>Main/Cross size - a flex items width or height</a:t>
            </a:r>
          </a:p>
          <a:p>
            <a:pPr lvl="1"/>
            <a:r>
              <a:t>Depends on direction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935990" y="7372485"/>
            <a:ext cx="11381332" cy="5343070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86" name="Activity: Flexin’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Flexin’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min.</a:t>
            </a:r>
          </a:p>
        </p:txBody>
      </p:sp>
      <p:sp>
        <p:nvSpPr>
          <p:cNvPr id="187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88" name="Using the files provided to you:…"/>
          <p:cNvSpPr txBox="1"/>
          <p:nvPr>
            <p:ph type="body" idx="25"/>
          </p:nvPr>
        </p:nvSpPr>
        <p:spPr>
          <a:xfrm>
            <a:off x="1364568" y="4258856"/>
            <a:ext cx="21971001" cy="2546879"/>
          </a:xfrm>
          <a:prstGeom prst="rect">
            <a:avLst/>
          </a:prstGeom>
        </p:spPr>
        <p:txBody>
          <a:bodyPr/>
          <a:lstStyle>
            <a:lvl2pPr>
              <a:defRPr sz="3600"/>
            </a:lvl2pPr>
          </a:lstStyle>
          <a:p>
            <a:pPr/>
            <a:r>
              <a:t>Using the files provided to you:</a:t>
            </a:r>
          </a:p>
          <a:p>
            <a:pPr lvl="1"/>
            <a:r>
              <a:t>Write CSS using flexbox and its properties to create a dynamic layout that matches the screenshots below.</a:t>
            </a:r>
          </a:p>
        </p:txBody>
      </p:sp>
      <p:pic>
        <p:nvPicPr>
          <p:cNvPr id="189" name="output_320px.png" descr="output_320px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27858" y="6825488"/>
            <a:ext cx="2691046" cy="6218986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0" name="output_1440px.png" descr="output_1440px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355460" y="6753697"/>
            <a:ext cx="10687546" cy="6218862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rid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y Gri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Grid?</a:t>
            </a:r>
          </a:p>
        </p:txBody>
      </p:sp>
      <p:sp>
        <p:nvSpPr>
          <p:cNvPr id="195" name="Aims at providing a more efficient way to lay out, align and distribute space among items in a container in a 2D space.…"/>
          <p:cNvSpPr txBox="1"/>
          <p:nvPr>
            <p:ph type="body" idx="22"/>
          </p:nvPr>
        </p:nvSpPr>
        <p:spPr>
          <a:xfrm>
            <a:off x="1206500" y="3596462"/>
            <a:ext cx="21971000" cy="3595012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t>Aims at providing a more efficient way to lay out, align and distribute space among items in a container in a 2D space.</a:t>
            </a:r>
          </a:p>
          <a:p>
            <a:pPr marL="457200" indent="-457200"/>
            <a:r>
              <a:t>One of the most powerful CSS modules introduced.</a:t>
            </a:r>
          </a:p>
          <a:p>
            <a:pPr marL="457200" indent="-457200"/>
            <a:r>
              <a:t>Pairs very well with flex box for complex layouts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