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KsExxz0KqrnaBf4zX0F0NkWTU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30faa38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df30faa381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2768930a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e2768930a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30faa38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df30faa381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f30faa38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df30faa381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s-PA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274"/>
                </a:srgbClr>
              </a:gs>
              <a:gs pos="36000">
                <a:srgbClr val="FAC867">
                  <a:alpha val="5490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333"/>
                </a:srgbClr>
              </a:gs>
              <a:gs pos="36000">
                <a:srgbClr val="FAC867">
                  <a:alpha val="6274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411"/>
                </a:srgbClr>
              </a:gs>
              <a:gs pos="31000">
                <a:srgbClr val="FAC867">
                  <a:alpha val="4313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588"/>
                </a:srgbClr>
              </a:gs>
              <a:gs pos="36000">
                <a:srgbClr val="FAC867">
                  <a:alpha val="9411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450"/>
                </a:srgbClr>
              </a:gs>
              <a:gs pos="36000">
                <a:srgbClr val="FAC867">
                  <a:alpha val="7450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691673" y="2219746"/>
            <a:ext cx="6020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web para la gestión para la clínica odontológica Continental - Módulo de informes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/05/2024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/>
        </p:nvSpPr>
        <p:spPr>
          <a:xfrm>
            <a:off x="467550" y="1412775"/>
            <a:ext cx="7413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aprendimos durante el desarrollo del sprint </a:t>
            </a: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estamos haciendo bien?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podemos hacer mejor?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-PA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¿Acciones a realizar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30faa381_0_1"/>
          <p:cNvSpPr txBox="1"/>
          <p:nvPr/>
        </p:nvSpPr>
        <p:spPr>
          <a:xfrm>
            <a:off x="426950" y="350100"/>
            <a:ext cx="793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aprendimos durante el desarrollo del sprint </a:t>
            </a: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2df30faa381_0_1"/>
          <p:cNvSpPr txBox="1"/>
          <p:nvPr/>
        </p:nvSpPr>
        <p:spPr>
          <a:xfrm>
            <a:off x="466350" y="1222000"/>
            <a:ext cx="82113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600">
                <a:solidFill>
                  <a:srgbClr val="FFFFFF"/>
                </a:solidFill>
              </a:rPr>
              <a:t>Durante el desarrollo del Sprint 2, el equipo ha aprendido valiosas lecciones que serán fundamentales para el éxito continuo del proyecto. Entre los aprendizajes clave se encuentran: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 sz="1600">
                <a:solidFill>
                  <a:srgbClr val="FFFFFF"/>
                </a:solidFill>
              </a:rPr>
              <a:t>La importancia de una comunicación clara y efectiva: </a:t>
            </a:r>
            <a:r>
              <a:rPr lang="es-PA" sz="1600">
                <a:solidFill>
                  <a:srgbClr val="FFFFFF"/>
                </a:solidFill>
              </a:rPr>
              <a:t>La comunicación fluida entre los miembros del equipo fue crucial para evitar malentendidos y garantizar una alineación efectiva en el desarrollo del sprint.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 sz="1600">
                <a:solidFill>
                  <a:srgbClr val="FFFFFF"/>
                </a:solidFill>
              </a:rPr>
              <a:t>El valor de la colaboración y el trabajo en equipo: </a:t>
            </a:r>
            <a:r>
              <a:rPr lang="es-PA" sz="1600">
                <a:solidFill>
                  <a:srgbClr val="FFFFFF"/>
                </a:solidFill>
              </a:rPr>
              <a:t>La colaboración activa y el trabajo en equipo fueron esenciales para superar los desafíos y lograr los objetivos del sprint. La diversidad de perspectivas y habilidades dentro del equipo contribuyó significativamente al éxito del proyecto.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PA" sz="1600">
                <a:solidFill>
                  <a:srgbClr val="FFFFFF"/>
                </a:solidFill>
              </a:rPr>
              <a:t>La necesidad de una planificación y estimación precisa de las tareas:</a:t>
            </a:r>
            <a:r>
              <a:rPr lang="es-PA" sz="1600">
                <a:solidFill>
                  <a:srgbClr val="FFFFFF"/>
                </a:solidFill>
              </a:rPr>
              <a:t> La planificación y estimación precisas de las tareas permitieron al equipo administrar mejor el tiempo y los recursos, y garantizar que las historias de usuario se </a:t>
            </a:r>
            <a:r>
              <a:rPr lang="es-PA" sz="1600">
                <a:solidFill>
                  <a:srgbClr val="FFFFFF"/>
                </a:solidFill>
              </a:rPr>
              <a:t>completarán</a:t>
            </a:r>
            <a:r>
              <a:rPr lang="es-PA" sz="1600">
                <a:solidFill>
                  <a:srgbClr val="FFFFFF"/>
                </a:solidFill>
              </a:rPr>
              <a:t> dentro del plazo previsto.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600">
                <a:solidFill>
                  <a:srgbClr val="FFFFFF"/>
                </a:solidFill>
              </a:rPr>
              <a:t>La importancia de las pruebas y el control de calidad:</a:t>
            </a:r>
            <a:r>
              <a:rPr lang="es-PA" sz="1600">
                <a:solidFill>
                  <a:srgbClr val="FFFFFF"/>
                </a:solidFill>
              </a:rPr>
              <a:t> Las pruebas exhaustivas y el control de calidad fueron fundamentales para garantizar que las funcionalidades desarrolladas funcionaran correctamente y cumplieran con los requisitos establecidos.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2768930a2_0_0"/>
          <p:cNvSpPr txBox="1"/>
          <p:nvPr/>
        </p:nvSpPr>
        <p:spPr>
          <a:xfrm>
            <a:off x="426950" y="426300"/>
            <a:ext cx="79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</a:t>
            </a: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estamos haciendo bien</a:t>
            </a: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2e2768930a2_0_0"/>
          <p:cNvSpPr txBox="1"/>
          <p:nvPr/>
        </p:nvSpPr>
        <p:spPr>
          <a:xfrm>
            <a:off x="287450" y="1533000"/>
            <a:ext cx="8211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500">
                <a:solidFill>
                  <a:srgbClr val="FFFFFF"/>
                </a:solidFill>
              </a:rPr>
              <a:t>Manteniendo una comunicación abierta y transparente lo que permite una comunicación fluida entre los miembros del equipo, creando un entorno de trabajo abierto y colaborativo.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500">
                <a:solidFill>
                  <a:srgbClr val="FFFFFF"/>
                </a:solidFill>
              </a:rPr>
              <a:t>Utilizando herramientas y metodologías ágiles mediante la implementación de herramientas y metodologías ágiles, como Scrum, está permitiendo una gestión eficaz del proyecto y una entrega incremental de valor.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500">
                <a:solidFill>
                  <a:srgbClr val="FFFFFF"/>
                </a:solidFill>
              </a:rPr>
              <a:t>La integración de pruebas continuas en el proceso de desarrollo está garantizando la calidad del código y la detección temprana de errores.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500">
                <a:solidFill>
                  <a:srgbClr val="FFFFFF"/>
                </a:solidFill>
              </a:rPr>
              <a:t>El equipo está receptivo a la retroalimentación y busca constantemente formas de mejorar los procesos y las prácticas de desarrollo.</a:t>
            </a:r>
            <a:endParaRPr sz="1500">
              <a:solidFill>
                <a:srgbClr val="FFFFF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30faa381_0_9"/>
          <p:cNvSpPr txBox="1"/>
          <p:nvPr/>
        </p:nvSpPr>
        <p:spPr>
          <a:xfrm>
            <a:off x="218625" y="1267625"/>
            <a:ext cx="8600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500">
                <a:solidFill>
                  <a:schemeClr val="lt1"/>
                </a:solidFill>
              </a:rPr>
              <a:t>A pesar de los avances positivos, existen áreas en las que el equipo puede seguir mejorando: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500">
                <a:solidFill>
                  <a:schemeClr val="lt1"/>
                </a:solidFill>
              </a:rPr>
              <a:t>A nivel de Personal: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s-PA" sz="1500">
                <a:solidFill>
                  <a:schemeClr val="lt1"/>
                </a:solidFill>
              </a:rPr>
              <a:t>Fortalecer la cohesión del equipo.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s-PA" sz="1500">
                <a:solidFill>
                  <a:schemeClr val="lt1"/>
                </a:solidFill>
              </a:rPr>
              <a:t>Brindar oportunidades de aprendizaje.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500">
                <a:solidFill>
                  <a:schemeClr val="lt1"/>
                </a:solidFill>
              </a:rPr>
              <a:t>A nivel de Relaciones: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s-PA" sz="1500">
                <a:solidFill>
                  <a:schemeClr val="lt1"/>
                </a:solidFill>
              </a:rPr>
              <a:t>Establecer canales de comunicación más formales.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s-PA" sz="1500">
                <a:solidFill>
                  <a:schemeClr val="lt1"/>
                </a:solidFill>
              </a:rPr>
              <a:t>Definir roles y responsabilidades más claras.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500">
                <a:solidFill>
                  <a:schemeClr val="lt1"/>
                </a:solidFill>
              </a:rPr>
              <a:t>A nivel de Procesos: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s-PA" sz="1500">
                <a:solidFill>
                  <a:schemeClr val="lt1"/>
                </a:solidFill>
              </a:rPr>
              <a:t>Estandarizar y documentar los procesos de desarrollo.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s-PA" sz="1500">
                <a:solidFill>
                  <a:schemeClr val="lt1"/>
                </a:solidFill>
              </a:rPr>
              <a:t>Implementar un proceso de gestión de riesgos más robusto.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500">
                <a:solidFill>
                  <a:schemeClr val="lt1"/>
                </a:solidFill>
              </a:rPr>
              <a:t>A nivel de Herramientas: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s-PA" sz="1500">
                <a:solidFill>
                  <a:schemeClr val="lt1"/>
                </a:solidFill>
              </a:rPr>
              <a:t>Explorar herramientas de gestión de proyectos más avanzadas.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s-PA" sz="1500">
                <a:solidFill>
                  <a:schemeClr val="lt1"/>
                </a:solidFill>
              </a:rPr>
              <a:t>Considerar la adopción de herramientas de colaboración en tiempo real.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6" name="Google Shape;176;g2df30faa381_0_9"/>
          <p:cNvSpPr txBox="1"/>
          <p:nvPr/>
        </p:nvSpPr>
        <p:spPr>
          <a:xfrm>
            <a:off x="452800" y="522000"/>
            <a:ext cx="79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</a:t>
            </a: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podemos hacer mejor</a:t>
            </a: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f30faa381_0_13"/>
          <p:cNvSpPr txBox="1"/>
          <p:nvPr/>
        </p:nvSpPr>
        <p:spPr>
          <a:xfrm>
            <a:off x="467555" y="803175"/>
            <a:ext cx="806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realizar: (Próximas historias de usuario)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2df30faa381_0_13"/>
          <p:cNvSpPr txBox="1"/>
          <p:nvPr/>
        </p:nvSpPr>
        <p:spPr>
          <a:xfrm>
            <a:off x="548100" y="2499350"/>
            <a:ext cx="80478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-PA" sz="1900">
                <a:solidFill>
                  <a:srgbClr val="FFFFFF"/>
                </a:solidFill>
              </a:rPr>
              <a:t>Próximos avances:</a:t>
            </a:r>
            <a:endParaRPr b="1"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PA" sz="1800">
                <a:solidFill>
                  <a:srgbClr val="FFFFFF"/>
                </a:solidFill>
              </a:rPr>
              <a:t>HU004:</a:t>
            </a:r>
            <a:r>
              <a:rPr lang="es-PA" sz="1800">
                <a:solidFill>
                  <a:srgbClr val="FFFFFF"/>
                </a:solidFill>
              </a:rPr>
              <a:t> Generar los costos de los tratamientos realizados en el informe post-tratamiento.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PA" sz="1800">
                <a:solidFill>
                  <a:srgbClr val="FFFFFF"/>
                </a:solidFill>
              </a:rPr>
              <a:t>HU006:</a:t>
            </a:r>
            <a:r>
              <a:rPr lang="es-PA" sz="1800">
                <a:solidFill>
                  <a:srgbClr val="FFFFFF"/>
                </a:solidFill>
              </a:rPr>
              <a:t> Obtener la lista de los tratamientos realizados durante la consulta.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PA" sz="1800">
                <a:solidFill>
                  <a:srgbClr val="FFFFFF"/>
                </a:solidFill>
              </a:rPr>
              <a:t>HU007:</a:t>
            </a:r>
            <a:r>
              <a:rPr lang="es-PA" sz="1800">
                <a:solidFill>
                  <a:srgbClr val="FFFFFF"/>
                </a:solidFill>
              </a:rPr>
              <a:t> Obtener la lista de los medicamentos que debe consumir el paciente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A" sz="1800">
                <a:solidFill>
                  <a:srgbClr val="FFFFFF"/>
                </a:solidFill>
              </a:rPr>
              <a:t>Las siguientes tareas a realizar son las anteriores mencionadas, las cuales se encuentran desarrollando, ya que su fecha de inicio es del </a:t>
            </a:r>
            <a:r>
              <a:rPr b="1" lang="es-PA" sz="1800">
                <a:solidFill>
                  <a:srgbClr val="FFFFFF"/>
                </a:solidFill>
              </a:rPr>
              <a:t>27/05/2024.</a:t>
            </a:r>
            <a:endParaRPr b="0" i="0" sz="1800" u="none" cap="none" strike="noStrike">
              <a:solidFill>
                <a:srgbClr val="FFFFFF"/>
              </a:solidFill>
              <a:highlight>
                <a:srgbClr val="EE5818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