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embeddedFontLst>
    <p:embeddedFont>
      <p:font typeface="Century Gothic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6" roundtripDataSignature="AMtx7mgpWNXPPslZWxwyMUk/e0da4OXr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enturyGothic-bold.fntdata"/><Relationship Id="rId12" Type="http://schemas.openxmlformats.org/officeDocument/2006/relationships/font" Target="fonts/CenturyGothic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boldItalic.fntdata"/><Relationship Id="rId14" Type="http://schemas.openxmlformats.org/officeDocument/2006/relationships/font" Target="fonts/CenturyGothic-italic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P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df30faa381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g2df30faa381_0_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e2768930a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2e2768930a2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f30faa381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g2df30faa381_0_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df30faa381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g2df30faa381_0_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descripción">
  <p:cSld name="Imagen panorámica con descripció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>
            <a:off x="866443" y="4800587"/>
            <a:ext cx="66209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/>
          <p:nvPr>
            <p:ph idx="2" type="pic"/>
          </p:nvPr>
        </p:nvSpPr>
        <p:spPr>
          <a:xfrm>
            <a:off x="866442" y="685800"/>
            <a:ext cx="662096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960"/>
              </a:srgbClr>
            </a:outerShdw>
          </a:effectLst>
        </p:spPr>
      </p:sp>
      <p:sp>
        <p:nvSpPr>
          <p:cNvPr id="81" name="Google Shape;81;p13"/>
          <p:cNvSpPr txBox="1"/>
          <p:nvPr>
            <p:ph idx="1" type="body"/>
          </p:nvPr>
        </p:nvSpPr>
        <p:spPr>
          <a:xfrm>
            <a:off x="866443" y="5367325"/>
            <a:ext cx="66209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2" name="Google Shape;82;p13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>
            <a:off x="866442" y="1447800"/>
            <a:ext cx="6620968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>
            <a:off x="866442" y="3657600"/>
            <a:ext cx="6620968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8" name="Google Shape;88;p14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1181409" y="1447800"/>
            <a:ext cx="6001049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1448177" y="3771174"/>
            <a:ext cx="5540814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4" name="Google Shape;94;p15"/>
          <p:cNvSpPr txBox="1"/>
          <p:nvPr>
            <p:ph idx="2" type="body"/>
          </p:nvPr>
        </p:nvSpPr>
        <p:spPr>
          <a:xfrm>
            <a:off x="866442" y="4350657"/>
            <a:ext cx="6620968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5" name="Google Shape;95;p1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0"/>
              <a:buFont typeface="Arial"/>
              <a:buNone/>
            </a:pPr>
            <a:r>
              <a:rPr b="0" i="0" lang="es-PA" sz="1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0"/>
              <a:buFont typeface="Arial"/>
              <a:buNone/>
            </a:pPr>
            <a:r>
              <a:rPr b="0" i="0" lang="es-PA" sz="1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866442" y="3124201"/>
            <a:ext cx="6620968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3">
  <p:cSld name="Columna 3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474834" y="1981200"/>
            <a:ext cx="22107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17"/>
          <p:cNvSpPr txBox="1"/>
          <p:nvPr>
            <p:ph idx="2" type="body"/>
          </p:nvPr>
        </p:nvSpPr>
        <p:spPr>
          <a:xfrm>
            <a:off x="489475" y="2667000"/>
            <a:ext cx="219608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0" name="Google Shape;110;p17"/>
          <p:cNvSpPr txBox="1"/>
          <p:nvPr>
            <p:ph idx="3" type="body"/>
          </p:nvPr>
        </p:nvSpPr>
        <p:spPr>
          <a:xfrm>
            <a:off x="2913504" y="1981200"/>
            <a:ext cx="22027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1" name="Google Shape;111;p17"/>
          <p:cNvSpPr txBox="1"/>
          <p:nvPr>
            <p:ph idx="4" type="body"/>
          </p:nvPr>
        </p:nvSpPr>
        <p:spPr>
          <a:xfrm>
            <a:off x="2905586" y="2667000"/>
            <a:ext cx="2210671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2" name="Google Shape;112;p17"/>
          <p:cNvSpPr txBox="1"/>
          <p:nvPr>
            <p:ph idx="5" type="body"/>
          </p:nvPr>
        </p:nvSpPr>
        <p:spPr>
          <a:xfrm>
            <a:off x="5344917" y="1981200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3" name="Google Shape;113;p17"/>
          <p:cNvSpPr txBox="1"/>
          <p:nvPr>
            <p:ph idx="6" type="body"/>
          </p:nvPr>
        </p:nvSpPr>
        <p:spPr>
          <a:xfrm>
            <a:off x="5344917" y="2667000"/>
            <a:ext cx="2199658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4" name="Google Shape;114;p17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17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17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de imagen 3">
  <p:cSld name="Columna de imagen 3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489475" y="4250949"/>
            <a:ext cx="22056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2" name="Google Shape;122;p18"/>
          <p:cNvSpPr/>
          <p:nvPr>
            <p:ph idx="2" type="pic"/>
          </p:nvPr>
        </p:nvSpPr>
        <p:spPr>
          <a:xfrm>
            <a:off x="489475" y="2209800"/>
            <a:ext cx="2205612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960"/>
              </a:srgbClr>
            </a:outerShdw>
          </a:effectLst>
        </p:spPr>
      </p:sp>
      <p:sp>
        <p:nvSpPr>
          <p:cNvPr id="123" name="Google Shape;123;p18"/>
          <p:cNvSpPr txBox="1"/>
          <p:nvPr>
            <p:ph idx="3" type="body"/>
          </p:nvPr>
        </p:nvSpPr>
        <p:spPr>
          <a:xfrm>
            <a:off x="489475" y="4827212"/>
            <a:ext cx="2205612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4" name="Google Shape;124;p18"/>
          <p:cNvSpPr txBox="1"/>
          <p:nvPr>
            <p:ph idx="4" type="body"/>
          </p:nvPr>
        </p:nvSpPr>
        <p:spPr>
          <a:xfrm>
            <a:off x="2917792" y="4250949"/>
            <a:ext cx="21984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5" name="Google Shape;125;p18"/>
          <p:cNvSpPr/>
          <p:nvPr>
            <p:ph idx="5" type="pic"/>
          </p:nvPr>
        </p:nvSpPr>
        <p:spPr>
          <a:xfrm>
            <a:off x="2917791" y="2209800"/>
            <a:ext cx="2198466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960"/>
              </a:srgbClr>
            </a:outerShdw>
          </a:effectLst>
        </p:spPr>
      </p:sp>
      <p:sp>
        <p:nvSpPr>
          <p:cNvPr id="126" name="Google Shape;126;p18"/>
          <p:cNvSpPr txBox="1"/>
          <p:nvPr>
            <p:ph idx="6" type="body"/>
          </p:nvPr>
        </p:nvSpPr>
        <p:spPr>
          <a:xfrm>
            <a:off x="2916776" y="4827211"/>
            <a:ext cx="2201378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7" name="Google Shape;127;p18"/>
          <p:cNvSpPr txBox="1"/>
          <p:nvPr>
            <p:ph idx="7" type="body"/>
          </p:nvPr>
        </p:nvSpPr>
        <p:spPr>
          <a:xfrm>
            <a:off x="5344917" y="4250949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8" name="Google Shape;128;p18"/>
          <p:cNvSpPr/>
          <p:nvPr>
            <p:ph idx="8" type="pic"/>
          </p:nvPr>
        </p:nvSpPr>
        <p:spPr>
          <a:xfrm>
            <a:off x="5344916" y="2209800"/>
            <a:ext cx="2199658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960"/>
              </a:srgbClr>
            </a:outerShdw>
          </a:effectLst>
        </p:spPr>
      </p:sp>
      <p:sp>
        <p:nvSpPr>
          <p:cNvPr id="129" name="Google Shape;129;p18"/>
          <p:cNvSpPr txBox="1"/>
          <p:nvPr>
            <p:ph idx="9" type="body"/>
          </p:nvPr>
        </p:nvSpPr>
        <p:spPr>
          <a:xfrm>
            <a:off x="5344824" y="4827209"/>
            <a:ext cx="2202571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30" name="Google Shape;130;p18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18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Google Shape;132;p18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8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 rot="5400000">
            <a:off x="2085787" y="794839"/>
            <a:ext cx="4195481" cy="671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8" name="Google Shape;138;p19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9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9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 rot="5400000">
            <a:off x="3974116" y="2685880"/>
            <a:ext cx="5826125" cy="13147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 rot="5400000">
            <a:off x="532314" y="730366"/>
            <a:ext cx="5483134" cy="5568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4" name="Google Shape;144;p20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0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0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ctrTitle"/>
          </p:nvPr>
        </p:nvSpPr>
        <p:spPr>
          <a:xfrm>
            <a:off x="866442" y="1447801"/>
            <a:ext cx="662096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866442" y="4777380"/>
            <a:ext cx="662096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866443" y="2861734"/>
            <a:ext cx="662096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827700" y="2060576"/>
            <a:ext cx="3298113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4241975" y="2056093"/>
            <a:ext cx="3298115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827700" y="1905000"/>
            <a:ext cx="3298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827700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4" name="Google Shape;54;p9"/>
          <p:cNvSpPr txBox="1"/>
          <p:nvPr>
            <p:ph idx="3" type="body"/>
          </p:nvPr>
        </p:nvSpPr>
        <p:spPr>
          <a:xfrm>
            <a:off x="4241976" y="1905000"/>
            <a:ext cx="3298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5" name="Google Shape;55;p9"/>
          <p:cNvSpPr txBox="1"/>
          <p:nvPr>
            <p:ph idx="4" type="body"/>
          </p:nvPr>
        </p:nvSpPr>
        <p:spPr>
          <a:xfrm>
            <a:off x="4241976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6" name="Google Shape;56;p9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866441" y="1447800"/>
            <a:ext cx="2551462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" type="body"/>
          </p:nvPr>
        </p:nvSpPr>
        <p:spPr>
          <a:xfrm>
            <a:off x="3589397" y="1447800"/>
            <a:ext cx="3898013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7" name="Google Shape;67;p11"/>
          <p:cNvSpPr txBox="1"/>
          <p:nvPr>
            <p:ph idx="2" type="body"/>
          </p:nvPr>
        </p:nvSpPr>
        <p:spPr>
          <a:xfrm>
            <a:off x="866441" y="3129281"/>
            <a:ext cx="2551462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8" name="Google Shape;68;p11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>
            <a:off x="865656" y="1854192"/>
            <a:ext cx="3820674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/>
          <p:nvPr>
            <p:ph idx="2" type="pic"/>
          </p:nvPr>
        </p:nvSpPr>
        <p:spPr>
          <a:xfrm>
            <a:off x="5213517" y="1143000"/>
            <a:ext cx="2400925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960"/>
              </a:srgbClr>
            </a:outerShdw>
          </a:effectLst>
        </p:spPr>
      </p:sp>
      <p:sp>
        <p:nvSpPr>
          <p:cNvPr id="74" name="Google Shape;74;p12"/>
          <p:cNvSpPr txBox="1"/>
          <p:nvPr>
            <p:ph idx="1" type="body"/>
          </p:nvPr>
        </p:nvSpPr>
        <p:spPr>
          <a:xfrm>
            <a:off x="866441" y="3657600"/>
            <a:ext cx="381472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>
            <a:gsLst>
              <a:gs pos="0">
                <a:srgbClr val="FAC867">
                  <a:alpha val="5882"/>
                </a:srgbClr>
              </a:gs>
              <a:gs pos="36000">
                <a:srgbClr val="FAC867">
                  <a:alpha val="5098"/>
                </a:srgbClr>
              </a:gs>
              <a:gs pos="69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>
            <a:gsLst>
              <a:gs pos="0">
                <a:srgbClr val="FAC867">
                  <a:alpha val="12941"/>
                </a:srgbClr>
              </a:gs>
              <a:gs pos="36000">
                <a:srgbClr val="FAC867">
                  <a:alpha val="5882"/>
                </a:srgbClr>
              </a:gs>
              <a:gs pos="73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>
            <a:gsLst>
              <a:gs pos="0">
                <a:srgbClr val="FAC867">
                  <a:alpha val="9019"/>
                </a:srgbClr>
              </a:gs>
              <a:gs pos="31000">
                <a:srgbClr val="FAC867">
                  <a:alpha val="3921"/>
                </a:srgbClr>
              </a:gs>
              <a:gs pos="66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>
            <a:gsLst>
              <a:gs pos="0">
                <a:srgbClr val="FAC867">
                  <a:alpha val="10196"/>
                </a:srgbClr>
              </a:gs>
              <a:gs pos="36000">
                <a:srgbClr val="FAC867">
                  <a:alpha val="9019"/>
                </a:srgbClr>
              </a:gs>
              <a:gs pos="75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>
            <a:gsLst>
              <a:gs pos="0">
                <a:srgbClr val="FAC867">
                  <a:alpha val="7058"/>
                </a:srgbClr>
              </a:gs>
              <a:gs pos="36000">
                <a:srgbClr val="FAC867">
                  <a:alpha val="7058"/>
                </a:srgbClr>
              </a:gs>
              <a:gs pos="72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392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"/>
          <p:cNvSpPr txBox="1"/>
          <p:nvPr/>
        </p:nvSpPr>
        <p:spPr>
          <a:xfrm>
            <a:off x="1691680" y="620688"/>
            <a:ext cx="602039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PA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RETROSPECTIVA DEL SPRINT </a:t>
            </a:r>
            <a:r>
              <a:rPr b="1" lang="es-PA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b="1" i="0" sz="2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3" name="Google Shape;153;p1"/>
          <p:cNvSpPr txBox="1"/>
          <p:nvPr/>
        </p:nvSpPr>
        <p:spPr>
          <a:xfrm>
            <a:off x="1691673" y="2219746"/>
            <a:ext cx="60204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PA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Aplicativo web para la gestión para la clínica odontológica Continental - Módulo de informes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s-PA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</a:t>
            </a:r>
            <a:r>
              <a:rPr b="1" i="0" lang="es-PA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/0</a:t>
            </a:r>
            <a:r>
              <a:rPr b="1" lang="es-PA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r>
            <a:r>
              <a:rPr b="1" i="0" lang="es-PA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/2024</a:t>
            </a:r>
            <a:endParaRPr b="1" i="0" sz="2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"/>
          <p:cNvSpPr txBox="1"/>
          <p:nvPr/>
        </p:nvSpPr>
        <p:spPr>
          <a:xfrm>
            <a:off x="467550" y="1412775"/>
            <a:ext cx="74139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PA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AGENDA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s-PA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¿Qué aprendimos durante el desarrollo del sprint </a:t>
            </a:r>
            <a:r>
              <a:rPr lang="es-PA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r>
              <a:rPr b="0" i="0" lang="es-PA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s-PA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¿Qué estamos haciendo bien?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s-PA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¿Qué podemos hacer mejor?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s-PA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Personas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s-PA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Relaciones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s-PA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Procesos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s-PA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Herramientas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s-PA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¿Acciones a realizar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f30faa381_0_1"/>
          <p:cNvSpPr txBox="1"/>
          <p:nvPr/>
        </p:nvSpPr>
        <p:spPr>
          <a:xfrm>
            <a:off x="426950" y="731100"/>
            <a:ext cx="7932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PA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¿Qué aprendimos durante el desarrollo del sprint </a:t>
            </a:r>
            <a:r>
              <a:rPr b="1" lang="es-PA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r>
              <a:rPr b="1" i="0" lang="es-PA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4" name="Google Shape;164;g2df30faa381_0_1"/>
          <p:cNvSpPr txBox="1"/>
          <p:nvPr/>
        </p:nvSpPr>
        <p:spPr>
          <a:xfrm>
            <a:off x="466350" y="1984000"/>
            <a:ext cx="82113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A" sz="1600">
                <a:solidFill>
                  <a:srgbClr val="FFFFFF"/>
                </a:solidFill>
              </a:rPr>
              <a:t>A lo largo del Sprint 3, el equipo ha adquirido valiosos aprendizajes que serán fundamentales para el progreso continuo del proyecto: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PA" sz="1600">
                <a:solidFill>
                  <a:srgbClr val="FFFFFF"/>
                </a:solidFill>
              </a:rPr>
              <a:t>1. El valor de la colaboración: </a:t>
            </a:r>
            <a:r>
              <a:rPr lang="es-PA" sz="1600">
                <a:solidFill>
                  <a:srgbClr val="FFFFFF"/>
                </a:solidFill>
              </a:rPr>
              <a:t>La colaboración entre los desarrolladores de sistemas fue crucial para superar los desafíos técnicos y garantizar la correcta implementación de las funcionalidades.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PA" sz="1600">
                <a:solidFill>
                  <a:srgbClr val="FFFFFF"/>
                </a:solidFill>
              </a:rPr>
              <a:t>2. La necesidad de una gestión eficaz de dependencias: </a:t>
            </a:r>
            <a:r>
              <a:rPr lang="es-PA" sz="1600">
                <a:solidFill>
                  <a:srgbClr val="FFFFFF"/>
                </a:solidFill>
              </a:rPr>
              <a:t>La gestión de las dependencias entre las historias de usuario y los sistemas externos fue esencial para evitar retrasos y garantizar un flujo de trabajo fluido.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PA" sz="1600">
                <a:solidFill>
                  <a:srgbClr val="FFFFFF"/>
                </a:solidFill>
              </a:rPr>
              <a:t>3. La importancia de las pruebas exhaustivas: </a:t>
            </a:r>
            <a:r>
              <a:rPr lang="es-PA" sz="1600">
                <a:solidFill>
                  <a:srgbClr val="FFFFFF"/>
                </a:solidFill>
              </a:rPr>
              <a:t>Las pruebas exhaustivas de las funcionalidades integradas con sistemas externos fueron fundamentales para detectar y corregir errores tempranamente, asegurando la calidad del informe post-tratamiento.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e2768930a2_0_0"/>
          <p:cNvSpPr txBox="1"/>
          <p:nvPr/>
        </p:nvSpPr>
        <p:spPr>
          <a:xfrm>
            <a:off x="426950" y="654900"/>
            <a:ext cx="7932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PA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¿Qué estamos haciendo bien?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g2e2768930a2_0_0"/>
          <p:cNvSpPr txBox="1"/>
          <p:nvPr/>
        </p:nvSpPr>
        <p:spPr>
          <a:xfrm>
            <a:off x="426950" y="1519700"/>
            <a:ext cx="82113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PA" sz="1500">
                <a:solidFill>
                  <a:srgbClr val="FFFFFF"/>
                </a:solidFill>
              </a:rPr>
              <a:t>Manteniendo una comunicación abierta y transparente lo que permite una comunicación fluida entre los miembros del equipo, creando un entorno de trabajo abierto y colaborativo.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PA" sz="1500">
                <a:solidFill>
                  <a:srgbClr val="FFFFFF"/>
                </a:solidFill>
              </a:rPr>
              <a:t>Utilizando herramientas y metodologías ágiles mediante la implementación de herramientas y metodologías ágiles, como Scrum, está permitiendo una gestión eficaz del proyecto y una entrega incremental de valor.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PA" sz="1500">
                <a:solidFill>
                  <a:srgbClr val="FFFFFF"/>
                </a:solidFill>
              </a:rPr>
              <a:t>La integración de pruebas continuas en el proceso de desarrollo está garantizando la calidad del código y la detección temprana de errores.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PA" sz="1500">
                <a:solidFill>
                  <a:srgbClr val="FFFFFF"/>
                </a:solidFill>
              </a:rPr>
              <a:t>El equipo está receptivo a la retroalimentación y busca constantemente formas de mejorar los procesos y las prácticas de desarrollo.</a:t>
            </a:r>
            <a:endParaRPr sz="1500">
              <a:solidFill>
                <a:srgbClr val="FFFFFF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df30faa381_0_9"/>
          <p:cNvSpPr txBox="1"/>
          <p:nvPr/>
        </p:nvSpPr>
        <p:spPr>
          <a:xfrm>
            <a:off x="218625" y="1267625"/>
            <a:ext cx="86004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PA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pesar de los avances positivos, existen áreas en las que el equipo puede seguir mejorando: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PA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nivel de Personal: 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-"/>
            </a:pPr>
            <a:r>
              <a:rPr b="0" i="0" lang="es-PA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Fortalecer la cohesión del equipo.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-"/>
            </a:pPr>
            <a:r>
              <a:rPr b="0" i="0" lang="es-PA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Brindar oportunidades de aprendizaje.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PA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nivel de Relaciones: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-"/>
            </a:pPr>
            <a:r>
              <a:rPr b="0" i="0" lang="es-PA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Establecer canales de comunicación más formales.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-"/>
            </a:pPr>
            <a:r>
              <a:rPr b="0" i="0" lang="es-PA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Definir roles y responsabilidades más claras.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PA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nivel de Procesos: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-"/>
            </a:pPr>
            <a:r>
              <a:rPr b="0" i="0" lang="es-PA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Estandarizar y documentar los procesos de desarrollo.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-"/>
            </a:pPr>
            <a:r>
              <a:rPr b="0" i="0" lang="es-PA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Implementar un proceso de gestión de riesgos más robusto.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PA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nivel de Herramientas: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-"/>
            </a:pPr>
            <a:r>
              <a:rPr b="0" i="0" lang="es-PA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Explorar herramientas de gestión de proyectos más avanzadas.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-"/>
            </a:pPr>
            <a:r>
              <a:rPr b="0" i="0" lang="es-PA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Considerar la adopción de herramientas de colaboración en tiempo real.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2df30faa381_0_9"/>
          <p:cNvSpPr txBox="1"/>
          <p:nvPr/>
        </p:nvSpPr>
        <p:spPr>
          <a:xfrm>
            <a:off x="452800" y="522000"/>
            <a:ext cx="7932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PA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¿Qué podemos hacer mejor?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df30faa381_0_13"/>
          <p:cNvSpPr txBox="1"/>
          <p:nvPr/>
        </p:nvSpPr>
        <p:spPr>
          <a:xfrm>
            <a:off x="467555" y="803175"/>
            <a:ext cx="8065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PA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Acciones a realizar: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g2df30faa381_0_13"/>
          <p:cNvSpPr txBox="1"/>
          <p:nvPr/>
        </p:nvSpPr>
        <p:spPr>
          <a:xfrm>
            <a:off x="476250" y="2118550"/>
            <a:ext cx="8047800" cy="12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s-PA" sz="1800">
                <a:solidFill>
                  <a:srgbClr val="FFFFFF"/>
                </a:solidFill>
              </a:rPr>
              <a:t>Planificación de la integración del módulo con el resto de módulos del sistema para la clínica odontológica.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highlight>
                <a:srgbClr val="EE5818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2012-03-27T19:44:46Z</dcterms:created>
  <dc:creator>hbravo-consultorge@innovacion.gob.pa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0x010100A5124E24CAF14D46B2DD609ACFD84C07</vt:lpwstr>
  </property>
  <property fmtid="{D5CDD505-2E9C-101B-9397-08002B2CF9AE}" pid="3" name="_dlc_DocIdItemGuid">
    <vt:lpwstr>7586f2f4-d20d-492b-9868-1bee41335ca5</vt:lpwstr>
  </property>
</Properties>
</file>