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S0IRW8vxHBp/wXxcVYc31HY3/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545508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f54550888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5455088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f5455088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592c824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f592c824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f592c824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5455088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df54550888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DE DEMOSTRACI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44" y="1412776"/>
            <a:ext cx="637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54550888_0_1"/>
          <p:cNvSpPr txBox="1"/>
          <p:nvPr/>
        </p:nvSpPr>
        <p:spPr>
          <a:xfrm>
            <a:off x="466350" y="1023800"/>
            <a:ext cx="761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54550888_0_1"/>
          <p:cNvSpPr txBox="1"/>
          <p:nvPr/>
        </p:nvSpPr>
        <p:spPr>
          <a:xfrm>
            <a:off x="466350" y="3093500"/>
            <a:ext cx="821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entury Gothic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HU001:</a:t>
            </a:r>
            <a:r>
              <a:rPr lang="es-PA" sz="2200">
                <a:solidFill>
                  <a:srgbClr val="FFFFFF"/>
                </a:solidFill>
              </a:rPr>
              <a:t> Generar el informe post-tratamiento automáticamente en formato PDF.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s-PA" sz="2200">
                <a:solidFill>
                  <a:srgbClr val="FFFFFF"/>
                </a:solidFill>
              </a:rPr>
              <a:t>H</a:t>
            </a:r>
            <a:r>
              <a:rPr b="1" lang="es-PA" sz="2200">
                <a:solidFill>
                  <a:srgbClr val="FFFFFF"/>
                </a:solidFill>
              </a:rPr>
              <a:t>U002</a:t>
            </a:r>
            <a:r>
              <a:rPr lang="es-PA" sz="2200">
                <a:solidFill>
                  <a:srgbClr val="FFFFFF"/>
                </a:solidFill>
              </a:rPr>
              <a:t>: Imprimir una copia del informe post-tratamiento 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54550888_0_9"/>
          <p:cNvSpPr txBox="1"/>
          <p:nvPr/>
        </p:nvSpPr>
        <p:spPr>
          <a:xfrm>
            <a:off x="467552" y="483100"/>
            <a:ext cx="7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/>
          </a:p>
        </p:txBody>
      </p:sp>
      <p:sp>
        <p:nvSpPr>
          <p:cNvPr id="170" name="Google Shape;170;g2df54550888_0_9"/>
          <p:cNvSpPr txBox="1"/>
          <p:nvPr/>
        </p:nvSpPr>
        <p:spPr>
          <a:xfrm>
            <a:off x="467550" y="1262300"/>
            <a:ext cx="797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chemeClr val="lt1"/>
                </a:solidFill>
              </a:rPr>
              <a:t>Caso de prueba de sistema – Prueba funcional:</a:t>
            </a:r>
            <a:r>
              <a:rPr lang="es-PA" sz="1600">
                <a:solidFill>
                  <a:schemeClr val="lt1"/>
                </a:solidFill>
              </a:rPr>
              <a:t> Generar el informe post-tratamiento automáticamente en formato PDF.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df54550888_0_9"/>
          <p:cNvSpPr txBox="1"/>
          <p:nvPr>
            <p:ph idx="3" type="body"/>
          </p:nvPr>
        </p:nvSpPr>
        <p:spPr>
          <a:xfrm>
            <a:off x="508000" y="4437525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s-PA" sz="1440">
                <a:latin typeface="Arial"/>
                <a:ea typeface="Arial"/>
                <a:cs typeface="Arial"/>
                <a:sym typeface="Arial"/>
              </a:rPr>
              <a:t>Primero ve visualiza el registro de los informes.</a:t>
            </a:r>
            <a:endParaRPr b="1" sz="14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pic>
        <p:nvPicPr>
          <p:cNvPr id="172" name="Google Shape;172;g2df5455088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7" y="2591850"/>
            <a:ext cx="2938520" cy="16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df54550888_0_9"/>
          <p:cNvSpPr txBox="1"/>
          <p:nvPr>
            <p:ph idx="3" type="body"/>
          </p:nvPr>
        </p:nvSpPr>
        <p:spPr>
          <a:xfrm>
            <a:off x="3540500" y="4437525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>
                <a:latin typeface="Arial"/>
                <a:ea typeface="Arial"/>
                <a:cs typeface="Arial"/>
                <a:sym typeface="Arial"/>
              </a:rPr>
              <a:t>Se visualiza a uno de ellos y se pone click a imprimir.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sp>
        <p:nvSpPr>
          <p:cNvPr id="174" name="Google Shape;174;g2df54550888_0_9"/>
          <p:cNvSpPr txBox="1"/>
          <p:nvPr>
            <p:ph idx="3" type="body"/>
          </p:nvPr>
        </p:nvSpPr>
        <p:spPr>
          <a:xfrm>
            <a:off x="6831100" y="4437525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>
                <a:latin typeface="Arial"/>
                <a:ea typeface="Arial"/>
                <a:cs typeface="Arial"/>
                <a:sym typeface="Arial"/>
              </a:rPr>
              <a:t>Por último se ejecuta el código y se muestra el informe en formato PDF.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pic>
        <p:nvPicPr>
          <p:cNvPr id="175" name="Google Shape;175;g2df5455088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063" y="2591861"/>
            <a:ext cx="2938500" cy="165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df54550888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825" y="2564850"/>
            <a:ext cx="2724800" cy="1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f592c8248_0_40"/>
          <p:cNvSpPr txBox="1"/>
          <p:nvPr>
            <p:ph idx="3" type="body"/>
          </p:nvPr>
        </p:nvSpPr>
        <p:spPr>
          <a:xfrm>
            <a:off x="230650" y="4669063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>
                <a:latin typeface="Arial"/>
                <a:ea typeface="Arial"/>
                <a:cs typeface="Arial"/>
                <a:sym typeface="Arial"/>
              </a:rPr>
              <a:t>Generar una configuración.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sp>
        <p:nvSpPr>
          <p:cNvPr id="183" name="Google Shape;183;g2df592c8248_0_40"/>
          <p:cNvSpPr txBox="1"/>
          <p:nvPr>
            <p:ph idx="3" type="body"/>
          </p:nvPr>
        </p:nvSpPr>
        <p:spPr>
          <a:xfrm>
            <a:off x="3263150" y="4669063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A">
                <a:latin typeface="Arial"/>
                <a:ea typeface="Arial"/>
                <a:cs typeface="Arial"/>
                <a:sym typeface="Arial"/>
              </a:rPr>
              <a:t>Se visualiza a uno de ellos y se pone click a imprimir.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sp>
        <p:nvSpPr>
          <p:cNvPr id="184" name="Google Shape;184;g2df592c8248_0_40"/>
          <p:cNvSpPr txBox="1"/>
          <p:nvPr>
            <p:ph idx="3" type="body"/>
          </p:nvPr>
        </p:nvSpPr>
        <p:spPr>
          <a:xfrm>
            <a:off x="6553750" y="4669063"/>
            <a:ext cx="25236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PA">
                <a:latin typeface="Arial"/>
                <a:ea typeface="Arial"/>
                <a:cs typeface="Arial"/>
                <a:sym typeface="Arial"/>
              </a:rPr>
              <a:t>Se imprime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85"/>
          </a:p>
        </p:txBody>
      </p:sp>
      <p:sp>
        <p:nvSpPr>
          <p:cNvPr id="185" name="Google Shape;185;g2df592c8248_0_40"/>
          <p:cNvSpPr txBox="1"/>
          <p:nvPr/>
        </p:nvSpPr>
        <p:spPr>
          <a:xfrm>
            <a:off x="305875" y="871175"/>
            <a:ext cx="839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chemeClr val="lt1"/>
                </a:solidFill>
              </a:rPr>
              <a:t>Caso de prueba de sistema – Prueba funcional: Imprimir una copia del informe post-tratamiento.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g2df592c8248_0_40"/>
          <p:cNvPicPr preferRelativeResize="0"/>
          <p:nvPr/>
        </p:nvPicPr>
        <p:blipFill rotWithShape="1">
          <a:blip r:embed="rId3">
            <a:alphaModFix/>
          </a:blip>
          <a:srcRect b="0" l="0" r="0" t="39972"/>
          <a:stretch/>
        </p:blipFill>
        <p:spPr>
          <a:xfrm>
            <a:off x="230650" y="2136125"/>
            <a:ext cx="2523600" cy="17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df592c824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450" y="2116675"/>
            <a:ext cx="2958450" cy="1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df592c824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750" y="1688750"/>
            <a:ext cx="2071150" cy="2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54550888_0_5"/>
          <p:cNvSpPr txBox="1"/>
          <p:nvPr/>
        </p:nvSpPr>
        <p:spPr>
          <a:xfrm>
            <a:off x="467544" y="1412776"/>
            <a:ext cx="63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/>
          </a:p>
        </p:txBody>
      </p:sp>
      <p:sp>
        <p:nvSpPr>
          <p:cNvPr id="194" name="Google Shape;194;g2df54550888_0_5"/>
          <p:cNvSpPr txBox="1"/>
          <p:nvPr/>
        </p:nvSpPr>
        <p:spPr>
          <a:xfrm>
            <a:off x="467550" y="1993600"/>
            <a:ext cx="80478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900">
                <a:solidFill>
                  <a:schemeClr val="lt1"/>
                </a:solidFill>
              </a:rPr>
              <a:t>Próximos avances: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chemeClr val="lt1"/>
                </a:solidFill>
              </a:rPr>
              <a:t>HU003</a:t>
            </a:r>
            <a:r>
              <a:rPr b="1" lang="es-PA" sz="1800">
                <a:solidFill>
                  <a:schemeClr val="lt1"/>
                </a:solidFill>
              </a:rPr>
              <a:t>:</a:t>
            </a:r>
            <a:r>
              <a:rPr lang="es-PA" sz="1800">
                <a:solidFill>
                  <a:schemeClr val="lt1"/>
                </a:solidFill>
              </a:rPr>
              <a:t> Agregar notas personalizadas al informe post-tratamiento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chemeClr val="lt1"/>
                </a:solidFill>
              </a:rPr>
              <a:t>HU005</a:t>
            </a:r>
            <a:r>
              <a:rPr b="1" lang="es-PA" sz="1800">
                <a:solidFill>
                  <a:schemeClr val="lt1"/>
                </a:solidFill>
              </a:rPr>
              <a:t>:</a:t>
            </a:r>
            <a:r>
              <a:rPr lang="es-PA" sz="1800">
                <a:solidFill>
                  <a:schemeClr val="lt1"/>
                </a:solidFill>
              </a:rPr>
              <a:t> Adjuntar imágenes intraorales y extraorales al informe post-tratamiento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</a:rPr>
              <a:t>Las siguientes tareas a realizar son las anteriores mencionadas, las cuales se encuentran desarrollando, ya que su fecha de inicio es del </a:t>
            </a:r>
            <a:r>
              <a:rPr b="1" lang="es-PA" sz="1800">
                <a:solidFill>
                  <a:schemeClr val="lt1"/>
                </a:solidFill>
              </a:rPr>
              <a:t>09/05/2024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