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2" r:id="rId3"/>
    <p:sldId id="257" r:id="rId4"/>
    <p:sldId id="258" r:id="rId5"/>
    <p:sldId id="259" r:id="rId6"/>
    <p:sldId id="260"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E3FBBD-CBC8-7478-D41F-5C25493B076A}" v="1885" dt="2024-12-10T04:05:48.842"/>
    <p1510:client id="{6FDDF0AC-E9DC-4FC0-82CF-1B1B5DA30DF6}" v="6742" vWet="6743" dt="2024-12-10T04:18:02.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DFE1F-29D6-49B5-8C3A-0FB4BC404D46}"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EE595-2431-44BC-9364-18242B244779}" type="slidenum">
              <a:rPr lang="en-US" smtClean="0"/>
              <a:t>‹#›</a:t>
            </a:fld>
            <a:endParaRPr lang="en-US"/>
          </a:p>
        </p:txBody>
      </p:sp>
    </p:spTree>
    <p:extLst>
      <p:ext uri="{BB962C8B-B14F-4D97-AF65-F5344CB8AC3E}">
        <p14:creationId xmlns:p14="http://schemas.microsoft.com/office/powerpoint/2010/main" val="189300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67EE595-2431-44BC-9364-18242B244779}" type="slidenum">
              <a:rPr lang="en-US" smtClean="0"/>
              <a:t>2</a:t>
            </a:fld>
            <a:endParaRPr lang="en-US"/>
          </a:p>
        </p:txBody>
      </p:sp>
    </p:spTree>
    <p:extLst>
      <p:ext uri="{BB962C8B-B14F-4D97-AF65-F5344CB8AC3E}">
        <p14:creationId xmlns:p14="http://schemas.microsoft.com/office/powerpoint/2010/main" val="1925644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dataset comes from Kaggle, which holds records of each player’s season stats from 2012 through 2023. contains </a:t>
            </a:r>
          </a:p>
        </p:txBody>
      </p:sp>
      <p:sp>
        <p:nvSpPr>
          <p:cNvPr id="4" name="Slide Number Placeholder 3"/>
          <p:cNvSpPr>
            <a:spLocks noGrp="1"/>
          </p:cNvSpPr>
          <p:nvPr>
            <p:ph type="sldNum" sz="quarter" idx="5"/>
          </p:nvPr>
        </p:nvSpPr>
        <p:spPr/>
        <p:txBody>
          <a:bodyPr/>
          <a:lstStyle/>
          <a:p>
            <a:fld id="{867EE595-2431-44BC-9364-18242B244779}" type="slidenum">
              <a:rPr lang="en-US" smtClean="0"/>
              <a:t>3</a:t>
            </a:fld>
            <a:endParaRPr lang="en-US"/>
          </a:p>
        </p:txBody>
      </p:sp>
    </p:spTree>
    <p:extLst>
      <p:ext uri="{BB962C8B-B14F-4D97-AF65-F5344CB8AC3E}">
        <p14:creationId xmlns:p14="http://schemas.microsoft.com/office/powerpoint/2010/main" val="213401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67EE595-2431-44BC-9364-18242B244779}" type="slidenum">
              <a:rPr lang="en-US" smtClean="0"/>
              <a:t>4</a:t>
            </a:fld>
            <a:endParaRPr lang="en-US"/>
          </a:p>
        </p:txBody>
      </p:sp>
    </p:spTree>
    <p:extLst>
      <p:ext uri="{BB962C8B-B14F-4D97-AF65-F5344CB8AC3E}">
        <p14:creationId xmlns:p14="http://schemas.microsoft.com/office/powerpoint/2010/main" val="3266950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Darker colors indicate a good player already at that position, while lighter colors indicate a lack of skill at the position</a:t>
            </a:r>
          </a:p>
        </p:txBody>
      </p:sp>
      <p:sp>
        <p:nvSpPr>
          <p:cNvPr id="4" name="Slide Number Placeholder 3"/>
          <p:cNvSpPr>
            <a:spLocks noGrp="1"/>
          </p:cNvSpPr>
          <p:nvPr>
            <p:ph type="sldNum" sz="quarter" idx="5"/>
          </p:nvPr>
        </p:nvSpPr>
        <p:spPr/>
        <p:txBody>
          <a:bodyPr/>
          <a:lstStyle/>
          <a:p>
            <a:fld id="{867EE595-2431-44BC-9364-18242B244779}" type="slidenum">
              <a:rPr lang="en-US" smtClean="0"/>
              <a:t>6</a:t>
            </a:fld>
            <a:endParaRPr lang="en-US"/>
          </a:p>
        </p:txBody>
      </p:sp>
    </p:spTree>
    <p:extLst>
      <p:ext uri="{BB962C8B-B14F-4D97-AF65-F5344CB8AC3E}">
        <p14:creationId xmlns:p14="http://schemas.microsoft.com/office/powerpoint/2010/main" val="201614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using linear regression, we’re able to simulate a season to see how a player would perform on a future team. This is done by looking at the impact they have on team stats between seasons</a:t>
            </a:r>
          </a:p>
        </p:txBody>
      </p:sp>
      <p:sp>
        <p:nvSpPr>
          <p:cNvPr id="4" name="Slide Number Placeholder 3"/>
          <p:cNvSpPr>
            <a:spLocks noGrp="1"/>
          </p:cNvSpPr>
          <p:nvPr>
            <p:ph type="sldNum" sz="quarter" idx="5"/>
          </p:nvPr>
        </p:nvSpPr>
        <p:spPr/>
        <p:txBody>
          <a:bodyPr/>
          <a:lstStyle/>
          <a:p>
            <a:fld id="{867EE595-2431-44BC-9364-18242B244779}" type="slidenum">
              <a:rPr lang="en-US" smtClean="0"/>
              <a:t>8</a:t>
            </a:fld>
            <a:endParaRPr lang="en-US"/>
          </a:p>
        </p:txBody>
      </p:sp>
    </p:spTree>
    <p:extLst>
      <p:ext uri="{BB962C8B-B14F-4D97-AF65-F5344CB8AC3E}">
        <p14:creationId xmlns:p14="http://schemas.microsoft.com/office/powerpoint/2010/main" val="2414477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DA08FC8-1EBC-45BF-95EB-52F5631AF65B}" type="datetimeFigureOut">
              <a:rPr lang="en-US" smtClean="0"/>
              <a:t>12/9/2024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61CE7B2-31D1-41E1-AB9E-107095101B5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09218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A08FC8-1EBC-45BF-95EB-52F5631AF65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CE7B2-31D1-41E1-AB9E-107095101B5F}" type="slidenum">
              <a:rPr lang="en-US" smtClean="0"/>
              <a:t>‹#›</a:t>
            </a:fld>
            <a:endParaRPr lang="en-US"/>
          </a:p>
        </p:txBody>
      </p:sp>
    </p:spTree>
    <p:extLst>
      <p:ext uri="{BB962C8B-B14F-4D97-AF65-F5344CB8AC3E}">
        <p14:creationId xmlns:p14="http://schemas.microsoft.com/office/powerpoint/2010/main" val="421941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A08FC8-1EBC-45BF-95EB-52F5631AF65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CE7B2-31D1-41E1-AB9E-107095101B5F}" type="slidenum">
              <a:rPr lang="en-US" smtClean="0"/>
              <a:t>‹#›</a:t>
            </a:fld>
            <a:endParaRPr lang="en-US"/>
          </a:p>
        </p:txBody>
      </p:sp>
    </p:spTree>
    <p:extLst>
      <p:ext uri="{BB962C8B-B14F-4D97-AF65-F5344CB8AC3E}">
        <p14:creationId xmlns:p14="http://schemas.microsoft.com/office/powerpoint/2010/main" val="153528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A08FC8-1EBC-45BF-95EB-52F5631AF65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CE7B2-31D1-41E1-AB9E-107095101B5F}" type="slidenum">
              <a:rPr lang="en-US" smtClean="0"/>
              <a:t>‹#›</a:t>
            </a:fld>
            <a:endParaRPr lang="en-US"/>
          </a:p>
        </p:txBody>
      </p:sp>
    </p:spTree>
    <p:extLst>
      <p:ext uri="{BB962C8B-B14F-4D97-AF65-F5344CB8AC3E}">
        <p14:creationId xmlns:p14="http://schemas.microsoft.com/office/powerpoint/2010/main" val="168285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A08FC8-1EBC-45BF-95EB-52F5631AF65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CE7B2-31D1-41E1-AB9E-107095101B5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29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A08FC8-1EBC-45BF-95EB-52F5631AF65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CE7B2-31D1-41E1-AB9E-107095101B5F}" type="slidenum">
              <a:rPr lang="en-US" smtClean="0"/>
              <a:t>‹#›</a:t>
            </a:fld>
            <a:endParaRPr lang="en-US"/>
          </a:p>
        </p:txBody>
      </p:sp>
    </p:spTree>
    <p:extLst>
      <p:ext uri="{BB962C8B-B14F-4D97-AF65-F5344CB8AC3E}">
        <p14:creationId xmlns:p14="http://schemas.microsoft.com/office/powerpoint/2010/main" val="126443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A08FC8-1EBC-45BF-95EB-52F5631AF65B}"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CE7B2-31D1-41E1-AB9E-107095101B5F}" type="slidenum">
              <a:rPr lang="en-US" smtClean="0"/>
              <a:t>‹#›</a:t>
            </a:fld>
            <a:endParaRPr lang="en-US"/>
          </a:p>
        </p:txBody>
      </p:sp>
    </p:spTree>
    <p:extLst>
      <p:ext uri="{BB962C8B-B14F-4D97-AF65-F5344CB8AC3E}">
        <p14:creationId xmlns:p14="http://schemas.microsoft.com/office/powerpoint/2010/main" val="332332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A08FC8-1EBC-45BF-95EB-52F5631AF65B}"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1CE7B2-31D1-41E1-AB9E-107095101B5F}" type="slidenum">
              <a:rPr lang="en-US" smtClean="0"/>
              <a:t>‹#›</a:t>
            </a:fld>
            <a:endParaRPr lang="en-US"/>
          </a:p>
        </p:txBody>
      </p:sp>
    </p:spTree>
    <p:extLst>
      <p:ext uri="{BB962C8B-B14F-4D97-AF65-F5344CB8AC3E}">
        <p14:creationId xmlns:p14="http://schemas.microsoft.com/office/powerpoint/2010/main" val="308478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08FC8-1EBC-45BF-95EB-52F5631AF65B}"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1CE7B2-31D1-41E1-AB9E-107095101B5F}" type="slidenum">
              <a:rPr lang="en-US" smtClean="0"/>
              <a:t>‹#›</a:t>
            </a:fld>
            <a:endParaRPr lang="en-US"/>
          </a:p>
        </p:txBody>
      </p:sp>
    </p:spTree>
    <p:extLst>
      <p:ext uri="{BB962C8B-B14F-4D97-AF65-F5344CB8AC3E}">
        <p14:creationId xmlns:p14="http://schemas.microsoft.com/office/powerpoint/2010/main" val="334118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A08FC8-1EBC-45BF-95EB-52F5631AF65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CE7B2-31D1-41E1-AB9E-107095101B5F}" type="slidenum">
              <a:rPr lang="en-US" smtClean="0"/>
              <a:t>‹#›</a:t>
            </a:fld>
            <a:endParaRPr lang="en-US"/>
          </a:p>
        </p:txBody>
      </p:sp>
    </p:spTree>
    <p:extLst>
      <p:ext uri="{BB962C8B-B14F-4D97-AF65-F5344CB8AC3E}">
        <p14:creationId xmlns:p14="http://schemas.microsoft.com/office/powerpoint/2010/main" val="403952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A08FC8-1EBC-45BF-95EB-52F5631AF65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CE7B2-31D1-41E1-AB9E-107095101B5F}" type="slidenum">
              <a:rPr lang="en-US" smtClean="0"/>
              <a:t>‹#›</a:t>
            </a:fld>
            <a:endParaRPr lang="en-US"/>
          </a:p>
        </p:txBody>
      </p:sp>
    </p:spTree>
    <p:extLst>
      <p:ext uri="{BB962C8B-B14F-4D97-AF65-F5344CB8AC3E}">
        <p14:creationId xmlns:p14="http://schemas.microsoft.com/office/powerpoint/2010/main" val="58128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DA08FC8-1EBC-45BF-95EB-52F5631AF65B}" type="datetimeFigureOut">
              <a:rPr lang="en-US" smtClean="0"/>
              <a:t>12/9/2024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61CE7B2-31D1-41E1-AB9E-107095101B5F}" type="slidenum">
              <a:rPr lang="en-US" smtClean="0"/>
              <a:t>‹#›</a:t>
            </a:fld>
            <a:endParaRPr lang="en-US"/>
          </a:p>
        </p:txBody>
      </p:sp>
    </p:spTree>
    <p:extLst>
      <p:ext uri="{BB962C8B-B14F-4D97-AF65-F5344CB8AC3E}">
        <p14:creationId xmlns:p14="http://schemas.microsoft.com/office/powerpoint/2010/main" val="2658644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geeksforgeeks.org/ml-linear-regress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AFFE-FE2C-A9B6-4C2F-5883680A9B80}"/>
              </a:ext>
            </a:extLst>
          </p:cNvPr>
          <p:cNvSpPr>
            <a:spLocks noGrp="1"/>
          </p:cNvSpPr>
          <p:nvPr>
            <p:ph type="ctrTitle"/>
          </p:nvPr>
        </p:nvSpPr>
        <p:spPr>
          <a:xfrm>
            <a:off x="1524000" y="1116875"/>
            <a:ext cx="9144000" cy="1065666"/>
          </a:xfrm>
        </p:spPr>
        <p:txBody>
          <a:bodyPr/>
          <a:lstStyle/>
          <a:p>
            <a:pPr algn="ctr"/>
            <a:r>
              <a:rPr lang="en-US">
                <a:latin typeface="Georgia Pro Light" panose="02040302050405020303" pitchFamily="18" charset="0"/>
                <a:ea typeface="Sans Serif Collection" panose="020B0502040504020204" pitchFamily="34" charset="0"/>
                <a:cs typeface="Sans Serif Collection" panose="020B0502040504020204" pitchFamily="34" charset="0"/>
              </a:rPr>
              <a:t>NFL Trade Analysis</a:t>
            </a:r>
          </a:p>
        </p:txBody>
      </p:sp>
      <p:sp>
        <p:nvSpPr>
          <p:cNvPr id="3" name="Subtitle 2">
            <a:extLst>
              <a:ext uri="{FF2B5EF4-FFF2-40B4-BE49-F238E27FC236}">
                <a16:creationId xmlns:a16="http://schemas.microsoft.com/office/drawing/2014/main" id="{7BFAC70F-0091-F541-9520-11BCB4566F7D}"/>
              </a:ext>
            </a:extLst>
          </p:cNvPr>
          <p:cNvSpPr>
            <a:spLocks noGrp="1"/>
          </p:cNvSpPr>
          <p:nvPr>
            <p:ph type="subTitle" idx="1"/>
          </p:nvPr>
        </p:nvSpPr>
        <p:spPr>
          <a:xfrm>
            <a:off x="1249680" y="4049485"/>
            <a:ext cx="9418320" cy="1691640"/>
          </a:xfrm>
        </p:spPr>
        <p:txBody>
          <a:bodyPr>
            <a:normAutofit/>
          </a:bodyPr>
          <a:lstStyle/>
          <a:p>
            <a:r>
              <a:rPr lang="en-US" sz="3000"/>
              <a:t>Chris Haleas</a:t>
            </a:r>
          </a:p>
          <a:p>
            <a:r>
              <a:rPr lang="en-US" sz="3000"/>
              <a:t>Andrew Eby</a:t>
            </a:r>
          </a:p>
        </p:txBody>
      </p:sp>
    </p:spTree>
    <p:extLst>
      <p:ext uri="{BB962C8B-B14F-4D97-AF65-F5344CB8AC3E}">
        <p14:creationId xmlns:p14="http://schemas.microsoft.com/office/powerpoint/2010/main" val="362574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D7E9-D773-59BA-1477-455384F6B85E}"/>
              </a:ext>
            </a:extLst>
          </p:cNvPr>
          <p:cNvSpPr>
            <a:spLocks noGrp="1"/>
          </p:cNvSpPr>
          <p:nvPr>
            <p:ph type="title"/>
          </p:nvPr>
        </p:nvSpPr>
        <p:spPr>
          <a:xfrm>
            <a:off x="1105570" y="453895"/>
            <a:ext cx="3664656" cy="1716428"/>
          </a:xfrm>
        </p:spPr>
        <p:txBody>
          <a:bodyPr>
            <a:normAutofit/>
          </a:bodyPr>
          <a:lstStyle/>
          <a:p>
            <a:pPr algn="ctr"/>
            <a:r>
              <a:rPr lang="en-US" sz="4000"/>
              <a:t>  				</a:t>
            </a:r>
          </a:p>
        </p:txBody>
      </p:sp>
      <p:sp>
        <p:nvSpPr>
          <p:cNvPr id="3" name="Content Placeholder 2">
            <a:extLst>
              <a:ext uri="{FF2B5EF4-FFF2-40B4-BE49-F238E27FC236}">
                <a16:creationId xmlns:a16="http://schemas.microsoft.com/office/drawing/2014/main" id="{1B5EE5FE-DDFF-409D-1518-1A31ABC2F886}"/>
              </a:ext>
            </a:extLst>
          </p:cNvPr>
          <p:cNvSpPr>
            <a:spLocks noGrp="1"/>
          </p:cNvSpPr>
          <p:nvPr>
            <p:ph idx="1"/>
          </p:nvPr>
        </p:nvSpPr>
        <p:spPr>
          <a:xfrm>
            <a:off x="431555" y="1860331"/>
            <a:ext cx="4338671" cy="4351337"/>
          </a:xfrm>
        </p:spPr>
        <p:txBody>
          <a:bodyPr vert="horz" lIns="91440" tIns="45720" rIns="91440" bIns="45720" rtlCol="0" anchor="t">
            <a:normAutofit/>
          </a:bodyPr>
          <a:lstStyle/>
          <a:p>
            <a:pPr algn="ctr">
              <a:buNone/>
            </a:pPr>
            <a:r>
              <a:rPr lang="en-US" dirty="0">
                <a:ea typeface="+mn-lt"/>
                <a:cs typeface="+mn-lt"/>
              </a:rPr>
              <a:t>When it comes to trading NFL players, teams want the best value for their investment. Deciding if a trade is worth it is challenging, as many factors need to be considered: the player's stats, the team's needs, and how the player might perform on a new team. These are high-stakes decisions that can impact both a team's success and their finances. GMs spend countless hours analyzing data to make the best choice. However, not all trades turn out well... some lead to setbacks, </a:t>
            </a:r>
            <a:r>
              <a:rPr lang="en-US">
                <a:ea typeface="+mn-lt"/>
                <a:cs typeface="+mn-lt"/>
              </a:rPr>
              <a:t>while others drive growth!</a:t>
            </a:r>
          </a:p>
          <a:p>
            <a:pPr marL="0" indent="0" algn="ctr">
              <a:buNone/>
            </a:pPr>
            <a:endParaRPr lang="en-US" dirty="0"/>
          </a:p>
        </p:txBody>
      </p:sp>
      <p:sp>
        <p:nvSpPr>
          <p:cNvPr id="4" name="TextBox 3">
            <a:extLst>
              <a:ext uri="{FF2B5EF4-FFF2-40B4-BE49-F238E27FC236}">
                <a16:creationId xmlns:a16="http://schemas.microsoft.com/office/drawing/2014/main" id="{0F608463-DF50-7106-195B-ED795EB3F471}"/>
              </a:ext>
            </a:extLst>
          </p:cNvPr>
          <p:cNvSpPr txBox="1"/>
          <p:nvPr/>
        </p:nvSpPr>
        <p:spPr>
          <a:xfrm>
            <a:off x="6080979" y="1860331"/>
            <a:ext cx="4393096" cy="3416320"/>
          </a:xfrm>
          <a:prstGeom prst="rect">
            <a:avLst/>
          </a:prstGeom>
          <a:noFill/>
        </p:spPr>
        <p:txBody>
          <a:bodyPr wrap="square" lIns="91440" tIns="45720" rIns="91440" bIns="45720" rtlCol="0" anchor="t">
            <a:spAutoFit/>
          </a:bodyPr>
          <a:lstStyle/>
          <a:p>
            <a:pPr algn="ctr"/>
            <a:r>
              <a:rPr lang="en-US" dirty="0">
                <a:ea typeface="+mn-lt"/>
                <a:cs typeface="+mn-lt"/>
              </a:rPr>
              <a:t>We aim to provide a reliable prediction of a trade’s value by analyzing a team's strengths and weaknesses at each position and rating players based on key performance features. These ratings are combined to evaluate the trade offers from each team. To further assess the impact of a trade, we compare the player's performance to the potential new team's overall performance.</a:t>
            </a:r>
            <a:endParaRPr lang="en-US"/>
          </a:p>
          <a:p>
            <a:pPr algn="ctr"/>
            <a:endParaRPr lang="en-US" dirty="0"/>
          </a:p>
        </p:txBody>
      </p:sp>
      <p:sp>
        <p:nvSpPr>
          <p:cNvPr id="6" name="TextBox 5">
            <a:extLst>
              <a:ext uri="{FF2B5EF4-FFF2-40B4-BE49-F238E27FC236}">
                <a16:creationId xmlns:a16="http://schemas.microsoft.com/office/drawing/2014/main" id="{A487F3F7-CAC5-3069-70D3-9C1F4D2F4B92}"/>
              </a:ext>
            </a:extLst>
          </p:cNvPr>
          <p:cNvSpPr txBox="1"/>
          <p:nvPr/>
        </p:nvSpPr>
        <p:spPr>
          <a:xfrm>
            <a:off x="6068645" y="772392"/>
            <a:ext cx="4417764" cy="769441"/>
          </a:xfrm>
          <a:prstGeom prst="rect">
            <a:avLst/>
          </a:prstGeom>
          <a:noFill/>
        </p:spPr>
        <p:txBody>
          <a:bodyPr wrap="square" rtlCol="0">
            <a:spAutoFit/>
          </a:bodyPr>
          <a:lstStyle/>
          <a:p>
            <a:pPr algn="ctr"/>
            <a:r>
              <a:rPr lang="en-US" sz="4400"/>
              <a:t>Solution</a:t>
            </a:r>
          </a:p>
        </p:txBody>
      </p:sp>
      <p:sp>
        <p:nvSpPr>
          <p:cNvPr id="5" name="TextBox 4">
            <a:extLst>
              <a:ext uri="{FF2B5EF4-FFF2-40B4-BE49-F238E27FC236}">
                <a16:creationId xmlns:a16="http://schemas.microsoft.com/office/drawing/2014/main" id="{81F317E2-7CCB-F834-244A-29A0C524A627}"/>
              </a:ext>
            </a:extLst>
          </p:cNvPr>
          <p:cNvSpPr txBox="1"/>
          <p:nvPr/>
        </p:nvSpPr>
        <p:spPr>
          <a:xfrm>
            <a:off x="516276" y="772392"/>
            <a:ext cx="4169228" cy="769441"/>
          </a:xfrm>
          <a:prstGeom prst="rect">
            <a:avLst/>
          </a:prstGeom>
          <a:noFill/>
        </p:spPr>
        <p:txBody>
          <a:bodyPr wrap="square" rtlCol="0">
            <a:spAutoFit/>
          </a:bodyPr>
          <a:lstStyle/>
          <a:p>
            <a:pPr algn="ctr"/>
            <a:r>
              <a:rPr lang="en-US" sz="4400"/>
              <a:t>Problem</a:t>
            </a:r>
          </a:p>
        </p:txBody>
      </p:sp>
      <p:pic>
        <p:nvPicPr>
          <p:cNvPr id="7" name="Graphic 6" descr="Football with solid fill">
            <a:extLst>
              <a:ext uri="{FF2B5EF4-FFF2-40B4-BE49-F238E27FC236}">
                <a16:creationId xmlns:a16="http://schemas.microsoft.com/office/drawing/2014/main" id="{81E800DE-0E94-78F7-6753-0343EF0B80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60000">
            <a:off x="10254655" y="-1627"/>
            <a:ext cx="914400" cy="914400"/>
          </a:xfrm>
          <a:prstGeom prst="rect">
            <a:avLst/>
          </a:prstGeom>
        </p:spPr>
      </p:pic>
      <p:pic>
        <p:nvPicPr>
          <p:cNvPr id="8" name="Graphic 7" descr="Football outline">
            <a:extLst>
              <a:ext uri="{FF2B5EF4-FFF2-40B4-BE49-F238E27FC236}">
                <a16:creationId xmlns:a16="http://schemas.microsoft.com/office/drawing/2014/main" id="{3FC0B2C8-12DE-9404-AB78-4F602A19E4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40000">
            <a:off x="119602" y="6028606"/>
            <a:ext cx="914400" cy="914400"/>
          </a:xfrm>
          <a:prstGeom prst="rect">
            <a:avLst/>
          </a:prstGeom>
        </p:spPr>
      </p:pic>
    </p:spTree>
    <p:extLst>
      <p:ext uri="{BB962C8B-B14F-4D97-AF65-F5344CB8AC3E}">
        <p14:creationId xmlns:p14="http://schemas.microsoft.com/office/powerpoint/2010/main" val="328656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1C37-9222-1B1F-E6B3-FE759CBF323D}"/>
              </a:ext>
            </a:extLst>
          </p:cNvPr>
          <p:cNvSpPr>
            <a:spLocks noGrp="1"/>
          </p:cNvSpPr>
          <p:nvPr>
            <p:ph type="title"/>
          </p:nvPr>
        </p:nvSpPr>
        <p:spPr/>
        <p:txBody>
          <a:bodyPr/>
          <a:lstStyle/>
          <a:p>
            <a:r>
              <a:rPr lang="en-US"/>
              <a:t>Our Dataset</a:t>
            </a:r>
          </a:p>
        </p:txBody>
      </p:sp>
      <p:sp>
        <p:nvSpPr>
          <p:cNvPr id="3" name="Content Placeholder 2">
            <a:extLst>
              <a:ext uri="{FF2B5EF4-FFF2-40B4-BE49-F238E27FC236}">
                <a16:creationId xmlns:a16="http://schemas.microsoft.com/office/drawing/2014/main" id="{BEC79D1E-3827-EBF5-A27D-90E6A8C29A2A}"/>
              </a:ext>
            </a:extLst>
          </p:cNvPr>
          <p:cNvSpPr>
            <a:spLocks noGrp="1"/>
          </p:cNvSpPr>
          <p:nvPr>
            <p:ph idx="1"/>
          </p:nvPr>
        </p:nvSpPr>
        <p:spPr>
          <a:xfrm>
            <a:off x="1259574" y="1828800"/>
            <a:ext cx="9366713" cy="4351337"/>
          </a:xfrm>
        </p:spPr>
        <p:txBody>
          <a:bodyPr vert="horz" lIns="91440" tIns="45720" rIns="91440" bIns="45720" rtlCol="0" anchor="t">
            <a:normAutofit/>
          </a:bodyPr>
          <a:lstStyle/>
          <a:p>
            <a:r>
              <a:rPr lang="en-US"/>
              <a:t>Our project utilizes a dataset from Kaggle of NFL statistics from the 2012 – 2023 seasons</a:t>
            </a:r>
          </a:p>
          <a:p>
            <a:r>
              <a:rPr lang="en-US"/>
              <a:t>The dataset contains 195 attributes related to individual player and team statistics</a:t>
            </a:r>
          </a:p>
          <a:p>
            <a:endParaRPr lang="en-US"/>
          </a:p>
          <a:p>
            <a:pPr marL="0" indent="0">
              <a:buNone/>
            </a:pPr>
            <a:endParaRPr lang="en-US"/>
          </a:p>
        </p:txBody>
      </p:sp>
      <p:pic>
        <p:nvPicPr>
          <p:cNvPr id="5" name="Picture 4">
            <a:extLst>
              <a:ext uri="{FF2B5EF4-FFF2-40B4-BE49-F238E27FC236}">
                <a16:creationId xmlns:a16="http://schemas.microsoft.com/office/drawing/2014/main" id="{EE07206F-A5D6-35E9-F4C2-4DEF90D58328}"/>
              </a:ext>
            </a:extLst>
          </p:cNvPr>
          <p:cNvPicPr>
            <a:picLocks noChangeAspect="1"/>
          </p:cNvPicPr>
          <p:nvPr/>
        </p:nvPicPr>
        <p:blipFill>
          <a:blip r:embed="rId3"/>
          <a:stretch>
            <a:fillRect/>
          </a:stretch>
        </p:blipFill>
        <p:spPr>
          <a:xfrm>
            <a:off x="1571792" y="3430142"/>
            <a:ext cx="7918551" cy="2332558"/>
          </a:xfrm>
          <a:prstGeom prst="rect">
            <a:avLst/>
          </a:prstGeom>
          <a:effectLst>
            <a:outerShdw blurRad="177800" dist="266700" dir="3060000" sx="101000" sy="101000" algn="ctr" rotWithShape="0">
              <a:srgbClr val="000000"/>
            </a:outerShdw>
          </a:effectLst>
        </p:spPr>
      </p:pic>
      <p:pic>
        <p:nvPicPr>
          <p:cNvPr id="6" name="Graphic 5" descr="Football with solid fill">
            <a:extLst>
              <a:ext uri="{FF2B5EF4-FFF2-40B4-BE49-F238E27FC236}">
                <a16:creationId xmlns:a16="http://schemas.microsoft.com/office/drawing/2014/main" id="{6BC75F93-13C0-30D5-3A2B-8B075CFC9C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60000">
            <a:off x="10254655" y="-1627"/>
            <a:ext cx="914400" cy="914400"/>
          </a:xfrm>
          <a:prstGeom prst="rect">
            <a:avLst/>
          </a:prstGeom>
        </p:spPr>
      </p:pic>
      <p:pic>
        <p:nvPicPr>
          <p:cNvPr id="8" name="Graphic 7" descr="Football outline">
            <a:extLst>
              <a:ext uri="{FF2B5EF4-FFF2-40B4-BE49-F238E27FC236}">
                <a16:creationId xmlns:a16="http://schemas.microsoft.com/office/drawing/2014/main" id="{75B64EF8-9386-55EA-FC1B-1FB0146B7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40000">
            <a:off x="119602" y="6028606"/>
            <a:ext cx="914400" cy="914400"/>
          </a:xfrm>
          <a:prstGeom prst="rect">
            <a:avLst/>
          </a:prstGeom>
        </p:spPr>
      </p:pic>
    </p:spTree>
    <p:extLst>
      <p:ext uri="{BB962C8B-B14F-4D97-AF65-F5344CB8AC3E}">
        <p14:creationId xmlns:p14="http://schemas.microsoft.com/office/powerpoint/2010/main" val="393615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CDD9-468D-4F83-4F90-003A8CA9C63A}"/>
              </a:ext>
            </a:extLst>
          </p:cNvPr>
          <p:cNvSpPr>
            <a:spLocks noGrp="1"/>
          </p:cNvSpPr>
          <p:nvPr>
            <p:ph type="title"/>
          </p:nvPr>
        </p:nvSpPr>
        <p:spPr/>
        <p:txBody>
          <a:bodyPr/>
          <a:lstStyle/>
          <a:p>
            <a:r>
              <a:rPr lang="en-US"/>
              <a:t>Data Preprocessing</a:t>
            </a:r>
          </a:p>
        </p:txBody>
      </p:sp>
      <p:sp>
        <p:nvSpPr>
          <p:cNvPr id="3" name="Content Placeholder 2">
            <a:extLst>
              <a:ext uri="{FF2B5EF4-FFF2-40B4-BE49-F238E27FC236}">
                <a16:creationId xmlns:a16="http://schemas.microsoft.com/office/drawing/2014/main" id="{9EA36AFF-CC99-7AB9-E13B-93B1BB4B391A}"/>
              </a:ext>
            </a:extLst>
          </p:cNvPr>
          <p:cNvSpPr>
            <a:spLocks noGrp="1"/>
          </p:cNvSpPr>
          <p:nvPr>
            <p:ph idx="1"/>
          </p:nvPr>
        </p:nvSpPr>
        <p:spPr>
          <a:xfrm>
            <a:off x="664029" y="1818526"/>
            <a:ext cx="5880609" cy="4560503"/>
          </a:xfrm>
        </p:spPr>
        <p:txBody>
          <a:bodyPr vert="horz" lIns="91440" tIns="45720" rIns="91440" bIns="45720" rtlCol="0" anchor="t">
            <a:normAutofit/>
          </a:bodyPr>
          <a:lstStyle/>
          <a:p>
            <a:pPr>
              <a:buFont typeface="Arial"/>
              <a:buChar char="•"/>
            </a:pPr>
            <a:r>
              <a:rPr lang="en-US" sz="1800" b="1" dirty="0">
                <a:ea typeface="+mn-lt"/>
                <a:cs typeface="+mn-lt"/>
              </a:rPr>
              <a:t>Removing Outliers</a:t>
            </a:r>
            <a:endParaRPr lang="en-US" dirty="0">
              <a:ea typeface="+mn-lt"/>
              <a:cs typeface="+mn-lt"/>
            </a:endParaRPr>
          </a:p>
          <a:p>
            <a:pPr indent="0">
              <a:buNone/>
            </a:pPr>
            <a:r>
              <a:rPr lang="en-US" dirty="0">
                <a:ea typeface="+mn-lt"/>
                <a:cs typeface="+mn-lt"/>
              </a:rPr>
              <a:t> </a:t>
            </a:r>
            <a:r>
              <a:rPr lang="en-US" sz="1800" dirty="0">
                <a:ea typeface="+mn-lt"/>
                <a:cs typeface="+mn-lt"/>
              </a:rPr>
              <a:t>We filtered the dataset to exclude</a:t>
            </a:r>
            <a:r>
              <a:rPr lang="en-US" dirty="0">
                <a:ea typeface="+mn-lt"/>
                <a:cs typeface="+mn-lt"/>
              </a:rPr>
              <a:t> </a:t>
            </a:r>
            <a:r>
              <a:rPr lang="en-US" sz="1800" dirty="0">
                <a:ea typeface="+mn-lt"/>
                <a:cs typeface="+mn-lt"/>
              </a:rPr>
              <a:t>players who played fewer than 8 games in a season, as </a:t>
            </a:r>
            <a:r>
              <a:rPr lang="en-US" dirty="0">
                <a:ea typeface="+mn-lt"/>
                <a:cs typeface="+mn-lt"/>
              </a:rPr>
              <a:t>including them led to outliers that could skew the analysis.</a:t>
            </a:r>
          </a:p>
          <a:p>
            <a:pPr>
              <a:buSzPct val="80000"/>
              <a:buFont typeface="Arial"/>
              <a:buChar char="•"/>
            </a:pPr>
            <a:r>
              <a:rPr lang="en-US" sz="1800" b="1" dirty="0">
                <a:ea typeface="+mn-lt"/>
                <a:cs typeface="+mn-lt"/>
              </a:rPr>
              <a:t>Feature Selection</a:t>
            </a:r>
            <a:endParaRPr lang="en-US" dirty="0">
              <a:ea typeface="+mn-lt"/>
              <a:cs typeface="+mn-lt"/>
            </a:endParaRPr>
          </a:p>
          <a:p>
            <a:pPr indent="0">
              <a:buNone/>
            </a:pPr>
            <a:r>
              <a:rPr lang="en-US" dirty="0">
                <a:ea typeface="+mn-lt"/>
                <a:cs typeface="+mn-lt"/>
              </a:rPr>
              <a:t> </a:t>
            </a:r>
            <a:r>
              <a:rPr lang="en-US" sz="1800" dirty="0">
                <a:ea typeface="+mn-lt"/>
                <a:cs typeface="+mn-lt"/>
              </a:rPr>
              <a:t>The original dataset contained 195 columns, which we narrowed down to 6-7 key features relevant for evaluating player performance.</a:t>
            </a:r>
            <a:endParaRPr lang="en-US" dirty="0">
              <a:ea typeface="+mn-lt"/>
              <a:cs typeface="+mn-lt"/>
            </a:endParaRPr>
          </a:p>
          <a:p>
            <a:pPr>
              <a:buSzPct val="80000"/>
              <a:buFont typeface="Arial"/>
              <a:buChar char="•"/>
            </a:pPr>
            <a:r>
              <a:rPr lang="en-US" sz="1800" b="1" dirty="0">
                <a:ea typeface="+mn-lt"/>
                <a:cs typeface="+mn-lt"/>
              </a:rPr>
              <a:t>Min-Max Scaling</a:t>
            </a:r>
            <a:endParaRPr lang="en-US" dirty="0">
              <a:ea typeface="+mn-lt"/>
              <a:cs typeface="+mn-lt"/>
            </a:endParaRPr>
          </a:p>
          <a:p>
            <a:pPr indent="0">
              <a:buNone/>
            </a:pPr>
            <a:r>
              <a:rPr lang="en-US" dirty="0">
                <a:ea typeface="+mn-lt"/>
                <a:cs typeface="+mn-lt"/>
              </a:rPr>
              <a:t> </a:t>
            </a:r>
            <a:r>
              <a:rPr lang="en-US" sz="1800" dirty="0">
                <a:ea typeface="+mn-lt"/>
                <a:cs typeface="+mn-lt"/>
              </a:rPr>
              <a:t>We applied Min-Max scaling to normalize the data, reducing disproportions and ensuring a smooth gradient for better model performance.</a:t>
            </a:r>
            <a:endParaRPr lang="en-US" dirty="0">
              <a:ea typeface="+mn-lt"/>
              <a:cs typeface="+mn-lt"/>
            </a:endParaRPr>
          </a:p>
          <a:p>
            <a:pPr marL="0" indent="0">
              <a:buNone/>
            </a:pPr>
            <a:endParaRPr lang="en-US" b="1" dirty="0">
              <a:solidFill>
                <a:srgbClr val="000000"/>
              </a:solidFill>
            </a:endParaRPr>
          </a:p>
          <a:p>
            <a:pPr lvl="2"/>
            <a:endParaRPr lang="en-US" sz="1800" dirty="0"/>
          </a:p>
          <a:p>
            <a:pPr marL="548640" lvl="2" indent="0">
              <a:buNone/>
            </a:pPr>
            <a:endParaRPr lang="en-US" sz="1800"/>
          </a:p>
          <a:p>
            <a:pPr marL="548640" lvl="2" indent="0">
              <a:buNone/>
            </a:pPr>
            <a:endParaRPr lang="en-US" sz="1800"/>
          </a:p>
          <a:p>
            <a:pPr marL="548640" lvl="2" indent="0">
              <a:buNone/>
            </a:pPr>
            <a:endParaRPr lang="en-US" sz="1800"/>
          </a:p>
          <a:p>
            <a:pPr lvl="2">
              <a:buFont typeface="Wingdings" panose="05000000000000000000" pitchFamily="2" charset="2"/>
              <a:buChar char="§"/>
            </a:pPr>
            <a:endParaRPr lang="en-US"/>
          </a:p>
          <a:p>
            <a:pPr lvl="1">
              <a:buFont typeface="Wingdings" panose="05000000000000000000" pitchFamily="2" charset="2"/>
              <a:buChar char="§"/>
            </a:pPr>
            <a:endParaRPr lang="en-US" sz="1600"/>
          </a:p>
          <a:p>
            <a:pPr lvl="1"/>
            <a:endParaRPr lang="en-US"/>
          </a:p>
          <a:p>
            <a:pPr lvl="1"/>
            <a:endParaRPr lang="en-US"/>
          </a:p>
        </p:txBody>
      </p:sp>
      <p:pic>
        <p:nvPicPr>
          <p:cNvPr id="5" name="Picture 4">
            <a:extLst>
              <a:ext uri="{FF2B5EF4-FFF2-40B4-BE49-F238E27FC236}">
                <a16:creationId xmlns:a16="http://schemas.microsoft.com/office/drawing/2014/main" id="{4BFA4C6F-17AF-70F7-D471-56CBC3113934}"/>
              </a:ext>
            </a:extLst>
          </p:cNvPr>
          <p:cNvPicPr>
            <a:picLocks noChangeAspect="1"/>
          </p:cNvPicPr>
          <p:nvPr/>
        </p:nvPicPr>
        <p:blipFill>
          <a:blip r:embed="rId3"/>
          <a:stretch>
            <a:fillRect/>
          </a:stretch>
        </p:blipFill>
        <p:spPr>
          <a:xfrm>
            <a:off x="6576388" y="2861998"/>
            <a:ext cx="4645882" cy="2181411"/>
          </a:xfrm>
          <a:prstGeom prst="rect">
            <a:avLst/>
          </a:prstGeom>
        </p:spPr>
      </p:pic>
      <p:sp>
        <p:nvSpPr>
          <p:cNvPr id="6" name="TextBox 5">
            <a:extLst>
              <a:ext uri="{FF2B5EF4-FFF2-40B4-BE49-F238E27FC236}">
                <a16:creationId xmlns:a16="http://schemas.microsoft.com/office/drawing/2014/main" id="{01A59651-3706-B536-0F62-862FC7C69CE3}"/>
              </a:ext>
            </a:extLst>
          </p:cNvPr>
          <p:cNvSpPr txBox="1"/>
          <p:nvPr/>
        </p:nvSpPr>
        <p:spPr>
          <a:xfrm>
            <a:off x="7154354" y="5060614"/>
            <a:ext cx="3513761" cy="276999"/>
          </a:xfrm>
          <a:prstGeom prst="rect">
            <a:avLst/>
          </a:prstGeom>
          <a:noFill/>
        </p:spPr>
        <p:txBody>
          <a:bodyPr wrap="square" rtlCol="0">
            <a:spAutoFit/>
          </a:bodyPr>
          <a:lstStyle/>
          <a:p>
            <a:r>
              <a:rPr lang="en-US" sz="1200"/>
              <a:t>Before &amp; After Applying Min-Max Scaling</a:t>
            </a:r>
          </a:p>
        </p:txBody>
      </p:sp>
      <p:pic>
        <p:nvPicPr>
          <p:cNvPr id="7" name="Graphic 6" descr="Football with solid fill">
            <a:extLst>
              <a:ext uri="{FF2B5EF4-FFF2-40B4-BE49-F238E27FC236}">
                <a16:creationId xmlns:a16="http://schemas.microsoft.com/office/drawing/2014/main" id="{13A71D75-106F-9B1C-D477-4AD68351CE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60000">
            <a:off x="10254655" y="-1627"/>
            <a:ext cx="914400" cy="914400"/>
          </a:xfrm>
          <a:prstGeom prst="rect">
            <a:avLst/>
          </a:prstGeom>
        </p:spPr>
      </p:pic>
      <p:pic>
        <p:nvPicPr>
          <p:cNvPr id="9" name="Graphic 8" descr="Football outline">
            <a:extLst>
              <a:ext uri="{FF2B5EF4-FFF2-40B4-BE49-F238E27FC236}">
                <a16:creationId xmlns:a16="http://schemas.microsoft.com/office/drawing/2014/main" id="{D7333826-9F76-E8A2-51B1-84A11B7416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40000">
            <a:off x="119602" y="6028606"/>
            <a:ext cx="914400" cy="914400"/>
          </a:xfrm>
          <a:prstGeom prst="rect">
            <a:avLst/>
          </a:prstGeom>
        </p:spPr>
      </p:pic>
    </p:spTree>
    <p:extLst>
      <p:ext uri="{BB962C8B-B14F-4D97-AF65-F5344CB8AC3E}">
        <p14:creationId xmlns:p14="http://schemas.microsoft.com/office/powerpoint/2010/main" val="279875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146E-4EFB-C635-3D84-B6A2F23ECC21}"/>
              </a:ext>
            </a:extLst>
          </p:cNvPr>
          <p:cNvSpPr>
            <a:spLocks noGrp="1"/>
          </p:cNvSpPr>
          <p:nvPr>
            <p:ph type="title"/>
          </p:nvPr>
        </p:nvSpPr>
        <p:spPr/>
        <p:txBody>
          <a:bodyPr/>
          <a:lstStyle/>
          <a:p>
            <a:r>
              <a:rPr lang="en-US"/>
              <a:t>Scoring of Data</a:t>
            </a:r>
          </a:p>
        </p:txBody>
      </p:sp>
      <p:pic>
        <p:nvPicPr>
          <p:cNvPr id="5" name="Picture 4">
            <a:extLst>
              <a:ext uri="{FF2B5EF4-FFF2-40B4-BE49-F238E27FC236}">
                <a16:creationId xmlns:a16="http://schemas.microsoft.com/office/drawing/2014/main" id="{0F293912-63A6-8F75-95F2-D89BECC6EF4D}"/>
              </a:ext>
            </a:extLst>
          </p:cNvPr>
          <p:cNvPicPr>
            <a:picLocks noChangeAspect="1"/>
          </p:cNvPicPr>
          <p:nvPr/>
        </p:nvPicPr>
        <p:blipFill>
          <a:blip r:embed="rId2"/>
          <a:srcRect l="3873" r="7866" b="181"/>
          <a:stretch/>
        </p:blipFill>
        <p:spPr>
          <a:xfrm>
            <a:off x="5239308" y="3780220"/>
            <a:ext cx="5130518" cy="2733872"/>
          </a:xfrm>
          <a:prstGeom prst="rect">
            <a:avLst/>
          </a:prstGeom>
        </p:spPr>
      </p:pic>
      <p:sp>
        <p:nvSpPr>
          <p:cNvPr id="9" name="Content Placeholder 8">
            <a:extLst>
              <a:ext uri="{FF2B5EF4-FFF2-40B4-BE49-F238E27FC236}">
                <a16:creationId xmlns:a16="http://schemas.microsoft.com/office/drawing/2014/main" id="{717CFD42-D36C-7FCD-D0D0-4247C4561B85}"/>
              </a:ext>
            </a:extLst>
          </p:cNvPr>
          <p:cNvSpPr>
            <a:spLocks noGrp="1"/>
          </p:cNvSpPr>
          <p:nvPr>
            <p:ph idx="1"/>
          </p:nvPr>
        </p:nvSpPr>
        <p:spPr>
          <a:xfrm>
            <a:off x="779953" y="3428774"/>
            <a:ext cx="3785236" cy="3081337"/>
          </a:xfrm>
        </p:spPr>
        <p:txBody>
          <a:bodyPr vert="horz" lIns="91440" tIns="45720" rIns="91440" bIns="45720" rtlCol="0" anchor="t">
            <a:normAutofit fontScale="62500" lnSpcReduction="20000"/>
          </a:bodyPr>
          <a:lstStyle/>
          <a:p>
            <a:pPr>
              <a:buNone/>
            </a:pPr>
            <a:r>
              <a:rPr lang="en-US" sz="2800" b="1">
                <a:ea typeface="+mn-lt"/>
                <a:cs typeface="+mn-lt"/>
              </a:rPr>
              <a:t>Key Performance Metrics...</a:t>
            </a:r>
          </a:p>
          <a:p>
            <a:pPr>
              <a:buNone/>
            </a:pPr>
            <a:r>
              <a:rPr lang="en-US" b="1">
                <a:ea typeface="+mn-lt"/>
                <a:cs typeface="+mn-lt"/>
              </a:rPr>
              <a:t>Quarterback (QB) Features:</a:t>
            </a:r>
            <a:r>
              <a:rPr lang="en-US">
                <a:ea typeface="+mn-lt"/>
                <a:cs typeface="+mn-lt"/>
              </a:rPr>
              <a:t> Touchdown Pass Percentage, Yards Per Attempt, Completion Percentage, Passing Yards Per Game, Passing Yards, Passing Air Yards</a:t>
            </a:r>
            <a:endParaRPr lang="en-US"/>
          </a:p>
          <a:p>
            <a:pPr>
              <a:buNone/>
            </a:pPr>
            <a:r>
              <a:rPr lang="en-US" b="1">
                <a:ea typeface="+mn-lt"/>
                <a:cs typeface="+mn-lt"/>
              </a:rPr>
              <a:t>Running Back (RB) Features:</a:t>
            </a:r>
            <a:r>
              <a:rPr lang="en-US">
                <a:ea typeface="+mn-lt"/>
                <a:cs typeface="+mn-lt"/>
              </a:rPr>
              <a:t> Rushing Touchdown Percentage, Yards Per Carry, Yards Per Touch, Rushing Yards Per Game, Rushing Yards, Receptions</a:t>
            </a:r>
            <a:endParaRPr lang="en-US"/>
          </a:p>
          <a:p>
            <a:pPr>
              <a:buNone/>
            </a:pPr>
            <a:r>
              <a:rPr lang="en-US" b="1">
                <a:ea typeface="+mn-lt"/>
                <a:cs typeface="+mn-lt"/>
              </a:rPr>
              <a:t>Wide Receiver (WR) Features:</a:t>
            </a:r>
            <a:r>
              <a:rPr lang="en-US">
                <a:ea typeface="+mn-lt"/>
                <a:cs typeface="+mn-lt"/>
              </a:rPr>
              <a:t> Receiving Touchdown Percentage, Yards Per Reception, Target Share, Air Yards Share, Targets, Receptions, Receiving Yards</a:t>
            </a:r>
            <a:endParaRPr lang="en-US"/>
          </a:p>
          <a:p>
            <a:pPr>
              <a:buNone/>
            </a:pPr>
            <a:r>
              <a:rPr lang="en-US" b="1">
                <a:ea typeface="+mn-lt"/>
                <a:cs typeface="+mn-lt"/>
              </a:rPr>
              <a:t>Tight End (TE) Features: </a:t>
            </a:r>
            <a:r>
              <a:rPr lang="en-US">
                <a:ea typeface="+mn-lt"/>
                <a:cs typeface="+mn-lt"/>
              </a:rPr>
              <a:t>Receiving Touchdown Percentage, Yards Per Reception, Target Share, Air Yards Share, Targets, Receptions, Receiving Yards</a:t>
            </a:r>
            <a:endParaRPr lang="en-US"/>
          </a:p>
          <a:p>
            <a:pPr>
              <a:buNone/>
            </a:pPr>
            <a:endParaRPr lang="en-US"/>
          </a:p>
          <a:p>
            <a:pPr>
              <a:buNone/>
            </a:pPr>
            <a:endParaRPr lang="en-US"/>
          </a:p>
          <a:p>
            <a:pPr marL="0" indent="0">
              <a:buNone/>
            </a:pPr>
            <a:endParaRPr lang="en-US"/>
          </a:p>
        </p:txBody>
      </p:sp>
      <p:sp>
        <p:nvSpPr>
          <p:cNvPr id="13" name="Content Placeholder 2">
            <a:extLst>
              <a:ext uri="{FF2B5EF4-FFF2-40B4-BE49-F238E27FC236}">
                <a16:creationId xmlns:a16="http://schemas.microsoft.com/office/drawing/2014/main" id="{A291EF07-E175-0646-3EFF-69B7413F0B52}"/>
              </a:ext>
            </a:extLst>
          </p:cNvPr>
          <p:cNvSpPr txBox="1">
            <a:spLocks/>
          </p:cNvSpPr>
          <p:nvPr/>
        </p:nvSpPr>
        <p:spPr>
          <a:xfrm>
            <a:off x="1259574" y="1828800"/>
            <a:ext cx="9366713"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a:ea typeface="+mn-lt"/>
                <a:cs typeface="+mn-lt"/>
              </a:rPr>
              <a:t>We calculated player performance scores by averaging the normalized values of key performance metrics for each position. To evaluate a team's performance per position, we computed the average performance scores of players who participated in at least 8 games during a season.</a:t>
            </a:r>
            <a:endParaRPr lang="en-US"/>
          </a:p>
          <a:p>
            <a:endParaRPr lang="en-US"/>
          </a:p>
          <a:p>
            <a:pPr marL="0" indent="0">
              <a:buFont typeface="Arial" pitchFamily="34" charset="0"/>
              <a:buNone/>
            </a:pPr>
            <a:endParaRPr lang="en-US"/>
          </a:p>
        </p:txBody>
      </p:sp>
      <p:sp>
        <p:nvSpPr>
          <p:cNvPr id="14" name="TextBox 13">
            <a:extLst>
              <a:ext uri="{FF2B5EF4-FFF2-40B4-BE49-F238E27FC236}">
                <a16:creationId xmlns:a16="http://schemas.microsoft.com/office/drawing/2014/main" id="{4E19D04B-2234-4708-38B0-B361A7CB8A9F}"/>
              </a:ext>
            </a:extLst>
          </p:cNvPr>
          <p:cNvSpPr txBox="1"/>
          <p:nvPr/>
        </p:nvSpPr>
        <p:spPr>
          <a:xfrm>
            <a:off x="5240338" y="3406775"/>
            <a:ext cx="4457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Position Performance Scores...</a:t>
            </a:r>
          </a:p>
        </p:txBody>
      </p:sp>
      <p:pic>
        <p:nvPicPr>
          <p:cNvPr id="4" name="Graphic 3" descr="Football with solid fill">
            <a:extLst>
              <a:ext uri="{FF2B5EF4-FFF2-40B4-BE49-F238E27FC236}">
                <a16:creationId xmlns:a16="http://schemas.microsoft.com/office/drawing/2014/main" id="{251055AD-EC53-0A4C-211C-395AAAD6D8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60000">
            <a:off x="10254655" y="-1627"/>
            <a:ext cx="914400" cy="914400"/>
          </a:xfrm>
          <a:prstGeom prst="rect">
            <a:avLst/>
          </a:prstGeom>
        </p:spPr>
      </p:pic>
      <p:pic>
        <p:nvPicPr>
          <p:cNvPr id="7" name="Graphic 6" descr="Football outline">
            <a:extLst>
              <a:ext uri="{FF2B5EF4-FFF2-40B4-BE49-F238E27FC236}">
                <a16:creationId xmlns:a16="http://schemas.microsoft.com/office/drawing/2014/main" id="{5780502A-70AA-B812-5734-7DF68884BA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40000">
            <a:off x="119602" y="6028606"/>
            <a:ext cx="914400" cy="914400"/>
          </a:xfrm>
          <a:prstGeom prst="rect">
            <a:avLst/>
          </a:prstGeom>
        </p:spPr>
      </p:pic>
    </p:spTree>
    <p:extLst>
      <p:ext uri="{BB962C8B-B14F-4D97-AF65-F5344CB8AC3E}">
        <p14:creationId xmlns:p14="http://schemas.microsoft.com/office/powerpoint/2010/main" val="173331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8691-044F-6AF2-315B-5011B984969E}"/>
              </a:ext>
            </a:extLst>
          </p:cNvPr>
          <p:cNvSpPr>
            <a:spLocks noGrp="1"/>
          </p:cNvSpPr>
          <p:nvPr>
            <p:ph type="title"/>
          </p:nvPr>
        </p:nvSpPr>
        <p:spPr>
          <a:xfrm>
            <a:off x="1026345" y="365760"/>
            <a:ext cx="9692640" cy="1325562"/>
          </a:xfrm>
        </p:spPr>
        <p:txBody>
          <a:bodyPr/>
          <a:lstStyle/>
          <a:p>
            <a:r>
              <a:rPr lang="en-US"/>
              <a:t>Visualization</a:t>
            </a:r>
          </a:p>
        </p:txBody>
      </p:sp>
      <p:pic>
        <p:nvPicPr>
          <p:cNvPr id="9" name="Content Placeholder 4" descr="A screenshot of a graph&#10;&#10;Description automatically generated">
            <a:extLst>
              <a:ext uri="{FF2B5EF4-FFF2-40B4-BE49-F238E27FC236}">
                <a16:creationId xmlns:a16="http://schemas.microsoft.com/office/drawing/2014/main" id="{2021EB12-AAFD-E328-C990-5EC0053C23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80074" y="1691322"/>
            <a:ext cx="5617494" cy="4581932"/>
          </a:xfrm>
        </p:spPr>
      </p:pic>
      <p:sp>
        <p:nvSpPr>
          <p:cNvPr id="11" name="TextBox 10">
            <a:extLst>
              <a:ext uri="{FF2B5EF4-FFF2-40B4-BE49-F238E27FC236}">
                <a16:creationId xmlns:a16="http://schemas.microsoft.com/office/drawing/2014/main" id="{3D640A52-F181-D8EC-FF56-98C04A169C42}"/>
              </a:ext>
            </a:extLst>
          </p:cNvPr>
          <p:cNvSpPr txBox="1"/>
          <p:nvPr/>
        </p:nvSpPr>
        <p:spPr>
          <a:xfrm>
            <a:off x="413059" y="1924493"/>
            <a:ext cx="4731488" cy="3139321"/>
          </a:xfrm>
          <a:prstGeom prst="rect">
            <a:avLst/>
          </a:prstGeom>
          <a:noFill/>
        </p:spPr>
        <p:txBody>
          <a:bodyPr wrap="square" lIns="91440" tIns="45720" rIns="91440" bIns="45720" rtlCol="0" anchor="t">
            <a:spAutoFit/>
          </a:bodyPr>
          <a:lstStyle/>
          <a:p>
            <a:pPr>
              <a:buFont typeface="Arial"/>
              <a:buChar char="•"/>
            </a:pPr>
            <a:r>
              <a:rPr lang="en-US">
                <a:ea typeface="+mn-lt"/>
                <a:cs typeface="+mn-lt"/>
              </a:rPr>
              <a:t> Each heatmap represents a position, displaying position performance scores by year for each team.</a:t>
            </a:r>
          </a:p>
          <a:p>
            <a:pPr>
              <a:buFont typeface="Arial"/>
              <a:buChar char="•"/>
            </a:pPr>
            <a:r>
              <a:rPr lang="en-US">
                <a:ea typeface="+mn-lt"/>
                <a:cs typeface="+mn-lt"/>
              </a:rPr>
              <a:t> Teams with higher average performance scores at a position are shown with darker colors, indicating less need for players in that position.</a:t>
            </a:r>
            <a:endParaRPr lang="en-US"/>
          </a:p>
          <a:p>
            <a:pPr>
              <a:buFont typeface="Arial"/>
              <a:buChar char="•"/>
            </a:pPr>
            <a:r>
              <a:rPr lang="en-US">
                <a:ea typeface="+mn-lt"/>
                <a:cs typeface="+mn-lt"/>
              </a:rPr>
              <a:t> Lighter colors represent lower scores, signaling a greater need for players in that role.</a:t>
            </a:r>
            <a:endParaRPr lang="en-US"/>
          </a:p>
          <a:p>
            <a:pPr marL="285750" indent="-285750">
              <a:buFont typeface="Arial"/>
              <a:buChar char="•"/>
            </a:pPr>
            <a:endParaRPr lang="en-US"/>
          </a:p>
        </p:txBody>
      </p:sp>
      <p:pic>
        <p:nvPicPr>
          <p:cNvPr id="4" name="Graphic 3" descr="Football with solid fill">
            <a:extLst>
              <a:ext uri="{FF2B5EF4-FFF2-40B4-BE49-F238E27FC236}">
                <a16:creationId xmlns:a16="http://schemas.microsoft.com/office/drawing/2014/main" id="{E14F0C72-7786-C255-0BBE-A2993968DB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60000">
            <a:off x="10254655" y="-1627"/>
            <a:ext cx="914400" cy="914400"/>
          </a:xfrm>
          <a:prstGeom prst="rect">
            <a:avLst/>
          </a:prstGeom>
        </p:spPr>
      </p:pic>
      <p:pic>
        <p:nvPicPr>
          <p:cNvPr id="6" name="Graphic 5" descr="Football outline">
            <a:extLst>
              <a:ext uri="{FF2B5EF4-FFF2-40B4-BE49-F238E27FC236}">
                <a16:creationId xmlns:a16="http://schemas.microsoft.com/office/drawing/2014/main" id="{82F01322-4610-D0B0-37A6-25CECF7DBC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40000">
            <a:off x="119602" y="6028606"/>
            <a:ext cx="914400" cy="914400"/>
          </a:xfrm>
          <a:prstGeom prst="rect">
            <a:avLst/>
          </a:prstGeom>
        </p:spPr>
      </p:pic>
    </p:spTree>
    <p:extLst>
      <p:ext uri="{BB962C8B-B14F-4D97-AF65-F5344CB8AC3E}">
        <p14:creationId xmlns:p14="http://schemas.microsoft.com/office/powerpoint/2010/main" val="43984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3D8B-2415-EE18-F2BE-2DF7A31CA2C6}"/>
              </a:ext>
            </a:extLst>
          </p:cNvPr>
          <p:cNvSpPr>
            <a:spLocks noGrp="1"/>
          </p:cNvSpPr>
          <p:nvPr>
            <p:ph type="title"/>
          </p:nvPr>
        </p:nvSpPr>
        <p:spPr/>
        <p:txBody>
          <a:bodyPr/>
          <a:lstStyle/>
          <a:p>
            <a:r>
              <a:rPr lang="en-US"/>
              <a:t>Data Application</a:t>
            </a:r>
          </a:p>
        </p:txBody>
      </p:sp>
      <p:sp>
        <p:nvSpPr>
          <p:cNvPr id="3" name="Content Placeholder 2">
            <a:extLst>
              <a:ext uri="{FF2B5EF4-FFF2-40B4-BE49-F238E27FC236}">
                <a16:creationId xmlns:a16="http://schemas.microsoft.com/office/drawing/2014/main" id="{7F18CBCB-E078-2932-C67E-BE3C7E17AAF6}"/>
              </a:ext>
            </a:extLst>
          </p:cNvPr>
          <p:cNvSpPr>
            <a:spLocks noGrp="1"/>
          </p:cNvSpPr>
          <p:nvPr>
            <p:ph idx="1"/>
          </p:nvPr>
        </p:nvSpPr>
        <p:spPr>
          <a:xfrm>
            <a:off x="1261872" y="1828800"/>
            <a:ext cx="8595360" cy="1534564"/>
          </a:xfrm>
        </p:spPr>
        <p:txBody>
          <a:bodyPr vert="horz" lIns="91440" tIns="45720" rIns="91440" bIns="45720" rtlCol="0" anchor="t">
            <a:normAutofit fontScale="92500" lnSpcReduction="10000"/>
          </a:bodyPr>
          <a:lstStyle/>
          <a:p>
            <a:pPr>
              <a:buNone/>
            </a:pPr>
            <a:r>
              <a:rPr lang="en-US" dirty="0">
                <a:ea typeface="+mn-lt"/>
                <a:cs typeface="+mn-lt"/>
              </a:rPr>
              <a:t>Based on the trade team's performance and what they are lacking, the system compares the player's position score with the team's average position score. If the player is performing better than the team's average at their position, it suggests that the player could be a valuable addition. If the player’s performance is below the team's average, it indicates that the trade may not improve the team’s current standing.</a:t>
            </a:r>
            <a:endParaRPr lang="en-US" b="1"/>
          </a:p>
        </p:txBody>
      </p:sp>
      <p:pic>
        <p:nvPicPr>
          <p:cNvPr id="8" name="Picture 7">
            <a:extLst>
              <a:ext uri="{FF2B5EF4-FFF2-40B4-BE49-F238E27FC236}">
                <a16:creationId xmlns:a16="http://schemas.microsoft.com/office/drawing/2014/main" id="{42D05FFC-87B5-02E7-7A72-38AD9CF13AE9}"/>
              </a:ext>
            </a:extLst>
          </p:cNvPr>
          <p:cNvPicPr>
            <a:picLocks noChangeAspect="1"/>
          </p:cNvPicPr>
          <p:nvPr/>
        </p:nvPicPr>
        <p:blipFill>
          <a:blip r:embed="rId2"/>
          <a:stretch>
            <a:fillRect/>
          </a:stretch>
        </p:blipFill>
        <p:spPr>
          <a:xfrm>
            <a:off x="1878396" y="3948934"/>
            <a:ext cx="8172450" cy="2533650"/>
          </a:xfrm>
          <a:prstGeom prst="rect">
            <a:avLst/>
          </a:prstGeom>
        </p:spPr>
      </p:pic>
      <p:sp>
        <p:nvSpPr>
          <p:cNvPr id="9" name="TextBox 8">
            <a:extLst>
              <a:ext uri="{FF2B5EF4-FFF2-40B4-BE49-F238E27FC236}">
                <a16:creationId xmlns:a16="http://schemas.microsoft.com/office/drawing/2014/main" id="{E982949C-E5F1-F7FD-4850-8187C322B089}"/>
              </a:ext>
            </a:extLst>
          </p:cNvPr>
          <p:cNvSpPr txBox="1"/>
          <p:nvPr/>
        </p:nvSpPr>
        <p:spPr>
          <a:xfrm>
            <a:off x="1502979" y="3626069"/>
            <a:ext cx="274320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a:t>Example:</a:t>
            </a:r>
            <a:r>
              <a:rPr lang="en-US" sz="1500"/>
              <a:t>​</a:t>
            </a:r>
            <a:endParaRPr lang="en-US"/>
          </a:p>
        </p:txBody>
      </p:sp>
      <p:pic>
        <p:nvPicPr>
          <p:cNvPr id="11" name="Graphic 10" descr="Football with solid fill">
            <a:extLst>
              <a:ext uri="{FF2B5EF4-FFF2-40B4-BE49-F238E27FC236}">
                <a16:creationId xmlns:a16="http://schemas.microsoft.com/office/drawing/2014/main" id="{430E89C1-87E2-4ADB-BE9E-C666EA0483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60000">
            <a:off x="10254655" y="-1627"/>
            <a:ext cx="914400" cy="914400"/>
          </a:xfrm>
          <a:prstGeom prst="rect">
            <a:avLst/>
          </a:prstGeom>
        </p:spPr>
      </p:pic>
      <p:pic>
        <p:nvPicPr>
          <p:cNvPr id="13" name="Graphic 12" descr="Football outline">
            <a:extLst>
              <a:ext uri="{FF2B5EF4-FFF2-40B4-BE49-F238E27FC236}">
                <a16:creationId xmlns:a16="http://schemas.microsoft.com/office/drawing/2014/main" id="{6C2C66C3-8388-CEA8-DC15-DBC7864C88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40000">
            <a:off x="119602" y="6028606"/>
            <a:ext cx="914400" cy="914400"/>
          </a:xfrm>
          <a:prstGeom prst="rect">
            <a:avLst/>
          </a:prstGeom>
        </p:spPr>
      </p:pic>
    </p:spTree>
    <p:extLst>
      <p:ext uri="{BB962C8B-B14F-4D97-AF65-F5344CB8AC3E}">
        <p14:creationId xmlns:p14="http://schemas.microsoft.com/office/powerpoint/2010/main" val="295964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4A63-A232-62D8-B8FA-495B3A9B71D7}"/>
              </a:ext>
            </a:extLst>
          </p:cNvPr>
          <p:cNvSpPr>
            <a:spLocks noGrp="1"/>
          </p:cNvSpPr>
          <p:nvPr>
            <p:ph type="title"/>
          </p:nvPr>
        </p:nvSpPr>
        <p:spPr/>
        <p:txBody>
          <a:bodyPr/>
          <a:lstStyle/>
          <a:p>
            <a:r>
              <a:rPr lang="en-US"/>
              <a:t>Moving Forward</a:t>
            </a:r>
          </a:p>
        </p:txBody>
      </p:sp>
      <p:sp>
        <p:nvSpPr>
          <p:cNvPr id="7" name="Content Placeholder 6">
            <a:extLst>
              <a:ext uri="{FF2B5EF4-FFF2-40B4-BE49-F238E27FC236}">
                <a16:creationId xmlns:a16="http://schemas.microsoft.com/office/drawing/2014/main" id="{6A857A91-1611-C513-DD6D-49097CC5EC11}"/>
              </a:ext>
            </a:extLst>
          </p:cNvPr>
          <p:cNvSpPr>
            <a:spLocks noGrp="1"/>
          </p:cNvSpPr>
          <p:nvPr>
            <p:ph idx="1"/>
          </p:nvPr>
        </p:nvSpPr>
        <p:spPr>
          <a:xfrm>
            <a:off x="1261872" y="1717675"/>
            <a:ext cx="8595360" cy="4351337"/>
          </a:xfrm>
        </p:spPr>
        <p:txBody>
          <a:bodyPr vert="horz" lIns="91440" tIns="45720" rIns="91440" bIns="45720" rtlCol="0" anchor="t">
            <a:normAutofit/>
          </a:bodyPr>
          <a:lstStyle/>
          <a:p>
            <a:pPr marL="0" indent="0">
              <a:buNone/>
            </a:pPr>
            <a:r>
              <a:rPr lang="en-US" b="1" dirty="0">
                <a:ea typeface="+mn-lt"/>
                <a:cs typeface="+mn-lt"/>
              </a:rPr>
              <a:t>Enhanced Trade Evaluation</a:t>
            </a:r>
            <a:r>
              <a:rPr lang="en-US" dirty="0">
                <a:ea typeface="+mn-lt"/>
                <a:cs typeface="+mn-lt"/>
              </a:rPr>
              <a:t>: We plan to strengthen our grading of a trade by using linear regression to predict how a player will perform on a future team. By analyzing the player's historical performance data and the team's current needs, we can evaluate the potential impact of the player’s addition on the team's overall performance.</a:t>
            </a:r>
            <a:endParaRPr lang="en-US" dirty="0"/>
          </a:p>
          <a:p>
            <a:endParaRPr lang="en-US" dirty="0"/>
          </a:p>
          <a:p>
            <a:endParaRPr lang="en-US" dirty="0"/>
          </a:p>
        </p:txBody>
      </p:sp>
      <p:pic>
        <p:nvPicPr>
          <p:cNvPr id="3" name="Picture 2" descr="Linear Regression in Machine learning - GeeksforGeeks">
            <a:extLst>
              <a:ext uri="{FF2B5EF4-FFF2-40B4-BE49-F238E27FC236}">
                <a16:creationId xmlns:a16="http://schemas.microsoft.com/office/drawing/2014/main" id="{1196CE56-DA0F-5B5E-F7BC-F016BBCA9FE3}"/>
              </a:ext>
            </a:extLst>
          </p:cNvPr>
          <p:cNvPicPr>
            <a:picLocks noChangeAspect="1"/>
          </p:cNvPicPr>
          <p:nvPr/>
        </p:nvPicPr>
        <p:blipFill>
          <a:blip r:embed="rId3"/>
          <a:stretch>
            <a:fillRect/>
          </a:stretch>
        </p:blipFill>
        <p:spPr>
          <a:xfrm>
            <a:off x="3136900" y="3315132"/>
            <a:ext cx="4838699" cy="2982048"/>
          </a:xfrm>
          <a:prstGeom prst="rect">
            <a:avLst/>
          </a:prstGeom>
        </p:spPr>
      </p:pic>
      <p:sp>
        <p:nvSpPr>
          <p:cNvPr id="4" name="TextBox 3">
            <a:extLst>
              <a:ext uri="{FF2B5EF4-FFF2-40B4-BE49-F238E27FC236}">
                <a16:creationId xmlns:a16="http://schemas.microsoft.com/office/drawing/2014/main" id="{32A50020-64B4-C02D-08DF-A1D2FCACC9F9}"/>
              </a:ext>
            </a:extLst>
          </p:cNvPr>
          <p:cNvSpPr txBox="1"/>
          <p:nvPr/>
        </p:nvSpPr>
        <p:spPr>
          <a:xfrm>
            <a:off x="4020910" y="6288767"/>
            <a:ext cx="8312829"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Source: </a:t>
            </a:r>
            <a:r>
              <a:rPr lang="en-US" sz="800" dirty="0">
                <a:ea typeface="+mn-lt"/>
                <a:cs typeface="+mn-lt"/>
                <a:hlinkClick r:id="rId4"/>
              </a:rPr>
              <a:t>https://www.geeksforgeeks.org/ml-linear-regression/</a:t>
            </a:r>
            <a:endParaRPr lang="en-US" sz="800">
              <a:ea typeface="+mn-lt"/>
              <a:cs typeface="+mn-lt"/>
            </a:endParaRPr>
          </a:p>
          <a:p>
            <a:endParaRPr lang="en-US" dirty="0"/>
          </a:p>
        </p:txBody>
      </p:sp>
      <p:pic>
        <p:nvPicPr>
          <p:cNvPr id="6" name="Graphic 5" descr="Football with solid fill">
            <a:extLst>
              <a:ext uri="{FF2B5EF4-FFF2-40B4-BE49-F238E27FC236}">
                <a16:creationId xmlns:a16="http://schemas.microsoft.com/office/drawing/2014/main" id="{2D317ED3-C64E-F331-75A7-3C7C8DF5AE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560000">
            <a:off x="10254655" y="-1627"/>
            <a:ext cx="914400" cy="914400"/>
          </a:xfrm>
          <a:prstGeom prst="rect">
            <a:avLst/>
          </a:prstGeom>
        </p:spPr>
      </p:pic>
      <p:pic>
        <p:nvPicPr>
          <p:cNvPr id="9" name="Graphic 8" descr="Football outline">
            <a:extLst>
              <a:ext uri="{FF2B5EF4-FFF2-40B4-BE49-F238E27FC236}">
                <a16:creationId xmlns:a16="http://schemas.microsoft.com/office/drawing/2014/main" id="{7741F67D-D59F-2BF0-BA62-2DCAC3ADF1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40000">
            <a:off x="119602" y="6028606"/>
            <a:ext cx="914400" cy="914400"/>
          </a:xfrm>
          <a:prstGeom prst="rect">
            <a:avLst/>
          </a:prstGeom>
        </p:spPr>
      </p:pic>
    </p:spTree>
    <p:extLst>
      <p:ext uri="{BB962C8B-B14F-4D97-AF65-F5344CB8AC3E}">
        <p14:creationId xmlns:p14="http://schemas.microsoft.com/office/powerpoint/2010/main" val="163177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5668-936F-EDAC-E391-9B8E06E7255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6400430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Application>Microsoft Office PowerPoint</Application>
  <PresentationFormat>Widescreen</PresentationFormat>
  <Slides>9</Slides>
  <Notes>5</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View</vt:lpstr>
      <vt:lpstr>NFL Trade Analysis</vt:lpstr>
      <vt:lpstr>      </vt:lpstr>
      <vt:lpstr>Our Dataset</vt:lpstr>
      <vt:lpstr>Data Preprocessing</vt:lpstr>
      <vt:lpstr>Scoring of Data</vt:lpstr>
      <vt:lpstr>Visualization</vt:lpstr>
      <vt:lpstr>Data Application</vt:lpstr>
      <vt:lpstr>Moving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Eby, Andrew</dc:creator>
  <cp:revision>167</cp:revision>
  <dcterms:created xsi:type="dcterms:W3CDTF">2024-12-10T01:31:44Z</dcterms:created>
  <dcterms:modified xsi:type="dcterms:W3CDTF">2024-12-10T04:18:01Z</dcterms:modified>
</cp:coreProperties>
</file>