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7_2959D94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220668-79B3-65EF-6AA6-180557691ADE}" name="M124111043" initials="" userId="S::M124111043@o365.student.nsysu.edu.tw::6344db56-8fac-4cb8-9adb-3b521f6ae03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7_2959D9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BC9059-7186-AA47-9181-D1061DC1BA0F}" authorId="{E8220668-79B3-65EF-6AA6-180557691ADE}" created="2024-01-17T10:16:39.1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93754189" sldId="263"/>
      <ac:picMk id="7" creationId="{3A1B9BF0-F8DC-271E-15AC-1D68683801E5}"/>
    </ac:deMkLst>
    <p188:txBody>
      <a:bodyPr/>
      <a:lstStyle/>
      <a:p>
        <a:r>
          <a:rPr lang="zh-TW" altLang="en-US"/>
          <a:t>CSV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6B3FE4-3112-8972-0BCD-146E7E1F5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1691-19CF-2474-D925-A6BD687D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E20022-8E06-4B89-6DC1-7CD8C57B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C727D4-8BE1-EF63-99E1-EC4F6652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AEC6FD-C2CA-EBB9-A08C-AA046153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19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9443A-EF81-008A-6549-12224DF2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A1CC41-32D2-3C22-580D-40BEBF62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6D621B-E6F2-9381-37DB-4FC8BC18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4B6440-5872-600F-5FBC-3ECC3C70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6DC077-CF34-AA37-EA1A-7B057444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33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10DCEF-52A4-6721-6095-F1E7FA349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E2E000-1D20-2037-A195-7467DF9F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85DC82-7973-9B85-4432-74A43189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BC8B45-E3A2-60A2-4F02-35CA1C8C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D7C9E1-DEA0-797F-CF59-4406072E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95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31DD8-D04C-2AD9-B219-A5195441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6837A-A214-FBE4-9D54-AD9C1A3C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DEFC8F-76AE-E701-FFD7-63E12851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7F515-FF50-F728-FB1D-B7BD497F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B03FCD-B2FB-1691-1505-72B76150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2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7E435-6C02-CB41-34A9-78A660C8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BF9A6B-BA2F-FD0D-069B-5EE6EA357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EEB2A8-55F5-505D-6E21-761AC464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6670CC-9D7F-B83C-72FD-D59D267A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67CDC7-7704-1793-F31C-C7B4DB6F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A2DA7-D9C4-B9A4-D599-9FE32CDD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C0F36-20FB-81DB-A90A-C57A80370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3737EE-955F-D38F-9980-ED21FA82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CC3563-99BD-22A7-9371-1977885B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918B74-0987-96BB-5223-8C5134A9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D295B5-0BB9-3D54-5E39-83D351CD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96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5185F-6BD0-43C3-E12D-E724E70C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22B336-C18D-85CB-2BF0-1F499E5E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C11BA9-A88C-D559-8014-D904666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E868D4-CB2D-AF67-A1E5-9F2459115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FE7E20-F13E-AD26-9544-B80A37AE6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F3FE7B-5CDD-1D3B-6792-4BB069DD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74A47D-5F09-041C-2BA7-627EA852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00413A-3391-3CDE-E0C6-BA92A33E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77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93EF3-76E6-D68D-6DD0-D5D11C00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548241-9473-A9D5-7577-DCD127F7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CBD2E8-7B40-8B94-7B75-5F1CF226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664EE5-799A-3C5A-F90A-05FE0820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23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0360A8-F6B9-A33E-BB10-3E27BF9E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7C37FA-CE47-067F-355F-FC866FA9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A52125-CCC9-D9E2-0632-4C697CF5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20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43838-B18F-A248-01D5-63F74F18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F402F-DF2D-C73F-A689-D4972B62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638416-0A7C-90C8-4217-17554B5C4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FB4C18-90B6-6B30-56BD-1BE404DB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94AFD5-BEE4-0020-4819-0EF591C2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B6DB17-F207-D387-6702-315DF87B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47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4F632-8CF7-A889-2839-AD8C25A2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6A759A-5219-0279-F6E1-7AB02D088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C82576-7663-E805-4ED8-2F50EE88C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601019-2ED8-E840-2722-A8589091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EE3B3-F700-9D34-5336-001C8C87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73C9BC-FBCA-AEB1-C015-CD9FA875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4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E8117B-F17B-3D31-1A69-985638E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1C4461-56D4-83B0-D0A7-094A80C9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A2DC5A-85B0-6115-CCC3-B3EE9F325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F4EB-D50D-4A6F-B6EB-D6C79612734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4E34D4-E41E-8134-64B4-6F9137BDC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0D05E-B86E-1421-3049-161AEDDE1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1C84-DEDE-4872-9678-81F6B393B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7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7_2959D94D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D97444C-800C-786F-37F0-2A2BBCB0DA3D}"/>
              </a:ext>
            </a:extLst>
          </p:cNvPr>
          <p:cNvSpPr/>
          <p:nvPr/>
        </p:nvSpPr>
        <p:spPr>
          <a:xfrm>
            <a:off x="9005045" y="1990165"/>
            <a:ext cx="1506071" cy="21156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72E9923-A7BF-E9F5-DEF2-D456B7A59D08}"/>
              </a:ext>
            </a:extLst>
          </p:cNvPr>
          <p:cNvSpPr/>
          <p:nvPr/>
        </p:nvSpPr>
        <p:spPr>
          <a:xfrm>
            <a:off x="6460563" y="1990165"/>
            <a:ext cx="1506071" cy="21156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A949C0E9-7500-AA3D-F4CB-0236FC70ECC2}"/>
              </a:ext>
            </a:extLst>
          </p:cNvPr>
          <p:cNvSpPr/>
          <p:nvPr/>
        </p:nvSpPr>
        <p:spPr>
          <a:xfrm>
            <a:off x="3916082" y="1990165"/>
            <a:ext cx="1506071" cy="21156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594C51E5-F7EC-1904-C2D2-E36F79B64B7E}"/>
              </a:ext>
            </a:extLst>
          </p:cNvPr>
          <p:cNvSpPr/>
          <p:nvPr/>
        </p:nvSpPr>
        <p:spPr>
          <a:xfrm>
            <a:off x="1371601" y="1990165"/>
            <a:ext cx="1506071" cy="21156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AB44BF-E7FA-1619-A908-884EAE5A8FAF}"/>
              </a:ext>
            </a:extLst>
          </p:cNvPr>
          <p:cNvSpPr txBox="1"/>
          <p:nvPr/>
        </p:nvSpPr>
        <p:spPr>
          <a:xfrm>
            <a:off x="1559857" y="3638782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A11B59-00CC-400D-20C8-25781DDD6E7B}"/>
              </a:ext>
            </a:extLst>
          </p:cNvPr>
          <p:cNvSpPr txBox="1"/>
          <p:nvPr/>
        </p:nvSpPr>
        <p:spPr>
          <a:xfrm>
            <a:off x="4087908" y="3634300"/>
            <a:ext cx="11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1DF917-4CBE-3E8B-0195-AA77A0C25D94}"/>
              </a:ext>
            </a:extLst>
          </p:cNvPr>
          <p:cNvSpPr txBox="1"/>
          <p:nvPr/>
        </p:nvSpPr>
        <p:spPr>
          <a:xfrm>
            <a:off x="6450106" y="3638782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語言模型訓練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03FB44-2006-1DE0-BD8F-31CFEE65CDB0}"/>
              </a:ext>
            </a:extLst>
          </p:cNvPr>
          <p:cNvSpPr txBox="1"/>
          <p:nvPr/>
        </p:nvSpPr>
        <p:spPr>
          <a:xfrm>
            <a:off x="9193306" y="3634300"/>
            <a:ext cx="141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</a:t>
            </a:r>
          </a:p>
        </p:txBody>
      </p:sp>
      <p:pic>
        <p:nvPicPr>
          <p:cNvPr id="9" name="圖形 8" descr="書本 以實心填滿">
            <a:extLst>
              <a:ext uri="{FF2B5EF4-FFF2-40B4-BE49-F238E27FC236}">
                <a16:creationId xmlns:a16="http://schemas.microsoft.com/office/drawing/2014/main" id="{71E6427D-50EF-1411-97F8-6B1818EC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99" y="2290482"/>
            <a:ext cx="1067400" cy="1264025"/>
          </a:xfrm>
          <a:prstGeom prst="rect">
            <a:avLst/>
          </a:prstGeom>
        </p:spPr>
      </p:pic>
      <p:pic>
        <p:nvPicPr>
          <p:cNvPr id="11" name="圖形 10" descr="資料庫 以實心填滿">
            <a:extLst>
              <a:ext uri="{FF2B5EF4-FFF2-40B4-BE49-F238E27FC236}">
                <a16:creationId xmlns:a16="http://schemas.microsoft.com/office/drawing/2014/main" id="{4E8F1269-D6E7-7E45-CB1D-48F45B17B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1242" y="2196353"/>
            <a:ext cx="1358154" cy="1358154"/>
          </a:xfrm>
          <a:prstGeom prst="rect">
            <a:avLst/>
          </a:prstGeom>
        </p:spPr>
      </p:pic>
      <p:pic>
        <p:nvPicPr>
          <p:cNvPr id="13" name="圖形 12" descr="機器人 以實心填滿">
            <a:extLst>
              <a:ext uri="{FF2B5EF4-FFF2-40B4-BE49-F238E27FC236}">
                <a16:creationId xmlns:a16="http://schemas.microsoft.com/office/drawing/2014/main" id="{2249615B-6AFE-EE88-E921-6706C53C6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0446" y="2132712"/>
            <a:ext cx="1506071" cy="1506071"/>
          </a:xfrm>
          <a:prstGeom prst="rect">
            <a:avLst/>
          </a:prstGeom>
        </p:spPr>
      </p:pic>
      <p:pic>
        <p:nvPicPr>
          <p:cNvPr id="16" name="圖形 15" descr="木槌 以實心填滿">
            <a:extLst>
              <a:ext uri="{FF2B5EF4-FFF2-40B4-BE49-F238E27FC236}">
                <a16:creationId xmlns:a16="http://schemas.microsoft.com/office/drawing/2014/main" id="{58BEF53B-8F6E-52BB-7911-C93CD29892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1758" y="2290482"/>
            <a:ext cx="1232647" cy="123264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2AF4144-21D3-6714-DCCC-BB204E45E9FA}"/>
              </a:ext>
            </a:extLst>
          </p:cNvPr>
          <p:cNvCxnSpPr/>
          <p:nvPr/>
        </p:nvCxnSpPr>
        <p:spPr>
          <a:xfrm>
            <a:off x="3101788" y="3039035"/>
            <a:ext cx="62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B17A370-FF32-6310-9F8D-0E9892D6AB92}"/>
              </a:ext>
            </a:extLst>
          </p:cNvPr>
          <p:cNvCxnSpPr/>
          <p:nvPr/>
        </p:nvCxnSpPr>
        <p:spPr>
          <a:xfrm>
            <a:off x="5656729" y="3039035"/>
            <a:ext cx="62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C303B5E-64A7-8ABB-5ADB-A67F2F3E7F4E}"/>
              </a:ext>
            </a:extLst>
          </p:cNvPr>
          <p:cNvCxnSpPr/>
          <p:nvPr/>
        </p:nvCxnSpPr>
        <p:spPr>
          <a:xfrm>
            <a:off x="8175812" y="3065929"/>
            <a:ext cx="62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A8982EF-295C-AA7C-D732-865C1581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51115" y="177902"/>
            <a:ext cx="9144000" cy="1655762"/>
          </a:xfrm>
        </p:spPr>
        <p:txBody>
          <a:bodyPr/>
          <a:lstStyle/>
          <a:p>
            <a:r>
              <a:rPr kumimoji="1" lang="zh-TW" altLang="en-US" dirty="0"/>
              <a:t>已解決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B9F637-336A-F158-536A-14ACF7ACEB08}"/>
              </a:ext>
            </a:extLst>
          </p:cNvPr>
          <p:cNvSpPr txBox="1"/>
          <p:nvPr/>
        </p:nvSpPr>
        <p:spPr>
          <a:xfrm>
            <a:off x="1276350" y="5195014"/>
            <a:ext cx="79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ffectLst/>
                <a:latin typeface="Helvetica" pitchFamily="2" charset="0"/>
              </a:rPr>
              <a:t>沒有</a:t>
            </a:r>
            <a:r>
              <a:rPr lang="en" altLang="zh-TW" dirty="0">
                <a:effectLst/>
                <a:latin typeface="Helvetica" pitchFamily="2" charset="0"/>
              </a:rPr>
              <a:t>core Terms</a:t>
            </a:r>
            <a:r>
              <a:rPr lang="zh-TW" altLang="en-US" dirty="0">
                <a:effectLst/>
                <a:latin typeface="Helvetica" pitchFamily="2" charset="0"/>
              </a:rPr>
              <a:t>，且</a:t>
            </a:r>
            <a:r>
              <a:rPr lang="en-US" altLang="zh-TW" dirty="0">
                <a:effectLst/>
                <a:latin typeface="Helvetica" pitchFamily="2" charset="0"/>
              </a:rPr>
              <a:t>HN</a:t>
            </a:r>
            <a:r>
              <a:rPr lang="zh-TW" altLang="en-US" dirty="0">
                <a:effectLst/>
                <a:latin typeface="Helvetica" pitchFamily="2" charset="0"/>
              </a:rPr>
              <a:t>內容也抓不夠精確，只有</a:t>
            </a:r>
            <a:r>
              <a:rPr lang="en-US" altLang="zh-TW" dirty="0">
                <a:effectLst/>
                <a:latin typeface="Helvetica" pitchFamily="2" charset="0"/>
              </a:rPr>
              <a:t>Headnotes</a:t>
            </a:r>
            <a:r>
              <a:rPr lang="zh-TW" altLang="en-US" dirty="0">
                <a:effectLst/>
                <a:latin typeface="Helvetica" pitchFamily="2" charset="0"/>
              </a:rPr>
              <a:t>的內容是對的。</a:t>
            </a:r>
            <a:endParaRPr lang="en" altLang="zh-TW" dirty="0">
              <a:effectLst/>
              <a:latin typeface="Helvetica" pitchFamily="2" charset="0"/>
            </a:endParaRPr>
          </a:p>
        </p:txBody>
      </p:sp>
      <p:pic>
        <p:nvPicPr>
          <p:cNvPr id="4" name="圖片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BB47B399-EF69-D02F-7D5B-26F80B26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85" y="142231"/>
            <a:ext cx="7772400" cy="488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A8982EF-295C-AA7C-D732-865C1581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51115" y="177902"/>
            <a:ext cx="9144000" cy="1655762"/>
          </a:xfrm>
        </p:spPr>
        <p:txBody>
          <a:bodyPr/>
          <a:lstStyle/>
          <a:p>
            <a:r>
              <a:rPr kumimoji="1" lang="zh-TW" altLang="en-US" dirty="0"/>
              <a:t>已解決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B9F637-336A-F158-536A-14ACF7ACEB08}"/>
              </a:ext>
            </a:extLst>
          </p:cNvPr>
          <p:cNvSpPr txBox="1"/>
          <p:nvPr/>
        </p:nvSpPr>
        <p:spPr>
          <a:xfrm>
            <a:off x="1276350" y="5195014"/>
            <a:ext cx="63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ffectLst/>
                <a:latin typeface="Helvetica" pitchFamily="2" charset="0"/>
              </a:rPr>
              <a:t>只有</a:t>
            </a:r>
            <a:r>
              <a:rPr lang="en" altLang="zh-TW" dirty="0">
                <a:effectLst/>
                <a:latin typeface="Helvetica" pitchFamily="2" charset="0"/>
              </a:rPr>
              <a:t>HN</a:t>
            </a:r>
            <a:r>
              <a:rPr lang="zh-TW" altLang="en-US" dirty="0">
                <a:effectLst/>
                <a:latin typeface="Helvetica" pitchFamily="2" charset="0"/>
              </a:rPr>
              <a:t>標籤沒內容，</a:t>
            </a:r>
            <a:r>
              <a:rPr lang="en-US" altLang="zh-TW" dirty="0" err="1">
                <a:effectLst/>
                <a:latin typeface="Helvetica" pitchFamily="2" charset="0"/>
              </a:rPr>
              <a:t>CoreTerms</a:t>
            </a:r>
            <a:r>
              <a:rPr lang="en-US" altLang="zh-TW" dirty="0">
                <a:effectLst/>
                <a:latin typeface="Helvetica" pitchFamily="2" charset="0"/>
              </a:rPr>
              <a:t> 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&amp; Headnotes</a:t>
            </a:r>
            <a:r>
              <a:rPr lang="zh-TW" altLang="en-US" dirty="0">
                <a:effectLst/>
                <a:latin typeface="Helvetica" pitchFamily="2" charset="0"/>
              </a:rPr>
              <a:t> 內容正常</a:t>
            </a:r>
            <a:r>
              <a:rPr lang="en-US" altLang="zh-TW" dirty="0">
                <a:latin typeface="Helvetica" pitchFamily="2" charset="0"/>
              </a:rPr>
              <a:t> </a:t>
            </a:r>
            <a:endParaRPr lang="zh-TW" altLang="en-US" dirty="0">
              <a:effectLst/>
              <a:latin typeface="Helvetica" pitchFamily="2" charset="0"/>
            </a:endParaRPr>
          </a:p>
        </p:txBody>
      </p:sp>
      <p:pic>
        <p:nvPicPr>
          <p:cNvPr id="4" name="圖片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09C9E2EB-3B82-283A-41DE-68CFD961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754"/>
            <a:ext cx="6409351" cy="2786246"/>
          </a:xfrm>
          <a:prstGeom prst="rect">
            <a:avLst/>
          </a:prstGeom>
        </p:spPr>
      </p:pic>
      <p:pic>
        <p:nvPicPr>
          <p:cNvPr id="9" name="圖片 8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074844FD-BB89-B9D3-3ADF-87039026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48" y="2257996"/>
            <a:ext cx="5693044" cy="39572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7320655-731A-4B36-CEA0-C0B649391694}"/>
              </a:ext>
            </a:extLst>
          </p:cNvPr>
          <p:cNvSpPr/>
          <p:nvPr/>
        </p:nvSpPr>
        <p:spPr>
          <a:xfrm>
            <a:off x="543697" y="2397211"/>
            <a:ext cx="420130" cy="234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F3FC38-5C56-2299-DE46-3928F5BCE449}"/>
              </a:ext>
            </a:extLst>
          </p:cNvPr>
          <p:cNvSpPr/>
          <p:nvPr/>
        </p:nvSpPr>
        <p:spPr>
          <a:xfrm>
            <a:off x="543697" y="3163330"/>
            <a:ext cx="420130" cy="265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A791B7-DECF-DCE9-F272-A71EB4A52379}"/>
              </a:ext>
            </a:extLst>
          </p:cNvPr>
          <p:cNvSpPr/>
          <p:nvPr/>
        </p:nvSpPr>
        <p:spPr>
          <a:xfrm>
            <a:off x="543697" y="1248032"/>
            <a:ext cx="732653" cy="23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6E7E26-3FB5-77CC-B128-E50CF22843EF}"/>
              </a:ext>
            </a:extLst>
          </p:cNvPr>
          <p:cNvSpPr/>
          <p:nvPr/>
        </p:nvSpPr>
        <p:spPr>
          <a:xfrm>
            <a:off x="543697" y="1833664"/>
            <a:ext cx="1470454" cy="20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87B409-47C6-FB6A-5B34-6D9B4988F1F9}"/>
              </a:ext>
            </a:extLst>
          </p:cNvPr>
          <p:cNvSpPr/>
          <p:nvPr/>
        </p:nvSpPr>
        <p:spPr>
          <a:xfrm>
            <a:off x="6096000" y="2257996"/>
            <a:ext cx="934995" cy="225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105748-C6B9-52A1-E529-95DA7A36B65C}"/>
              </a:ext>
            </a:extLst>
          </p:cNvPr>
          <p:cNvSpPr/>
          <p:nvPr/>
        </p:nvSpPr>
        <p:spPr>
          <a:xfrm>
            <a:off x="6046886" y="3030495"/>
            <a:ext cx="1812324" cy="265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6833C7-FD0E-2947-DDFF-CE016863E04E}"/>
              </a:ext>
            </a:extLst>
          </p:cNvPr>
          <p:cNvSpPr/>
          <p:nvPr/>
        </p:nvSpPr>
        <p:spPr>
          <a:xfrm>
            <a:off x="6096000" y="4460789"/>
            <a:ext cx="467497" cy="222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072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A8982EF-295C-AA7C-D732-865C1581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51115" y="177902"/>
            <a:ext cx="9144000" cy="1655762"/>
          </a:xfrm>
        </p:spPr>
        <p:txBody>
          <a:bodyPr/>
          <a:lstStyle/>
          <a:p>
            <a:r>
              <a:rPr kumimoji="1" lang="zh-TW" altLang="en-US" dirty="0"/>
              <a:t>已解決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B9F637-336A-F158-536A-14ACF7ACEB08}"/>
              </a:ext>
            </a:extLst>
          </p:cNvPr>
          <p:cNvSpPr txBox="1"/>
          <p:nvPr/>
        </p:nvSpPr>
        <p:spPr>
          <a:xfrm>
            <a:off x="0" y="3429000"/>
            <a:ext cx="6381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ffectLst/>
                <a:latin typeface="Helvetica" pitchFamily="2" charset="0"/>
              </a:rPr>
              <a:t>以</a:t>
            </a:r>
            <a:r>
              <a:rPr lang="en" altLang="zh-TW" dirty="0" err="1">
                <a:effectLst/>
                <a:latin typeface="Helvetica" pitchFamily="2" charset="0"/>
              </a:rPr>
              <a:t>Distric</a:t>
            </a:r>
            <a:r>
              <a:rPr lang="zh-TW" altLang="en-US" dirty="0">
                <a:effectLst/>
                <a:latin typeface="Helvetica" pitchFamily="2" charset="0"/>
              </a:rPr>
              <a:t>來說 </a:t>
            </a:r>
            <a:r>
              <a:rPr lang="en-US" altLang="zh-TW" dirty="0">
                <a:effectLst/>
                <a:latin typeface="Helvetica" pitchFamily="2" charset="0"/>
              </a:rPr>
              <a:t>8, 17, 21, 24 </a:t>
            </a:r>
          </a:p>
          <a:p>
            <a:r>
              <a:rPr lang="zh-TW" altLang="en-US" dirty="0">
                <a:effectLst/>
                <a:latin typeface="Helvetica" pitchFamily="2" charset="0"/>
              </a:rPr>
              <a:t>皆會抓到</a:t>
            </a:r>
            <a:r>
              <a:rPr lang="en" altLang="zh-TW" dirty="0">
                <a:effectLst/>
                <a:latin typeface="Helvetica" pitchFamily="2" charset="0"/>
              </a:rPr>
              <a:t>Opinion </a:t>
            </a:r>
            <a:r>
              <a:rPr lang="zh-TW" altLang="en-US" dirty="0">
                <a:effectLst/>
                <a:latin typeface="Helvetica" pitchFamily="2" charset="0"/>
              </a:rPr>
              <a:t>的內容 </a:t>
            </a:r>
            <a:endParaRPr lang="en-US" altLang="zh-TW" dirty="0">
              <a:effectLst/>
              <a:latin typeface="Helvetica" pitchFamily="2" charset="0"/>
            </a:endParaRPr>
          </a:p>
          <a:p>
            <a:r>
              <a:rPr lang="zh-TW" altLang="en-US" dirty="0">
                <a:effectLst/>
                <a:latin typeface="Helvetica" pitchFamily="2" charset="0"/>
              </a:rPr>
              <a:t>（中間沒有</a:t>
            </a:r>
            <a:r>
              <a:rPr lang="en" altLang="zh-TW" dirty="0">
                <a:effectLst/>
                <a:latin typeface="Helvetica" pitchFamily="2" charset="0"/>
              </a:rPr>
              <a:t>Counsel</a:t>
            </a:r>
            <a:r>
              <a:rPr lang="zh-TW" altLang="en-US" dirty="0">
                <a:effectLst/>
                <a:latin typeface="Helvetica" pitchFamily="2" charset="0"/>
              </a:rPr>
              <a:t> </a:t>
            </a:r>
            <a:r>
              <a:rPr lang="en-US" altLang="zh-TW" dirty="0">
                <a:effectLst/>
                <a:latin typeface="Helvetica" pitchFamily="2" charset="0"/>
              </a:rPr>
              <a:t>or Judges</a:t>
            </a:r>
            <a:r>
              <a:rPr lang="en" altLang="zh-TW" dirty="0">
                <a:effectLst/>
                <a:latin typeface="Helvetica" pitchFamily="2" charset="0"/>
              </a:rPr>
              <a:t>) </a:t>
            </a:r>
          </a:p>
          <a:p>
            <a:endParaRPr lang="en" altLang="zh-TW" dirty="0">
              <a:latin typeface="Helvetica" pitchFamily="2" charset="0"/>
            </a:endParaRPr>
          </a:p>
          <a:p>
            <a:r>
              <a:rPr lang="en" altLang="zh-TW" dirty="0">
                <a:effectLst/>
                <a:latin typeface="Helvetica" pitchFamily="2" charset="0"/>
              </a:rPr>
              <a:t>28</a:t>
            </a:r>
            <a:r>
              <a:rPr lang="zh-TW" altLang="en-US" dirty="0">
                <a:effectLst/>
                <a:latin typeface="Helvetica" pitchFamily="2" charset="0"/>
              </a:rPr>
              <a:t>以後皆正常</a:t>
            </a:r>
            <a:endParaRPr lang="en-US" altLang="zh-TW" dirty="0">
              <a:effectLst/>
              <a:latin typeface="Helvetica" pitchFamily="2" charset="0"/>
            </a:endParaRPr>
          </a:p>
          <a:p>
            <a:r>
              <a:rPr lang="zh-TW" altLang="en-US" dirty="0">
                <a:effectLst/>
                <a:latin typeface="Helvetica" pitchFamily="2" charset="0"/>
              </a:rPr>
              <a:t>（有</a:t>
            </a:r>
            <a:r>
              <a:rPr lang="en" altLang="zh-TW" dirty="0" err="1">
                <a:effectLst/>
                <a:latin typeface="Helvetica" pitchFamily="2" charset="0"/>
              </a:rPr>
              <a:t>Counse</a:t>
            </a:r>
            <a:r>
              <a:rPr lang="en" altLang="zh-TW" dirty="0">
                <a:effectLst/>
                <a:latin typeface="Helvetica" pitchFamily="2" charset="0"/>
              </a:rPr>
              <a:t> or </a:t>
            </a:r>
            <a:r>
              <a:rPr lang="en" altLang="zh-TW" dirty="0" err="1">
                <a:effectLst/>
                <a:latin typeface="Helvetica" pitchFamily="2" charset="0"/>
              </a:rPr>
              <a:t>Judgesl</a:t>
            </a:r>
            <a:r>
              <a:rPr lang="en" altLang="zh-TW" dirty="0">
                <a:effectLst/>
                <a:latin typeface="Helvetica" pitchFamily="2" charset="0"/>
              </a:rPr>
              <a:t>)</a:t>
            </a:r>
          </a:p>
        </p:txBody>
      </p:sp>
      <p:pic>
        <p:nvPicPr>
          <p:cNvPr id="4" name="圖片 3" descr="一張含有 文字, 字型, 螢幕擷取畫面, 文件 的圖片&#10;&#10;自動產生的描述">
            <a:extLst>
              <a:ext uri="{FF2B5EF4-FFF2-40B4-BE49-F238E27FC236}">
                <a16:creationId xmlns:a16="http://schemas.microsoft.com/office/drawing/2014/main" id="{AAB2F850-4602-8EAB-1CDA-3A1AFCD52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84" y="177901"/>
            <a:ext cx="7041055" cy="2350030"/>
          </a:xfrm>
          <a:prstGeom prst="rect">
            <a:avLst/>
          </a:prstGeom>
        </p:spPr>
      </p:pic>
      <p:pic>
        <p:nvPicPr>
          <p:cNvPr id="6" name="圖片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893023A-3E8E-5606-6260-D21A8C19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72" y="2527931"/>
            <a:ext cx="6153257" cy="43300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994DF4-E0E0-8DE1-2630-050589FD17C8}"/>
              </a:ext>
            </a:extLst>
          </p:cNvPr>
          <p:cNvSpPr/>
          <p:nvPr/>
        </p:nvSpPr>
        <p:spPr>
          <a:xfrm>
            <a:off x="2681416" y="642551"/>
            <a:ext cx="5966323" cy="1885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941037-03C3-AB6F-1861-EE04A81F8C53}"/>
              </a:ext>
            </a:extLst>
          </p:cNvPr>
          <p:cNvSpPr/>
          <p:nvPr/>
        </p:nvSpPr>
        <p:spPr>
          <a:xfrm>
            <a:off x="3373972" y="4692965"/>
            <a:ext cx="6326082" cy="216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811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A8982EF-295C-AA7C-D732-865C1581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51115" y="177902"/>
            <a:ext cx="9144000" cy="1655762"/>
          </a:xfrm>
        </p:spPr>
        <p:txBody>
          <a:bodyPr/>
          <a:lstStyle/>
          <a:p>
            <a:r>
              <a:rPr kumimoji="1" lang="zh-TW" altLang="en-US" dirty="0"/>
              <a:t>未解決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B9F637-336A-F158-536A-14ACF7ACEB08}"/>
              </a:ext>
            </a:extLst>
          </p:cNvPr>
          <p:cNvSpPr txBox="1"/>
          <p:nvPr/>
        </p:nvSpPr>
        <p:spPr>
          <a:xfrm>
            <a:off x="1276350" y="5195014"/>
            <a:ext cx="63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effectLst/>
                <a:latin typeface="Helvetica" pitchFamily="2" charset="0"/>
              </a:rPr>
              <a:t>Headnotes</a:t>
            </a:r>
            <a:r>
              <a:rPr lang="zh-TW" altLang="en-US" dirty="0">
                <a:effectLst/>
                <a:latin typeface="Helvetica" pitchFamily="2" charset="0"/>
              </a:rPr>
              <a:t>和</a:t>
            </a:r>
            <a:r>
              <a:rPr lang="en" altLang="zh-TW" dirty="0">
                <a:effectLst/>
                <a:latin typeface="Helvetica" pitchFamily="2" charset="0"/>
              </a:rPr>
              <a:t>HN1</a:t>
            </a:r>
            <a:r>
              <a:rPr lang="zh-TW" altLang="en-US" dirty="0">
                <a:effectLst/>
                <a:latin typeface="Helvetica" pitchFamily="2" charset="0"/>
              </a:rPr>
              <a:t>之間 會有一個</a:t>
            </a:r>
            <a:r>
              <a:rPr lang="en" altLang="zh-TW" dirty="0">
                <a:effectLst/>
                <a:latin typeface="Helvetica" pitchFamily="2" charset="0"/>
              </a:rPr>
              <a:t>HN</a:t>
            </a:r>
            <a:r>
              <a:rPr lang="zh-TW" altLang="en-US" dirty="0">
                <a:effectLst/>
                <a:latin typeface="Helvetica" pitchFamily="2" charset="0"/>
              </a:rPr>
              <a:t>亂數標籤有著</a:t>
            </a:r>
            <a:endParaRPr lang="en-US" altLang="zh-TW" dirty="0">
              <a:effectLst/>
              <a:latin typeface="Helvetica" pitchFamily="2" charset="0"/>
            </a:endParaRPr>
          </a:p>
          <a:p>
            <a:r>
              <a:rPr lang="en" altLang="zh-TW" dirty="0">
                <a:effectLst/>
                <a:latin typeface="Helvetica" pitchFamily="2" charset="0"/>
              </a:rPr>
              <a:t>Core Terms </a:t>
            </a:r>
            <a:r>
              <a:rPr lang="zh-TW" altLang="en-US" dirty="0">
                <a:effectLst/>
                <a:latin typeface="Helvetica" pitchFamily="2" charset="0"/>
              </a:rPr>
              <a:t>和 </a:t>
            </a:r>
            <a:r>
              <a:rPr lang="en" altLang="zh-TW" dirty="0">
                <a:effectLst/>
                <a:latin typeface="Helvetica" pitchFamily="2" charset="0"/>
              </a:rPr>
              <a:t>Headnotes</a:t>
            </a:r>
            <a:r>
              <a:rPr lang="zh-TW" altLang="en-US" dirty="0">
                <a:effectLst/>
                <a:latin typeface="Helvetica" pitchFamily="2" charset="0"/>
              </a:rPr>
              <a:t>的內容</a:t>
            </a:r>
          </a:p>
        </p:txBody>
      </p:sp>
      <p:pic>
        <p:nvPicPr>
          <p:cNvPr id="4" name="圖片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71941B9-7AB0-2F77-C54B-E7AACA8F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85" y="421071"/>
            <a:ext cx="7772400" cy="46032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4331F7-50BD-919C-D401-B7874A003D4E}"/>
              </a:ext>
            </a:extLst>
          </p:cNvPr>
          <p:cNvSpPr/>
          <p:nvPr/>
        </p:nvSpPr>
        <p:spPr>
          <a:xfrm>
            <a:off x="1606685" y="2842054"/>
            <a:ext cx="7772400" cy="1037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83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A8982EF-295C-AA7C-D732-865C1581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51115" y="177902"/>
            <a:ext cx="9144000" cy="1655762"/>
          </a:xfrm>
        </p:spPr>
        <p:txBody>
          <a:bodyPr/>
          <a:lstStyle/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B9F637-336A-F158-536A-14ACF7ACEB08}"/>
              </a:ext>
            </a:extLst>
          </p:cNvPr>
          <p:cNvSpPr txBox="1"/>
          <p:nvPr/>
        </p:nvSpPr>
        <p:spPr>
          <a:xfrm>
            <a:off x="1276350" y="5195014"/>
            <a:ext cx="63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ffectLst/>
                <a:latin typeface="Helvetica" pitchFamily="2" charset="0"/>
              </a:rPr>
              <a:t>發現是結尾的</a:t>
            </a:r>
            <a:r>
              <a:rPr lang="en" altLang="zh-TW" dirty="0">
                <a:effectLst/>
                <a:latin typeface="Helvetica" pitchFamily="2" charset="0"/>
              </a:rPr>
              <a:t>HN</a:t>
            </a:r>
            <a:r>
              <a:rPr lang="zh-TW" altLang="en-US" dirty="0">
                <a:effectLst/>
                <a:latin typeface="Helvetica" pitchFamily="2" charset="0"/>
              </a:rPr>
              <a:t>後面是接哪個標誌，像是後面接</a:t>
            </a:r>
            <a:r>
              <a:rPr lang="en" altLang="zh-TW" dirty="0">
                <a:effectLst/>
                <a:latin typeface="Helvetica" pitchFamily="2" charset="0"/>
              </a:rPr>
              <a:t>Opinion</a:t>
            </a:r>
            <a:r>
              <a:rPr lang="zh-TW" altLang="en-US" dirty="0">
                <a:effectLst/>
                <a:latin typeface="Helvetica" pitchFamily="2" charset="0"/>
              </a:rPr>
              <a:t>則沒有亂數</a:t>
            </a:r>
            <a:r>
              <a:rPr lang="en" altLang="zh-TW" dirty="0">
                <a:effectLst/>
                <a:latin typeface="Helvetica" pitchFamily="2" charset="0"/>
              </a:rPr>
              <a:t>HN</a:t>
            </a:r>
            <a:r>
              <a:rPr lang="zh-TW" altLang="en" dirty="0">
                <a:effectLst/>
                <a:latin typeface="Helvetica" pitchFamily="2" charset="0"/>
              </a:rPr>
              <a:t>，</a:t>
            </a:r>
            <a:r>
              <a:rPr lang="zh-TW" altLang="en-US" dirty="0">
                <a:effectLst/>
                <a:latin typeface="Helvetica" pitchFamily="2" charset="0"/>
              </a:rPr>
              <a:t>後面如果是接</a:t>
            </a:r>
            <a:r>
              <a:rPr lang="en" altLang="zh-TW" dirty="0">
                <a:effectLst/>
                <a:latin typeface="Helvetica" pitchFamily="2" charset="0"/>
              </a:rPr>
              <a:t>Counsel or Judges</a:t>
            </a:r>
            <a:r>
              <a:rPr lang="zh-TW" altLang="en-US" dirty="0">
                <a:effectLst/>
                <a:latin typeface="Helvetica" pitchFamily="2" charset="0"/>
              </a:rPr>
              <a:t>則會有亂數</a:t>
            </a:r>
            <a:r>
              <a:rPr lang="en" altLang="zh-TW" dirty="0">
                <a:effectLst/>
                <a:latin typeface="Helvetica" pitchFamily="2" charset="0"/>
              </a:rPr>
              <a:t>HN</a:t>
            </a:r>
          </a:p>
        </p:txBody>
      </p:sp>
      <p:pic>
        <p:nvPicPr>
          <p:cNvPr id="4" name="圖片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8F80982-8A9F-5E6C-A8C4-3B441215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5" y="177902"/>
            <a:ext cx="5876246" cy="4344671"/>
          </a:xfrm>
          <a:prstGeom prst="rect">
            <a:avLst/>
          </a:prstGeom>
        </p:spPr>
      </p:pic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728C603E-F374-B380-FE88-FAC20DC2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533" y="183978"/>
            <a:ext cx="4672333" cy="43385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463839-06DB-5319-B1F8-E711A4028BA9}"/>
              </a:ext>
            </a:extLst>
          </p:cNvPr>
          <p:cNvSpPr/>
          <p:nvPr/>
        </p:nvSpPr>
        <p:spPr>
          <a:xfrm>
            <a:off x="494895" y="3138616"/>
            <a:ext cx="5601105" cy="290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E2D56E-2FB5-EECA-C816-727A0B9CB8C5}"/>
              </a:ext>
            </a:extLst>
          </p:cNvPr>
          <p:cNvSpPr/>
          <p:nvPr/>
        </p:nvSpPr>
        <p:spPr>
          <a:xfrm>
            <a:off x="6882714" y="3583459"/>
            <a:ext cx="2211859" cy="939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46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7F65E8-2CAE-A957-E8F8-2B62ED83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72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6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7F65E8-2CAE-A957-E8F8-2B62ED83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72508" cy="6858000"/>
          </a:xfrm>
          <a:prstGeom prst="rect">
            <a:avLst/>
          </a:prstGeom>
        </p:spPr>
      </p:pic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41959C63-8CA8-7A11-17A7-3ABCBA32529C}"/>
              </a:ext>
            </a:extLst>
          </p:cNvPr>
          <p:cNvSpPr/>
          <p:nvPr/>
        </p:nvSpPr>
        <p:spPr>
          <a:xfrm>
            <a:off x="0" y="0"/>
            <a:ext cx="5190565" cy="6858000"/>
          </a:xfrm>
          <a:custGeom>
            <a:avLst/>
            <a:gdLst>
              <a:gd name="connsiteX0" fmla="*/ 502024 w 5190565"/>
              <a:gd name="connsiteY0" fmla="*/ 1308847 h 6858000"/>
              <a:gd name="connsiteX1" fmla="*/ 502024 w 5190565"/>
              <a:gd name="connsiteY1" fmla="*/ 1461247 h 6858000"/>
              <a:gd name="connsiteX2" fmla="*/ 2339788 w 5190565"/>
              <a:gd name="connsiteY2" fmla="*/ 1461247 h 6858000"/>
              <a:gd name="connsiteX3" fmla="*/ 2339788 w 5190565"/>
              <a:gd name="connsiteY3" fmla="*/ 1308847 h 6858000"/>
              <a:gd name="connsiteX4" fmla="*/ 0 w 5190565"/>
              <a:gd name="connsiteY4" fmla="*/ 0 h 6858000"/>
              <a:gd name="connsiteX5" fmla="*/ 5190565 w 5190565"/>
              <a:gd name="connsiteY5" fmla="*/ 0 h 6858000"/>
              <a:gd name="connsiteX6" fmla="*/ 5190565 w 5190565"/>
              <a:gd name="connsiteY6" fmla="*/ 6858000 h 6858000"/>
              <a:gd name="connsiteX7" fmla="*/ 0 w 51905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65" h="6858000">
                <a:moveTo>
                  <a:pt x="502024" y="1308847"/>
                </a:moveTo>
                <a:lnTo>
                  <a:pt x="502024" y="1461247"/>
                </a:lnTo>
                <a:lnTo>
                  <a:pt x="2339788" y="1461247"/>
                </a:lnTo>
                <a:lnTo>
                  <a:pt x="2339788" y="1308847"/>
                </a:lnTo>
                <a:close/>
                <a:moveTo>
                  <a:pt x="0" y="0"/>
                </a:moveTo>
                <a:lnTo>
                  <a:pt x="5190565" y="0"/>
                </a:lnTo>
                <a:lnTo>
                  <a:pt x="519056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59ADFC-DCBE-F7B1-3BDC-607B2F20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03" y="2085518"/>
            <a:ext cx="3967856" cy="321506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897F7C-EC84-B12D-0E43-835DEF8E2708}"/>
              </a:ext>
            </a:extLst>
          </p:cNvPr>
          <p:cNvCxnSpPr>
            <a:cxnSpLocks/>
          </p:cNvCxnSpPr>
          <p:nvPr/>
        </p:nvCxnSpPr>
        <p:spPr>
          <a:xfrm>
            <a:off x="2353865" y="1434352"/>
            <a:ext cx="631382" cy="6511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5B463A-5779-6504-112D-9E3488F5D9B6}"/>
              </a:ext>
            </a:extLst>
          </p:cNvPr>
          <p:cNvSpPr txBox="1"/>
          <p:nvPr/>
        </p:nvSpPr>
        <p:spPr>
          <a:xfrm>
            <a:off x="5794314" y="762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F1CD5AE-BA96-24E3-04BA-7E18EBBA88BB}"/>
              </a:ext>
            </a:extLst>
          </p:cNvPr>
          <p:cNvCxnSpPr>
            <a:cxnSpLocks/>
          </p:cNvCxnSpPr>
          <p:nvPr/>
        </p:nvCxnSpPr>
        <p:spPr>
          <a:xfrm flipV="1">
            <a:off x="5065059" y="762462"/>
            <a:ext cx="1304652" cy="16445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110CFC2-C0C9-C55D-E9FC-3F2752F2CA60}"/>
              </a:ext>
            </a:extLst>
          </p:cNvPr>
          <p:cNvSpPr txBox="1"/>
          <p:nvPr/>
        </p:nvSpPr>
        <p:spPr>
          <a:xfrm>
            <a:off x="6266330" y="392113"/>
            <a:ext cx="3092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1" u="none" strike="noStrike" baseline="0" dirty="0">
                <a:solidFill>
                  <a:srgbClr val="0077CD"/>
                </a:solidFill>
                <a:latin typeface="Arial" panose="020B0604020202020204" pitchFamily="34" charset="0"/>
              </a:rPr>
              <a:t>Hartford Fire Ins. Co. v. Cal.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C8169E-C574-257E-81F0-C1A6E3357C08}"/>
              </a:ext>
            </a:extLst>
          </p:cNvPr>
          <p:cNvSpPr txBox="1"/>
          <p:nvPr/>
        </p:nvSpPr>
        <p:spPr>
          <a:xfrm>
            <a:off x="2628602" y="1400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4C353E6-AFC3-E329-7657-5C19AF5B5327}"/>
              </a:ext>
            </a:extLst>
          </p:cNvPr>
          <p:cNvCxnSpPr>
            <a:cxnSpLocks/>
          </p:cNvCxnSpPr>
          <p:nvPr/>
        </p:nvCxnSpPr>
        <p:spPr>
          <a:xfrm>
            <a:off x="7433002" y="706328"/>
            <a:ext cx="0" cy="557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AD9DEA-48DA-88FE-9EA6-B198A31394B6}"/>
              </a:ext>
            </a:extLst>
          </p:cNvPr>
          <p:cNvSpPr txBox="1"/>
          <p:nvPr/>
        </p:nvSpPr>
        <p:spPr>
          <a:xfrm>
            <a:off x="7433003" y="82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4CE3602-4C94-F95B-00DE-B1E1995BC61C}"/>
              </a:ext>
            </a:extLst>
          </p:cNvPr>
          <p:cNvSpPr txBox="1"/>
          <p:nvPr/>
        </p:nvSpPr>
        <p:spPr>
          <a:xfrm>
            <a:off x="6266330" y="1233791"/>
            <a:ext cx="340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Create a case list of this document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DEEF8A5-21A1-D3B5-1595-AA0D8B7692ED}"/>
              </a:ext>
            </a:extLst>
          </p:cNvPr>
          <p:cNvSpPr txBox="1"/>
          <p:nvPr/>
        </p:nvSpPr>
        <p:spPr>
          <a:xfrm>
            <a:off x="5843387" y="1640086"/>
            <a:ext cx="545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caseList</a:t>
            </a:r>
            <a:r>
              <a:rPr lang="en-US" altLang="zh-TW" dirty="0"/>
              <a:t> = [“Hartford Fire Ins. Co. v. Cal.”,</a:t>
            </a:r>
          </a:p>
          <a:p>
            <a:r>
              <a:rPr lang="en-US" altLang="zh-TW" dirty="0"/>
              <a:t> “United States v. Lopez ”, “ ”, ……]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63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0110CFC2-C0C9-C55D-E9FC-3F2752F2CA60}"/>
              </a:ext>
            </a:extLst>
          </p:cNvPr>
          <p:cNvSpPr txBox="1"/>
          <p:nvPr/>
        </p:nvSpPr>
        <p:spPr>
          <a:xfrm>
            <a:off x="6266330" y="392113"/>
            <a:ext cx="3092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1" u="none" strike="noStrike" baseline="0" dirty="0">
                <a:solidFill>
                  <a:srgbClr val="0077CD"/>
                </a:solidFill>
                <a:latin typeface="Arial" panose="020B0604020202020204" pitchFamily="34" charset="0"/>
              </a:rPr>
              <a:t>Hartford Fire Ins. Co. v. Cal.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4C353E6-AFC3-E329-7657-5C19AF5B5327}"/>
              </a:ext>
            </a:extLst>
          </p:cNvPr>
          <p:cNvCxnSpPr>
            <a:cxnSpLocks/>
          </p:cNvCxnSpPr>
          <p:nvPr/>
        </p:nvCxnSpPr>
        <p:spPr>
          <a:xfrm>
            <a:off x="7433002" y="706328"/>
            <a:ext cx="0" cy="557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AD9DEA-48DA-88FE-9EA6-B198A31394B6}"/>
              </a:ext>
            </a:extLst>
          </p:cNvPr>
          <p:cNvSpPr txBox="1"/>
          <p:nvPr/>
        </p:nvSpPr>
        <p:spPr>
          <a:xfrm>
            <a:off x="7433003" y="82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4CE3602-4C94-F95B-00DE-B1E1995BC61C}"/>
              </a:ext>
            </a:extLst>
          </p:cNvPr>
          <p:cNvSpPr txBox="1"/>
          <p:nvPr/>
        </p:nvSpPr>
        <p:spPr>
          <a:xfrm>
            <a:off x="6266330" y="1233791"/>
            <a:ext cx="340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Create a case list of this document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DEEF8A5-21A1-D3B5-1595-AA0D8B7692ED}"/>
              </a:ext>
            </a:extLst>
          </p:cNvPr>
          <p:cNvSpPr txBox="1"/>
          <p:nvPr/>
        </p:nvSpPr>
        <p:spPr>
          <a:xfrm>
            <a:off x="5843387" y="1640086"/>
            <a:ext cx="545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caseList</a:t>
            </a:r>
            <a:r>
              <a:rPr lang="en-US" altLang="zh-TW" dirty="0"/>
              <a:t> = [“Hartford Fire Ins. Co. v. Cal.”,</a:t>
            </a:r>
          </a:p>
          <a:p>
            <a:r>
              <a:rPr lang="en-US" altLang="zh-TW" dirty="0"/>
              <a:t> “United States v. Lopez ”, “ ”, ……]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2D8A76-8645-2B23-B0E7-446190A3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54498" cy="6858000"/>
          </a:xfrm>
          <a:prstGeom prst="rect">
            <a:avLst/>
          </a:prstGeom>
        </p:spPr>
      </p:pic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B3FA98EA-EBAF-58A3-F09E-44C3519E909F}"/>
              </a:ext>
            </a:extLst>
          </p:cNvPr>
          <p:cNvSpPr/>
          <p:nvPr/>
        </p:nvSpPr>
        <p:spPr>
          <a:xfrm>
            <a:off x="0" y="0"/>
            <a:ext cx="5754498" cy="6858000"/>
          </a:xfrm>
          <a:custGeom>
            <a:avLst/>
            <a:gdLst>
              <a:gd name="connsiteX0" fmla="*/ 1586753 w 5754498"/>
              <a:gd name="connsiteY0" fmla="*/ 706328 h 6858000"/>
              <a:gd name="connsiteX1" fmla="*/ 1586753 w 5754498"/>
              <a:gd name="connsiteY1" fmla="*/ 1730188 h 6858000"/>
              <a:gd name="connsiteX2" fmla="*/ 4249271 w 5754498"/>
              <a:gd name="connsiteY2" fmla="*/ 1730188 h 6858000"/>
              <a:gd name="connsiteX3" fmla="*/ 4249271 w 5754498"/>
              <a:gd name="connsiteY3" fmla="*/ 706328 h 6858000"/>
              <a:gd name="connsiteX4" fmla="*/ 0 w 5754498"/>
              <a:gd name="connsiteY4" fmla="*/ 0 h 6858000"/>
              <a:gd name="connsiteX5" fmla="*/ 5754498 w 5754498"/>
              <a:gd name="connsiteY5" fmla="*/ 0 h 6858000"/>
              <a:gd name="connsiteX6" fmla="*/ 5754498 w 5754498"/>
              <a:gd name="connsiteY6" fmla="*/ 6858000 h 6858000"/>
              <a:gd name="connsiteX7" fmla="*/ 0 w 57544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4498" h="6858000">
                <a:moveTo>
                  <a:pt x="1586753" y="706328"/>
                </a:moveTo>
                <a:lnTo>
                  <a:pt x="1586753" y="1730188"/>
                </a:lnTo>
                <a:lnTo>
                  <a:pt x="4249271" y="1730188"/>
                </a:lnTo>
                <a:lnTo>
                  <a:pt x="4249271" y="706328"/>
                </a:lnTo>
                <a:close/>
                <a:moveTo>
                  <a:pt x="0" y="0"/>
                </a:moveTo>
                <a:lnTo>
                  <a:pt x="5754498" y="0"/>
                </a:lnTo>
                <a:lnTo>
                  <a:pt x="575449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4073BE-BFE4-46A6-9272-05C7C8C8D583}"/>
              </a:ext>
            </a:extLst>
          </p:cNvPr>
          <p:cNvSpPr txBox="1"/>
          <p:nvPr/>
        </p:nvSpPr>
        <p:spPr>
          <a:xfrm>
            <a:off x="7433003" y="2498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27E3B3F-3817-945D-62C5-AC80318BA451}"/>
              </a:ext>
            </a:extLst>
          </p:cNvPr>
          <p:cNvCxnSpPr>
            <a:cxnSpLocks/>
          </p:cNvCxnSpPr>
          <p:nvPr/>
        </p:nvCxnSpPr>
        <p:spPr>
          <a:xfrm>
            <a:off x="7433002" y="2358805"/>
            <a:ext cx="0" cy="557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39D807F-4076-5B6A-EDCE-1399D4484FD6}"/>
              </a:ext>
            </a:extLst>
          </p:cNvPr>
          <p:cNvCxnSpPr>
            <a:cxnSpLocks/>
          </p:cNvCxnSpPr>
          <p:nvPr/>
        </p:nvCxnSpPr>
        <p:spPr>
          <a:xfrm>
            <a:off x="4115431" y="1531476"/>
            <a:ext cx="3317571" cy="13850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F7F1568-57CF-429E-66D0-5C6D45091105}"/>
              </a:ext>
            </a:extLst>
          </p:cNvPr>
          <p:cNvSpPr txBox="1"/>
          <p:nvPr/>
        </p:nvSpPr>
        <p:spPr>
          <a:xfrm>
            <a:off x="6185648" y="3056448"/>
            <a:ext cx="440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number: x  correspond text: y is in </a:t>
            </a:r>
            <a:r>
              <a:rPr lang="en-US" altLang="zh-TW" dirty="0" err="1"/>
              <a:t>caseList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get text from number: X+1 to X+2 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BBA978C-9616-3FD4-5F3B-230DA1BF9AF0}"/>
              </a:ext>
            </a:extLst>
          </p:cNvPr>
          <p:cNvSpPr txBox="1"/>
          <p:nvPr/>
        </p:nvSpPr>
        <p:spPr>
          <a:xfrm>
            <a:off x="1613648" y="606324"/>
            <a:ext cx="87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text: y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0B908F9-0738-8CA0-7A4A-7ADEF2F3D671}"/>
              </a:ext>
            </a:extLst>
          </p:cNvPr>
          <p:cNvSpPr txBox="1"/>
          <p:nvPr/>
        </p:nvSpPr>
        <p:spPr>
          <a:xfrm>
            <a:off x="7448009" y="3671930"/>
            <a:ext cx="28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FBD336A-F014-E88A-942E-276F40E96A4F}"/>
              </a:ext>
            </a:extLst>
          </p:cNvPr>
          <p:cNvCxnSpPr>
            <a:cxnSpLocks/>
          </p:cNvCxnSpPr>
          <p:nvPr/>
        </p:nvCxnSpPr>
        <p:spPr>
          <a:xfrm>
            <a:off x="7433002" y="3625285"/>
            <a:ext cx="0" cy="4626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E37738D-956E-4CB9-4E27-EDFD5C31CB35}"/>
              </a:ext>
            </a:extLst>
          </p:cNvPr>
          <p:cNvSpPr txBox="1"/>
          <p:nvPr/>
        </p:nvSpPr>
        <p:spPr>
          <a:xfrm>
            <a:off x="6266330" y="4103478"/>
            <a:ext cx="247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Record the starting page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7F0A77-8D03-EDF1-5393-8B0E9C6ACEB7}"/>
              </a:ext>
            </a:extLst>
          </p:cNvPr>
          <p:cNvSpPr txBox="1"/>
          <p:nvPr/>
        </p:nvSpPr>
        <p:spPr>
          <a:xfrm>
            <a:off x="8283389" y="6387302"/>
            <a:ext cx="381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 Ending page == next starting page - 1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E74A200-9EBE-3406-35DF-D58CEFCDAA95}"/>
              </a:ext>
            </a:extLst>
          </p:cNvPr>
          <p:cNvSpPr txBox="1"/>
          <p:nvPr/>
        </p:nvSpPr>
        <p:spPr>
          <a:xfrm>
            <a:off x="6714106" y="4954693"/>
            <a:ext cx="173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write in csv or Mongo DB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115517-6BD1-6340-5179-1F40CCEA95A0}"/>
              </a:ext>
            </a:extLst>
          </p:cNvPr>
          <p:cNvCxnSpPr>
            <a:cxnSpLocks/>
          </p:cNvCxnSpPr>
          <p:nvPr/>
        </p:nvCxnSpPr>
        <p:spPr>
          <a:xfrm>
            <a:off x="7433002" y="4510811"/>
            <a:ext cx="0" cy="4626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5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0110CFC2-C0C9-C55D-E9FC-3F2752F2CA60}"/>
              </a:ext>
            </a:extLst>
          </p:cNvPr>
          <p:cNvSpPr txBox="1"/>
          <p:nvPr/>
        </p:nvSpPr>
        <p:spPr>
          <a:xfrm>
            <a:off x="6266330" y="392113"/>
            <a:ext cx="3092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1" u="none" strike="noStrike" baseline="0" dirty="0">
                <a:solidFill>
                  <a:srgbClr val="0077CD"/>
                </a:solidFill>
                <a:latin typeface="Arial" panose="020B0604020202020204" pitchFamily="34" charset="0"/>
              </a:rPr>
              <a:t>Hartford Fire Ins. Co. v. Cal.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4C353E6-AFC3-E329-7657-5C19AF5B5327}"/>
              </a:ext>
            </a:extLst>
          </p:cNvPr>
          <p:cNvCxnSpPr>
            <a:cxnSpLocks/>
          </p:cNvCxnSpPr>
          <p:nvPr/>
        </p:nvCxnSpPr>
        <p:spPr>
          <a:xfrm>
            <a:off x="7433002" y="706328"/>
            <a:ext cx="0" cy="557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AD9DEA-48DA-88FE-9EA6-B198A31394B6}"/>
              </a:ext>
            </a:extLst>
          </p:cNvPr>
          <p:cNvSpPr txBox="1"/>
          <p:nvPr/>
        </p:nvSpPr>
        <p:spPr>
          <a:xfrm>
            <a:off x="7433003" y="82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4CE3602-4C94-F95B-00DE-B1E1995BC61C}"/>
              </a:ext>
            </a:extLst>
          </p:cNvPr>
          <p:cNvSpPr txBox="1"/>
          <p:nvPr/>
        </p:nvSpPr>
        <p:spPr>
          <a:xfrm>
            <a:off x="6266330" y="1233791"/>
            <a:ext cx="340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Create a case list of this document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DEEF8A5-21A1-D3B5-1595-AA0D8B7692ED}"/>
              </a:ext>
            </a:extLst>
          </p:cNvPr>
          <p:cNvSpPr txBox="1"/>
          <p:nvPr/>
        </p:nvSpPr>
        <p:spPr>
          <a:xfrm>
            <a:off x="5843387" y="1640086"/>
            <a:ext cx="545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caseList</a:t>
            </a:r>
            <a:r>
              <a:rPr lang="en-US" altLang="zh-TW" dirty="0"/>
              <a:t> = [“Hartford Fire Ins. Co. v. Cal.”,</a:t>
            </a:r>
          </a:p>
          <a:p>
            <a:r>
              <a:rPr lang="en-US" altLang="zh-TW" dirty="0"/>
              <a:t> “United States v. Lopez ”, “ ”, ……]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2D8A76-8645-2B23-B0E7-446190A3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54498" cy="6858000"/>
          </a:xfrm>
          <a:prstGeom prst="rect">
            <a:avLst/>
          </a:prstGeom>
        </p:spPr>
      </p:pic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B3FA98EA-EBAF-58A3-F09E-44C3519E909F}"/>
              </a:ext>
            </a:extLst>
          </p:cNvPr>
          <p:cNvSpPr/>
          <p:nvPr/>
        </p:nvSpPr>
        <p:spPr>
          <a:xfrm>
            <a:off x="0" y="0"/>
            <a:ext cx="5754498" cy="6858000"/>
          </a:xfrm>
          <a:custGeom>
            <a:avLst/>
            <a:gdLst>
              <a:gd name="connsiteX0" fmla="*/ 1586753 w 5754498"/>
              <a:gd name="connsiteY0" fmla="*/ 706328 h 6858000"/>
              <a:gd name="connsiteX1" fmla="*/ 1586753 w 5754498"/>
              <a:gd name="connsiteY1" fmla="*/ 1730188 h 6858000"/>
              <a:gd name="connsiteX2" fmla="*/ 4249271 w 5754498"/>
              <a:gd name="connsiteY2" fmla="*/ 1730188 h 6858000"/>
              <a:gd name="connsiteX3" fmla="*/ 4249271 w 5754498"/>
              <a:gd name="connsiteY3" fmla="*/ 706328 h 6858000"/>
              <a:gd name="connsiteX4" fmla="*/ 0 w 5754498"/>
              <a:gd name="connsiteY4" fmla="*/ 0 h 6858000"/>
              <a:gd name="connsiteX5" fmla="*/ 5754498 w 5754498"/>
              <a:gd name="connsiteY5" fmla="*/ 0 h 6858000"/>
              <a:gd name="connsiteX6" fmla="*/ 5754498 w 5754498"/>
              <a:gd name="connsiteY6" fmla="*/ 6858000 h 6858000"/>
              <a:gd name="connsiteX7" fmla="*/ 0 w 57544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4498" h="6858000">
                <a:moveTo>
                  <a:pt x="1586753" y="706328"/>
                </a:moveTo>
                <a:lnTo>
                  <a:pt x="1586753" y="1730188"/>
                </a:lnTo>
                <a:lnTo>
                  <a:pt x="4249271" y="1730188"/>
                </a:lnTo>
                <a:lnTo>
                  <a:pt x="4249271" y="706328"/>
                </a:lnTo>
                <a:close/>
                <a:moveTo>
                  <a:pt x="0" y="0"/>
                </a:moveTo>
                <a:lnTo>
                  <a:pt x="5754498" y="0"/>
                </a:lnTo>
                <a:lnTo>
                  <a:pt x="575449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4073BE-BFE4-46A6-9272-05C7C8C8D583}"/>
              </a:ext>
            </a:extLst>
          </p:cNvPr>
          <p:cNvSpPr txBox="1"/>
          <p:nvPr/>
        </p:nvSpPr>
        <p:spPr>
          <a:xfrm>
            <a:off x="7433003" y="2498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27E3B3F-3817-945D-62C5-AC80318BA451}"/>
              </a:ext>
            </a:extLst>
          </p:cNvPr>
          <p:cNvCxnSpPr>
            <a:cxnSpLocks/>
          </p:cNvCxnSpPr>
          <p:nvPr/>
        </p:nvCxnSpPr>
        <p:spPr>
          <a:xfrm>
            <a:off x="7433002" y="2358805"/>
            <a:ext cx="0" cy="557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39D807F-4076-5B6A-EDCE-1399D4484FD6}"/>
              </a:ext>
            </a:extLst>
          </p:cNvPr>
          <p:cNvCxnSpPr>
            <a:cxnSpLocks/>
          </p:cNvCxnSpPr>
          <p:nvPr/>
        </p:nvCxnSpPr>
        <p:spPr>
          <a:xfrm>
            <a:off x="4115431" y="1531476"/>
            <a:ext cx="3317571" cy="13850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F7F1568-57CF-429E-66D0-5C6D45091105}"/>
              </a:ext>
            </a:extLst>
          </p:cNvPr>
          <p:cNvSpPr txBox="1"/>
          <p:nvPr/>
        </p:nvSpPr>
        <p:spPr>
          <a:xfrm>
            <a:off x="6185648" y="3056448"/>
            <a:ext cx="440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number: x  correspond text: y is in </a:t>
            </a:r>
            <a:r>
              <a:rPr lang="en-US" altLang="zh-TW" dirty="0" err="1"/>
              <a:t>caseList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get text from number: 2 to 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BBA978C-9616-3FD4-5F3B-230DA1BF9AF0}"/>
              </a:ext>
            </a:extLst>
          </p:cNvPr>
          <p:cNvSpPr txBox="1"/>
          <p:nvPr/>
        </p:nvSpPr>
        <p:spPr>
          <a:xfrm>
            <a:off x="1613648" y="606324"/>
            <a:ext cx="87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text: 1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0B908F9-0738-8CA0-7A4A-7ADEF2F3D671}"/>
              </a:ext>
            </a:extLst>
          </p:cNvPr>
          <p:cNvSpPr txBox="1"/>
          <p:nvPr/>
        </p:nvSpPr>
        <p:spPr>
          <a:xfrm>
            <a:off x="7448009" y="3671930"/>
            <a:ext cx="28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FBD336A-F014-E88A-942E-276F40E96A4F}"/>
              </a:ext>
            </a:extLst>
          </p:cNvPr>
          <p:cNvCxnSpPr>
            <a:cxnSpLocks/>
          </p:cNvCxnSpPr>
          <p:nvPr/>
        </p:nvCxnSpPr>
        <p:spPr>
          <a:xfrm>
            <a:off x="7433002" y="3625285"/>
            <a:ext cx="0" cy="4626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E37738D-956E-4CB9-4E27-EDFD5C31CB35}"/>
              </a:ext>
            </a:extLst>
          </p:cNvPr>
          <p:cNvSpPr txBox="1"/>
          <p:nvPr/>
        </p:nvSpPr>
        <p:spPr>
          <a:xfrm>
            <a:off x="6266330" y="4103478"/>
            <a:ext cx="247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Record the starting page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7F0A77-8D03-EDF1-5393-8B0E9C6ACEB7}"/>
              </a:ext>
            </a:extLst>
          </p:cNvPr>
          <p:cNvSpPr txBox="1"/>
          <p:nvPr/>
        </p:nvSpPr>
        <p:spPr>
          <a:xfrm>
            <a:off x="8283389" y="6387302"/>
            <a:ext cx="381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 Ending page == next starting page - 1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E74A200-9EBE-3406-35DF-D58CEFCDAA95}"/>
              </a:ext>
            </a:extLst>
          </p:cNvPr>
          <p:cNvSpPr txBox="1"/>
          <p:nvPr/>
        </p:nvSpPr>
        <p:spPr>
          <a:xfrm>
            <a:off x="6714106" y="4954693"/>
            <a:ext cx="173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write in csv or Mongo DB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115517-6BD1-6340-5179-1F40CCEA95A0}"/>
              </a:ext>
            </a:extLst>
          </p:cNvPr>
          <p:cNvCxnSpPr>
            <a:cxnSpLocks/>
          </p:cNvCxnSpPr>
          <p:nvPr/>
        </p:nvCxnSpPr>
        <p:spPr>
          <a:xfrm>
            <a:off x="7433002" y="4510811"/>
            <a:ext cx="0" cy="4626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70A8309-B243-240A-5E97-10A91A9AA9E5}"/>
              </a:ext>
            </a:extLst>
          </p:cNvPr>
          <p:cNvSpPr/>
          <p:nvPr/>
        </p:nvSpPr>
        <p:spPr>
          <a:xfrm>
            <a:off x="340661" y="851646"/>
            <a:ext cx="11008656" cy="37533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BE51AC3-8B8E-BEB0-EA2E-DC6F638A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72" y="5024116"/>
            <a:ext cx="11061327" cy="16787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733DB6C-2B79-B860-ACEA-FA4BCE202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2" y="1106772"/>
            <a:ext cx="9996670" cy="9696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DAAB11-B687-EB25-0854-2B283F308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62" y="2602758"/>
            <a:ext cx="9996670" cy="1653129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AFFBFCE-8460-59DC-AEF0-B094163E04F2}"/>
              </a:ext>
            </a:extLst>
          </p:cNvPr>
          <p:cNvCxnSpPr/>
          <p:nvPr/>
        </p:nvCxnSpPr>
        <p:spPr>
          <a:xfrm>
            <a:off x="5567643" y="459605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7909620-0208-0F03-8811-21E1866DC7A2}"/>
              </a:ext>
            </a:extLst>
          </p:cNvPr>
          <p:cNvSpPr/>
          <p:nvPr/>
        </p:nvSpPr>
        <p:spPr>
          <a:xfrm>
            <a:off x="8364071" y="1106772"/>
            <a:ext cx="2169361" cy="969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F5073A-7CBC-4DE9-C5F1-8ECF2DF8CB35}"/>
              </a:ext>
            </a:extLst>
          </p:cNvPr>
          <p:cNvSpPr/>
          <p:nvPr/>
        </p:nvSpPr>
        <p:spPr>
          <a:xfrm>
            <a:off x="842683" y="3062081"/>
            <a:ext cx="708212" cy="1193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394EBFF-631A-6C4E-AF91-E7E4DB26BE22}"/>
              </a:ext>
            </a:extLst>
          </p:cNvPr>
          <p:cNvSpPr txBox="1"/>
          <p:nvPr/>
        </p:nvSpPr>
        <p:spPr>
          <a:xfrm>
            <a:off x="330572" y="4683503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Footnote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最終檔案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88B6E7-EBD3-0BDE-2EED-FF35388D8E0F}"/>
              </a:ext>
            </a:extLst>
          </p:cNvPr>
          <p:cNvSpPr txBox="1"/>
          <p:nvPr/>
        </p:nvSpPr>
        <p:spPr>
          <a:xfrm>
            <a:off x="340661" y="794543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813B5A-2E42-6006-9F68-CDD7762DCDC6}"/>
              </a:ext>
            </a:extLst>
          </p:cNvPr>
          <p:cNvSpPr txBox="1"/>
          <p:nvPr/>
        </p:nvSpPr>
        <p:spPr>
          <a:xfrm>
            <a:off x="340661" y="2233426"/>
            <a:ext cx="216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Footnote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抓取文件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AD35565-A072-4C98-0D78-16276E694BD0}"/>
              </a:ext>
            </a:extLst>
          </p:cNvPr>
          <p:cNvSpPr txBox="1"/>
          <p:nvPr/>
        </p:nvSpPr>
        <p:spPr>
          <a:xfrm>
            <a:off x="330572" y="326817"/>
            <a:ext cx="565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目標創造 三個最終檔案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footnote, opinion, headnote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293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B6931A8-1959-CDC2-8A5C-183C3140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2" y="1322355"/>
            <a:ext cx="11235295" cy="517247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890B7D7-93BC-AFFA-7E5F-06DDC9864AD9}"/>
              </a:ext>
            </a:extLst>
          </p:cNvPr>
          <p:cNvSpPr txBox="1"/>
          <p:nvPr/>
        </p:nvSpPr>
        <p:spPr>
          <a:xfrm>
            <a:off x="4885766" y="699247"/>
            <a:ext cx="197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確定可抓取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851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A8982EF-295C-AA7C-D732-865C1581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51115" y="177902"/>
            <a:ext cx="9144000" cy="1655762"/>
          </a:xfrm>
        </p:spPr>
        <p:txBody>
          <a:bodyPr/>
          <a:lstStyle/>
          <a:p>
            <a:r>
              <a:rPr kumimoji="1" lang="zh-TW" altLang="en-US" dirty="0"/>
              <a:t>已解決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7" name="圖片 6" descr="一張含有 文字, 螢幕擷取畫面, 網頁, 字型 的圖片&#10;&#10;自動產生的描述">
            <a:extLst>
              <a:ext uri="{FF2B5EF4-FFF2-40B4-BE49-F238E27FC236}">
                <a16:creationId xmlns:a16="http://schemas.microsoft.com/office/drawing/2014/main" id="{3A1B9BF0-F8DC-271E-15AC-1D686838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656101"/>
            <a:ext cx="7772400" cy="349194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EB9F637-336A-F158-536A-14ACF7ACEB08}"/>
              </a:ext>
            </a:extLst>
          </p:cNvPr>
          <p:cNvSpPr txBox="1"/>
          <p:nvPr/>
        </p:nvSpPr>
        <p:spPr>
          <a:xfrm>
            <a:off x="1276350" y="5195014"/>
            <a:ext cx="638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ffectLst/>
                <a:latin typeface="Helvetica" pitchFamily="2" charset="0"/>
              </a:rPr>
              <a:t>擷取到開頭法案基本資料</a:t>
            </a:r>
            <a:endParaRPr lang="en-US" altLang="zh-TW" dirty="0">
              <a:effectLst/>
              <a:latin typeface="Helvetica" pitchFamily="2" charset="0"/>
            </a:endParaRPr>
          </a:p>
          <a:p>
            <a:r>
              <a:rPr lang="zh-TW" altLang="en-US" dirty="0">
                <a:latin typeface="Helvetica" pitchFamily="2" charset="0"/>
              </a:rPr>
              <a:t>因為右下也有</a:t>
            </a:r>
            <a:r>
              <a:rPr lang="en-US" altLang="zh-TW" dirty="0">
                <a:latin typeface="Helvetica" pitchFamily="2" charset="0"/>
              </a:rPr>
              <a:t>” &gt; “ </a:t>
            </a:r>
            <a:r>
              <a:rPr lang="zh-TW" altLang="en-US" dirty="0">
                <a:latin typeface="Helvetica" pitchFamily="2" charset="0"/>
              </a:rPr>
              <a:t>內容</a:t>
            </a:r>
            <a:endParaRPr lang="zh-TW" altLang="en-US" dirty="0">
              <a:effectLst/>
              <a:latin typeface="Helvetica" pitchFamily="2" charset="0"/>
            </a:endParaRPr>
          </a:p>
          <a:p>
            <a:endParaRPr kumimoji="1" lang="zh-TW" altLang="en-US" dirty="0"/>
          </a:p>
        </p:txBody>
      </p:sp>
      <p:pic>
        <p:nvPicPr>
          <p:cNvPr id="11" name="圖片 1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9F35F71E-EE5D-5855-88D1-FE6EBE3E59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0" t="35734" r="2836" b="32244"/>
          <a:stretch/>
        </p:blipFill>
        <p:spPr>
          <a:xfrm>
            <a:off x="4312506" y="4148048"/>
            <a:ext cx="6981569" cy="192765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2BF3A7-5EA5-044C-4B55-5CD46D4C5221}"/>
              </a:ext>
            </a:extLst>
          </p:cNvPr>
          <p:cNvSpPr/>
          <p:nvPr/>
        </p:nvSpPr>
        <p:spPr>
          <a:xfrm>
            <a:off x="4670854" y="1618735"/>
            <a:ext cx="2137719" cy="9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E4F64F-1572-49AE-658B-D57B2818CEC0}"/>
              </a:ext>
            </a:extLst>
          </p:cNvPr>
          <p:cNvSpPr/>
          <p:nvPr/>
        </p:nvSpPr>
        <p:spPr>
          <a:xfrm>
            <a:off x="4522573" y="4559643"/>
            <a:ext cx="2372497" cy="128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37541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A8982EF-295C-AA7C-D732-865C1581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51115" y="177902"/>
            <a:ext cx="9144000" cy="1655762"/>
          </a:xfrm>
        </p:spPr>
        <p:txBody>
          <a:bodyPr/>
          <a:lstStyle/>
          <a:p>
            <a:r>
              <a:rPr kumimoji="1" lang="zh-TW" altLang="en-US" dirty="0"/>
              <a:t>已解決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B9F637-336A-F158-536A-14ACF7ACEB08}"/>
              </a:ext>
            </a:extLst>
          </p:cNvPr>
          <p:cNvSpPr txBox="1"/>
          <p:nvPr/>
        </p:nvSpPr>
        <p:spPr>
          <a:xfrm>
            <a:off x="1276350" y="5195014"/>
            <a:ext cx="638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ffectLst/>
                <a:latin typeface="Helvetica" pitchFamily="2" charset="0"/>
              </a:rPr>
              <a:t>只有開頭的頁碼和內容 其他完全消失</a:t>
            </a:r>
          </a:p>
        </p:txBody>
      </p:sp>
      <p:pic>
        <p:nvPicPr>
          <p:cNvPr id="4" name="圖片 3" descr="一張含有 文字, 螢幕擷取畫面, 行, 數字 的圖片&#10;&#10;自動產生的描述">
            <a:extLst>
              <a:ext uri="{FF2B5EF4-FFF2-40B4-BE49-F238E27FC236}">
                <a16:creationId xmlns:a16="http://schemas.microsoft.com/office/drawing/2014/main" id="{5C246EF2-625B-76DF-3E23-0D17B5D1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005783"/>
            <a:ext cx="64135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6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403</Words>
  <Application>Microsoft Office PowerPoint</Application>
  <PresentationFormat>寬螢幕</PresentationFormat>
  <Paragraphs>63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惟奇 李</dc:creator>
  <cp:lastModifiedBy>惟奇 李</cp:lastModifiedBy>
  <cp:revision>3</cp:revision>
  <dcterms:created xsi:type="dcterms:W3CDTF">2024-01-08T04:58:17Z</dcterms:created>
  <dcterms:modified xsi:type="dcterms:W3CDTF">2024-01-18T06:40:27Z</dcterms:modified>
</cp:coreProperties>
</file>