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99"/>
    <a:srgbClr val="F2DCDB"/>
    <a:srgbClr val="95B3D7"/>
    <a:srgbClr val="E6B9B8"/>
    <a:srgbClr val="632523"/>
    <a:srgbClr val="B9CDE5"/>
    <a:srgbClr val="10253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3401" autoAdjust="0"/>
  </p:normalViewPr>
  <p:slideViewPr>
    <p:cSldViewPr snapToGrid="0">
      <p:cViewPr varScale="1">
        <p:scale>
          <a:sx n="75" d="100"/>
          <a:sy n="75" d="100"/>
        </p:scale>
        <p:origin x="1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5: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Multiple Regression</a:t>
            </a: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2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endParaRPr lang="en-GB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 </a:t>
            </a:r>
            <a:r>
              <a:rPr lang="en-GB" sz="2000" i="1" dirty="0" smtClean="0"/>
              <a:t>and </a:t>
            </a:r>
            <a:r>
              <a:rPr lang="en-GB" sz="2000" dirty="0" smtClean="0"/>
              <a:t>worry explains </a:t>
            </a:r>
            <a:br>
              <a:rPr lang="en-GB" sz="2000" dirty="0" smtClean="0"/>
            </a:br>
            <a:r>
              <a:rPr lang="en-GB" sz="2000" b="1" dirty="0" smtClean="0"/>
              <a:t>R</a:t>
            </a:r>
            <a:r>
              <a:rPr lang="en-GB" sz="2000" b="1" baseline="30000" dirty="0" smtClean="0"/>
              <a:t>2</a:t>
            </a:r>
            <a:r>
              <a:rPr lang="en-GB" sz="2000" b="1" dirty="0" smtClean="0"/>
              <a:t> = 0.33 </a:t>
            </a:r>
            <a:r>
              <a:rPr lang="en-GB" sz="2000" dirty="0" smtClean="0"/>
              <a:t>of the variance in wellbeing scores 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b="1" dirty="0" smtClean="0"/>
              <a:t>change in R</a:t>
            </a:r>
            <a:r>
              <a:rPr lang="en-GB" sz="2000" b="1" baseline="30000" dirty="0" smtClean="0"/>
              <a:t>2 </a:t>
            </a:r>
            <a:r>
              <a:rPr lang="en-GB" sz="2000" b="1" dirty="0" smtClean="0"/>
              <a:t> </a:t>
            </a:r>
            <a:r>
              <a:rPr lang="en-GB" sz="2000" dirty="0" smtClean="0"/>
              <a:t>associated with the addition of worry to the model is</a:t>
            </a:r>
          </a:p>
          <a:p>
            <a:r>
              <a:rPr lang="en-GB" sz="2000" dirty="0" smtClean="0"/>
              <a:t>0.33 – 0.19 = </a:t>
            </a:r>
            <a:r>
              <a:rPr lang="en-GB" sz="2000" b="1" u="sng" dirty="0" smtClean="0">
                <a:solidFill>
                  <a:schemeClr val="tx2"/>
                </a:solidFill>
              </a:rPr>
              <a:t>0.14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</a:t>
            </a:r>
            <a:r>
              <a:rPr lang="en-GB" sz="2000" dirty="0" smtClean="0"/>
              <a:t>comparing the </a:t>
            </a:r>
            <a:r>
              <a:rPr lang="en-GB" sz="2000" dirty="0"/>
              <a:t>model in </a:t>
            </a:r>
            <a:r>
              <a:rPr lang="en-GB" sz="2000" dirty="0" smtClean="0"/>
              <a:t>Step </a:t>
            </a:r>
            <a:r>
              <a:rPr lang="en-GB" sz="2000" dirty="0"/>
              <a:t>2 vs. </a:t>
            </a:r>
            <a:r>
              <a:rPr lang="en-GB" sz="2000" dirty="0" smtClean="0"/>
              <a:t>Step </a:t>
            </a:r>
            <a:r>
              <a:rPr lang="en-GB" sz="2000" dirty="0"/>
              <a:t>1 </a:t>
            </a:r>
            <a:r>
              <a:rPr lang="en-GB" sz="2000" dirty="0" smtClean="0"/>
              <a:t>is </a:t>
            </a:r>
            <a:r>
              <a:rPr lang="en-GB" sz="2000" b="1" u="sng" dirty="0" smtClean="0">
                <a:solidFill>
                  <a:schemeClr val="tx2"/>
                </a:solidFill>
              </a:rPr>
              <a:t>56.11</a:t>
            </a:r>
            <a:endParaRPr lang="en-GB" sz="2000" b="1" u="sng" dirty="0">
              <a:solidFill>
                <a:schemeClr val="tx2"/>
              </a:solidFill>
            </a:endParaRP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3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 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 smtClean="0">
                <a:latin typeface="Lucida Console" panose="020B0609040504020204" pitchFamily="49" charset="0"/>
              </a:rPr>
              <a:t>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brooding, worry, and the mindfulness variables explains </a:t>
            </a:r>
            <a:br>
              <a:rPr lang="en-GB" sz="2000" dirty="0" smtClean="0"/>
            </a:br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0.53 of the variance in wellbeing scores 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change in 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associated with the addition of mindfulness the model is</a:t>
            </a:r>
          </a:p>
          <a:p>
            <a:r>
              <a:rPr lang="en-GB" sz="2000" dirty="0" smtClean="0"/>
              <a:t>0.53 – 0.33 = </a:t>
            </a:r>
            <a:r>
              <a:rPr lang="en-GB" sz="2000" b="1" u="sng" dirty="0" smtClean="0">
                <a:solidFill>
                  <a:schemeClr val="tx2"/>
                </a:solidFill>
              </a:rPr>
              <a:t>0.20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</a:t>
            </a:r>
            <a:r>
              <a:rPr lang="en-GB" sz="2000" dirty="0" smtClean="0"/>
              <a:t>Step 3 </a:t>
            </a:r>
            <a:r>
              <a:rPr lang="en-GB" sz="2000" dirty="0"/>
              <a:t>vs. </a:t>
            </a:r>
            <a:r>
              <a:rPr lang="en-GB" sz="2000" dirty="0" smtClean="0"/>
              <a:t>Step 2 is </a:t>
            </a:r>
            <a:r>
              <a:rPr lang="en-GB" sz="2000" b="1" u="sng" dirty="0" smtClean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 smtClean="0">
                <a:solidFill>
                  <a:schemeClr val="tx1"/>
                </a:solidFill>
                <a:latin typeface="+mj-lt"/>
              </a:rPr>
            </a:br>
            <a:r>
              <a:rPr lang="en-GB" sz="1600" dirty="0" smtClean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 smtClean="0">
                <a:latin typeface="+mj-lt"/>
              </a:rPr>
              <a:t>e degree)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mindfulness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4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</a:t>
            </a:r>
            <a:r>
              <a:rPr lang="en-GB" sz="2000" dirty="0">
                <a:latin typeface="Lucida Console" panose="020B0609040504020204" pitchFamily="49" charset="0"/>
              </a:rPr>
              <a:t>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latin typeface="Lucida Console" panose="020B0609040504020204" pitchFamily="49" charset="0"/>
              </a:rPr>
              <a:t>+</a:t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 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r>
              <a:rPr lang="en-GB" sz="2400" dirty="0" smtClean="0">
                <a:latin typeface="Lucida Console" panose="020B0609040504020204" pitchFamily="49" charset="0"/>
              </a:rPr>
              <a:t/>
            </a:r>
            <a:br>
              <a:rPr lang="en-GB" sz="2400" dirty="0" smtClean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smtClean="0">
                <a:latin typeface="Lucida Console" panose="020B0609040504020204" pitchFamily="49" charset="0"/>
              </a:rPr>
              <a:t>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brooding, worry, mindfulness and emotional intelligence explains </a:t>
            </a:r>
            <a:br>
              <a:rPr lang="en-GB" sz="2000" dirty="0" smtClean="0"/>
            </a:br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0.60 of the variance in wellbeing scores </a:t>
            </a:r>
            <a:endParaRPr lang="en-GB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change in 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associated with the addition of worry to the model is therefore</a:t>
            </a:r>
          </a:p>
          <a:p>
            <a:r>
              <a:rPr lang="en-GB" sz="2000" dirty="0" smtClean="0"/>
              <a:t>0.60 – 0.53 = </a:t>
            </a:r>
            <a:r>
              <a:rPr lang="en-GB" sz="2000" b="1" u="sng" dirty="0" smtClean="0">
                <a:solidFill>
                  <a:schemeClr val="tx2"/>
                </a:solidFill>
              </a:rPr>
              <a:t>0.07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mindfulness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 smtClean="0">
                <a:solidFill>
                  <a:schemeClr val="tx1"/>
                </a:solidFill>
                <a:latin typeface="+mj-lt"/>
              </a:rPr>
            </a:br>
            <a:r>
              <a:rPr lang="en-GB" sz="1600" dirty="0" smtClean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 smtClean="0">
                <a:latin typeface="+mj-lt"/>
              </a:rPr>
              <a:t>e degree)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representing evidence for the model in Step 4 vs. Step 3 is: 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 smtClean="0"/>
              <a:t>The evidence for the model in Step 4 vs. Step 3 is inconclusive.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56.11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 smtClean="0">
                <a:latin typeface="+mj-lt"/>
              </a:rPr>
              <a:t>emotional intelligence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</a:t>
            </a:r>
            <a:r>
              <a:rPr lang="en-GB" sz="2000" dirty="0" smtClean="0"/>
              <a:t>insufficient evidence </a:t>
            </a:r>
            <a:r>
              <a:rPr lang="en-GB" sz="2000" dirty="0"/>
              <a:t>that </a:t>
            </a:r>
            <a:r>
              <a:rPr lang="en-GB" sz="2000" dirty="0" smtClean="0"/>
              <a:t>emotional intelligence </a:t>
            </a:r>
            <a:r>
              <a:rPr lang="en-GB" sz="2000" dirty="0"/>
              <a:t>predicts wellbeing after controlling for brooding and worry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Ratschen</a:t>
            </a:r>
            <a:r>
              <a:rPr lang="en-GB" b="1" dirty="0" smtClean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 smtClean="0"/>
              <a:t>Investigated whether </a:t>
            </a:r>
            <a:r>
              <a:rPr lang="en-GB" dirty="0" smtClean="0">
                <a:solidFill>
                  <a:schemeClr val="tx2"/>
                </a:solidFill>
              </a:rPr>
              <a:t>comfort from animal companions </a:t>
            </a:r>
            <a:r>
              <a:rPr lang="en-GB" dirty="0" smtClean="0"/>
              <a:t>predicted </a:t>
            </a:r>
            <a:r>
              <a:rPr lang="en-GB" dirty="0" smtClean="0">
                <a:solidFill>
                  <a:schemeClr val="tx2"/>
                </a:solidFill>
              </a:rPr>
              <a:t>mental health </a:t>
            </a:r>
            <a:r>
              <a:rPr lang="en-GB" dirty="0" smtClean="0"/>
              <a:t>of individuals before and during the Covid-19 lockdown</a:t>
            </a:r>
            <a:r>
              <a:rPr lang="en-GB" dirty="0"/>
              <a:t> </a:t>
            </a:r>
            <a:r>
              <a:rPr lang="en-GB" dirty="0" smtClean="0"/>
              <a:t>once background variables had been controlled for.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Because the variables controlled for are assumed to </a:t>
            </a:r>
            <a:br>
              <a:rPr lang="en-GB" dirty="0" smtClean="0"/>
            </a:br>
            <a:r>
              <a:rPr lang="en-GB" dirty="0" smtClean="0"/>
              <a:t>co-vary with the outcome variable to some degree, they are often called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Categorical covariates:</a:t>
            </a:r>
            <a:endParaRPr lang="en-GB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Age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Continuous covariate: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Loneliness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Ratschen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</a:t>
            </a:r>
            <a:r>
              <a:rPr lang="en-GB" sz="1400" i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15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(9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):e0239397. </a:t>
            </a: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1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err="1" smtClean="0">
                <a:latin typeface="Lucida Console" panose="020B0609040504020204" pitchFamily="49" charset="0"/>
              </a:rPr>
              <a:t>mental_health</a:t>
            </a:r>
            <a:r>
              <a:rPr lang="en-GB" sz="2000" dirty="0" smtClean="0">
                <a:latin typeface="Lucida Console" panose="020B0609040504020204" pitchFamily="49" charset="0"/>
              </a:rPr>
              <a:t> ~ gender + 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</a:t>
            </a:r>
            <a:r>
              <a:rPr lang="en-GB" sz="2000" dirty="0" smtClean="0">
                <a:latin typeface="Lucida Console" panose="020B0609040504020204" pitchFamily="49" charset="0"/>
              </a:rPr>
              <a:t/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 with covariates</a:t>
            </a:r>
          </a:p>
          <a:p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0.119</a:t>
            </a:r>
            <a:endParaRPr lang="en-GB" sz="2000" dirty="0"/>
          </a:p>
        </p:txBody>
      </p:sp>
      <p:sp>
        <p:nvSpPr>
          <p:cNvPr id="20" name="Oval 19"/>
          <p:cNvSpPr/>
          <p:nvPr/>
        </p:nvSpPr>
        <p:spPr>
          <a:xfrm>
            <a:off x="3621393" y="3602752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33187" y="3569986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55507" y="3509872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409535" y="3962056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878084" y="3916879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492502" y="43238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partner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loneliness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02115" y="3561867"/>
            <a:ext cx="572174" cy="59248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0" grpId="0" animBg="1"/>
      <p:bldP spid="21" grpId="0" animBg="1"/>
      <p:bldP spid="22" grpId="0" animBg="1"/>
      <p:bldP spid="26" grpId="0" animBg="1"/>
      <p:bldP spid="29" grpId="0" animBg="1"/>
      <p:bldP spid="30" grpId="0"/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25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</a:t>
            </a:r>
            <a:r>
              <a:rPr lang="en-GB" sz="2700" dirty="0"/>
              <a:t>2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err="1" smtClean="0">
                <a:latin typeface="Lucida Console" panose="020B0609040504020204" pitchFamily="49" charset="0"/>
              </a:rPr>
              <a:t>mental_health</a:t>
            </a:r>
            <a:r>
              <a:rPr lang="en-GB" sz="2000" dirty="0" smtClean="0">
                <a:latin typeface="Lucida Console" panose="020B0609040504020204" pitchFamily="49" charset="0"/>
              </a:rPr>
              <a:t> ~ </a:t>
            </a:r>
            <a:r>
              <a:rPr lang="en-GB" sz="2000" dirty="0">
                <a:latin typeface="Lucida Console" panose="020B0609040504020204" pitchFamily="49" charset="0"/>
              </a:rPr>
              <a:t>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 smtClean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 smtClean="0"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3 vs. Step 2 is 4.97.</a:t>
            </a:r>
          </a:p>
          <a:p>
            <a:r>
              <a:rPr lang="en-GB" sz="2000" dirty="0" smtClean="0"/>
              <a:t>There’s substantial evidence for unique contribution of comfort to the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 smtClean="0"/>
              <a:t>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E46C0A"/>
                </a:solidFill>
              </a:rPr>
              <a:t>comfort</a:t>
            </a:r>
            <a:endParaRPr lang="en-GB" b="1" dirty="0">
              <a:solidFill>
                <a:srgbClr val="E46C0A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gender</a:t>
            </a:r>
            <a:endParaRPr lang="en-GB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21393" y="3602752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3233187" y="3569986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4055507" y="3509872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09535" y="3962056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878084" y="3916879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492502" y="43238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partner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loneliness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02115" y="3561867"/>
            <a:ext cx="572174" cy="59248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 with addition of comfort</a:t>
            </a:r>
          </a:p>
          <a:p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0.121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5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</a:t>
            </a:r>
            <a:r>
              <a:rPr lang="en-GB" sz="2400" dirty="0" smtClean="0"/>
              <a:t>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during the session if you have any questions on the code or concepts.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37748" y="5632790"/>
            <a:ext cx="431650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Remember, there’s no session next Monday</a:t>
            </a:r>
          </a:p>
          <a:p>
            <a:pPr algn="ctr"/>
            <a:r>
              <a:rPr lang="en-GB" dirty="0" smtClean="0"/>
              <a:t>See you all on </a:t>
            </a:r>
            <a:r>
              <a:rPr lang="en-GB" b="1" u="sng" dirty="0" smtClean="0"/>
              <a:t>Mon 28</a:t>
            </a:r>
            <a:r>
              <a:rPr lang="en-GB" b="1" u="sng" baseline="30000" dirty="0" smtClean="0"/>
              <a:t>th</a:t>
            </a:r>
            <a:r>
              <a:rPr lang="en-GB" b="1" u="sng" dirty="0" smtClean="0"/>
              <a:t> Feb at 9am</a:t>
            </a:r>
            <a:r>
              <a:rPr lang="en-GB" dirty="0" smtClean="0"/>
              <a:t>!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 smtClean="0"/>
              <a:t>Hierarchical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 smtClean="0"/>
              <a:t>predictor variables are entered in different </a:t>
            </a: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 smtClean="0"/>
              <a:t> (or blocks) in a multiple regression. </a:t>
            </a:r>
          </a:p>
          <a:p>
            <a:r>
              <a:rPr lang="en-GB" sz="2200" dirty="0" smtClean="0"/>
              <a:t>Sometimes called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</a:t>
            </a:r>
            <a:r>
              <a:rPr lang="en-GB" sz="2200" dirty="0" smtClean="0"/>
              <a:t>steps, and several predictors on each step.</a:t>
            </a:r>
            <a:endParaRPr lang="en-GB" sz="2200" dirty="0"/>
          </a:p>
          <a:p>
            <a:r>
              <a:rPr lang="en-GB" sz="2200" dirty="0" smtClean="0"/>
              <a:t>Look at:</a:t>
            </a:r>
          </a:p>
          <a:p>
            <a:pPr lvl="1"/>
            <a:r>
              <a:rPr lang="en-GB" sz="2200" dirty="0" smtClean="0"/>
              <a:t>change in R</a:t>
            </a:r>
            <a:r>
              <a:rPr lang="en-GB" sz="2200" baseline="30000" dirty="0" smtClean="0"/>
              <a:t>2</a:t>
            </a:r>
            <a:r>
              <a:rPr lang="en-GB" sz="2200" dirty="0" smtClean="0"/>
              <a:t> between steps</a:t>
            </a:r>
            <a:endParaRPr lang="en-GB" sz="2200" dirty="0"/>
          </a:p>
          <a:p>
            <a:pPr lvl="1"/>
            <a:r>
              <a:rPr lang="en-GB" sz="2200" dirty="0" smtClean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  <a:endParaRPr lang="en-GB" sz="22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GB" sz="2200" dirty="0" smtClean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 smtClean="0"/>
              <a:t> considerations</a:t>
            </a:r>
            <a:endParaRPr lang="en-GB" sz="2200" dirty="0"/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 smtClean="0"/>
              <a:t>Determine contribution particular </a:t>
            </a:r>
            <a:r>
              <a:rPr lang="en-GB" sz="2200" dirty="0" smtClean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 smtClean="0"/>
              <a:t> of predictors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Step 1</a:t>
            </a:r>
            <a:endParaRPr lang="en-GB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Step 2</a:t>
            </a:r>
            <a:endParaRPr lang="en-GB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Iani</a:t>
            </a:r>
            <a:r>
              <a:rPr lang="en-GB" b="1" dirty="0" smtClean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 smtClean="0"/>
              <a:t>Used a hierarchical regression approach with continuous variables to investigate whether </a:t>
            </a:r>
            <a:r>
              <a:rPr lang="en-GB" dirty="0" smtClean="0">
                <a:solidFill>
                  <a:schemeClr val="tx2"/>
                </a:solidFill>
              </a:rPr>
              <a:t>mindfulness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 smtClean="0"/>
              <a:t>explain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 smtClean="0"/>
              <a:t>in 66 individuals with Generalised Anxiety Disorder, but </a:t>
            </a:r>
            <a:r>
              <a:rPr lang="en-GB" i="1" dirty="0" smtClean="0"/>
              <a:t>after</a:t>
            </a:r>
            <a:r>
              <a:rPr lang="en-GB" dirty="0" smtClean="0"/>
              <a:t> controlling for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 smtClean="0"/>
              <a:t>between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 smtClean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 smtClean="0">
                <a:solidFill>
                  <a:schemeClr val="tx2"/>
                </a:solidFill>
              </a:rPr>
              <a:t>Nonreactivity</a:t>
            </a:r>
            <a:endParaRPr lang="en-GB" sz="1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 smtClean="0">
                <a:solidFill>
                  <a:schemeClr val="tx2"/>
                </a:solidFill>
              </a:rPr>
              <a:t>Nonjudging</a:t>
            </a:r>
            <a:endParaRPr lang="en-GB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0.19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0.33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wellbeing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, after controlling for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brooding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and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worry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Run the model using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endParaRPr lang="en-GB" sz="2000" dirty="0" smtClean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Obtain </a:t>
            </a:r>
            <a:r>
              <a:rPr lang="en-GB" sz="2000" b="1" dirty="0" smtClean="0">
                <a:latin typeface="+mj-lt"/>
              </a:rPr>
              <a:t>R</a:t>
            </a:r>
            <a:r>
              <a:rPr lang="en-GB" sz="2000" b="1" baseline="30000" dirty="0" smtClean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 using </a:t>
            </a:r>
            <a:r>
              <a:rPr lang="en-GB" dirty="0" smtClean="0">
                <a:latin typeface="Lucida Console" panose="020B0609040504020204" pitchFamily="49" charset="0"/>
              </a:rPr>
              <a:t>glance()</a:t>
            </a:r>
            <a:endParaRPr lang="en-GB" sz="2000" baseline="30000" dirty="0" smtClean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Work out the change in R</a:t>
            </a:r>
            <a:r>
              <a:rPr lang="en-GB" sz="2000" baseline="30000" dirty="0" smtClean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)</a:t>
            </a:r>
          </a:p>
          <a:p>
            <a:pPr lvl="2"/>
            <a:r>
              <a:rPr lang="en-GB" sz="1600" dirty="0" smtClean="0">
                <a:latin typeface="+mj-lt"/>
              </a:rPr>
              <a:t>e.g., Step 2: 0.33 – 0.19 = 0.14</a:t>
            </a:r>
            <a:endParaRPr lang="en-GB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 smtClean="0"/>
              <a:t>Evidence for the contribution of the predictors on each step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  <a:endParaRPr lang="en-GB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sz="1600" b="1" dirty="0" smtClean="0"/>
              </a:p>
              <a:p>
                <a:r>
                  <a:rPr lang="en-GB" dirty="0" smtClean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2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So, comparing:</a:t>
                </a:r>
              </a:p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  <a:p>
                <a:r>
                  <a:rPr lang="en-GB" dirty="0" smtClean="0"/>
                  <a:t>will tell </a:t>
                </a:r>
                <a:r>
                  <a:rPr lang="en-GB" dirty="0"/>
                  <a:t>us </a:t>
                </a:r>
                <a:r>
                  <a:rPr lang="en-GB" dirty="0" smtClean="0"/>
                  <a:t>how </a:t>
                </a:r>
                <a:r>
                  <a:rPr lang="en-GB" dirty="0"/>
                  <a:t>many </a:t>
                </a:r>
                <a:r>
                  <a:rPr lang="en-GB" dirty="0" smtClean="0"/>
                  <a:t>times more likely </a:t>
                </a:r>
                <a:r>
                  <a:rPr lang="en-GB" dirty="0"/>
                  <a:t>the model is </a:t>
                </a:r>
                <a:r>
                  <a:rPr lang="en-GB" dirty="0" smtClean="0"/>
                  <a:t>in </a:t>
                </a:r>
                <a:br>
                  <a:rPr lang="en-GB" dirty="0" smtClean="0"/>
                </a:br>
                <a:r>
                  <a:rPr lang="en-GB" dirty="0" smtClean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 smtClean="0"/>
                  <a:t>It therefore tells us whether the additional predictors in </a:t>
                </a:r>
                <a:br>
                  <a:rPr lang="en-GB" dirty="0" smtClean="0"/>
                </a:br>
                <a:r>
                  <a:rPr lang="en-GB" dirty="0" smtClean="0"/>
                  <a:t>Step 2 make a unique contribution to the prediction of the outcome variable or not.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3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 smtClean="0"/>
              <a:t>Evidence for the contribution of the predictors on each step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The model with both brooding and </a:t>
            </a:r>
            <a:r>
              <a:rPr lang="en-GB" sz="1600" dirty="0" smtClean="0">
                <a:latin typeface="Lucida Console" panose="020B0609040504020204" pitchFamily="49" charset="0"/>
              </a:rPr>
              <a:t>worry</a:t>
            </a:r>
            <a:r>
              <a:rPr lang="en-GB" dirty="0" smtClean="0">
                <a:latin typeface="+mj-lt"/>
              </a:rPr>
              <a:t> is over 50 times more likely than the model with only </a:t>
            </a:r>
            <a:r>
              <a:rPr lang="en-GB" sz="1600" dirty="0" smtClean="0">
                <a:latin typeface="Lucida Console" panose="020B0609040504020204" pitchFamily="49" charset="0"/>
              </a:rPr>
              <a:t>brooding</a:t>
            </a:r>
            <a:r>
              <a:rPr lang="en-GB" dirty="0" smtClean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Follow same process for each subsequent step </a:t>
            </a:r>
            <a:r>
              <a:rPr lang="en-GB" dirty="0" smtClean="0">
                <a:latin typeface="+mj-lt"/>
                <a:sym typeface="Wingdings" panose="05000000000000000000" pitchFamily="2" charset="2"/>
              </a:rPr>
              <a:t> </a:t>
            </a:r>
            <a:endParaRPr lang="en-GB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0.19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95.76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0.33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5373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56.11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 smtClean="0">
                <a:latin typeface="+mj-lt"/>
              </a:rPr>
              <a:t>emotional intelligence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Run a model using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 smtClean="0">
                <a:latin typeface="Lucida Console" panose="020B0609040504020204" pitchFamily="49" charset="0"/>
              </a:rPr>
              <a:t>lmBF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Obtain the BF for the model </a:t>
            </a:r>
            <a:r>
              <a:rPr lang="en-GB" sz="2000" dirty="0">
                <a:latin typeface="+mj-lt"/>
              </a:rPr>
              <a:t>vs. intercept-only model</a:t>
            </a:r>
            <a:endParaRPr lang="en-GB" sz="2000" baseline="300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dirty="0" smtClean="0">
                <a:latin typeface="+mj-lt"/>
              </a:rPr>
              <a:t>the BF for model on step vs. previous step</a:t>
            </a:r>
            <a:endParaRPr lang="en-GB" sz="20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Intercept only model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latin typeface="Lucida Console" panose="020B0609040504020204" pitchFamily="49" charset="0"/>
              </a:rPr>
              <a:t>wellbeing ~ intercept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box represents all of the variance in the wellbeing scores relative to the mean wellbeing score</a:t>
            </a:r>
            <a:r>
              <a:rPr lang="en-GB" sz="2000" dirty="0"/>
              <a:t> </a:t>
            </a:r>
            <a:r>
              <a:rPr lang="en-GB" sz="2000" dirty="0" smtClean="0"/>
              <a:t>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1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brooding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brooding explains 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 smtClean="0"/>
              <a:t>of the variance in wellbeing scores 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1 vs. an intercept only model is  95.76. This model is over 90 times more likely than an intercept-only model.</a:t>
            </a:r>
            <a:endParaRPr lang="en-GB" sz="2000" dirty="0"/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1636</Words>
  <Application>Microsoft Office PowerPoint</Application>
  <PresentationFormat>Widescreen</PresentationFormat>
  <Paragraphs>288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Wingdings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  </vt:lpstr>
      <vt:lpstr>Step 2 mental_health ~ gender + age + partner + loneliness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3046</cp:revision>
  <dcterms:created xsi:type="dcterms:W3CDTF">2006-08-16T00:00:00Z</dcterms:created>
  <dcterms:modified xsi:type="dcterms:W3CDTF">2022-02-09T17:08:36Z</dcterms:modified>
</cp:coreProperties>
</file>