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4" r:id="rId16"/>
    <p:sldId id="511" r:id="rId17"/>
    <p:sldId id="524" r:id="rId18"/>
    <p:sldId id="523" r:id="rId19"/>
    <p:sldId id="521" r:id="rId20"/>
    <p:sldId id="522" r:id="rId21"/>
    <p:sldId id="515" r:id="rId22"/>
  </p:sldIdLst>
  <p:sldSz cx="12192000" cy="6858000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573E6-E68C-487C-AAAD-BD91E2E78DA7}" v="56" dt="2023-02-04T17:57:2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68" d="100"/>
          <a:sy n="68" d="100"/>
        </p:scale>
        <p:origin x="714" y="72"/>
      </p:cViewPr>
      <p:guideLst>
        <p:guide orient="horz" pos="220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676" cy="4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48" tIns="44375" rIns="88748" bIns="44375" numCol="1" anchor="t" anchorCtr="0" compatLnSpc="1">
            <a:prstTxWarp prst="textNoShape">
              <a:avLst/>
            </a:prstTxWarp>
          </a:bodyPr>
          <a:lstStyle>
            <a:lvl1pPr algn="l" defTabSz="887786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325" y="0"/>
            <a:ext cx="2970676" cy="4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48" tIns="44375" rIns="88748" bIns="44375" numCol="1" anchor="t" anchorCtr="0" compatLnSpc="1">
            <a:prstTxWarp prst="textNoShape">
              <a:avLst/>
            </a:prstTxWarp>
          </a:bodyPr>
          <a:lstStyle>
            <a:lvl1pPr algn="r" defTabSz="887786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67"/>
            <a:ext cx="2970676" cy="4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48" tIns="44375" rIns="88748" bIns="44375" numCol="1" anchor="b" anchorCtr="0" compatLnSpc="1">
            <a:prstTxWarp prst="textNoShape">
              <a:avLst/>
            </a:prstTxWarp>
          </a:bodyPr>
          <a:lstStyle>
            <a:lvl1pPr algn="l" defTabSz="887786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325" y="9448867"/>
            <a:ext cx="2970676" cy="4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48" tIns="44375" rIns="88748" bIns="44375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209" cy="496822"/>
          </a:xfrm>
          <a:prstGeom prst="rect">
            <a:avLst/>
          </a:prstGeom>
        </p:spPr>
        <p:txBody>
          <a:bodyPr vert="horz" lIns="88625" tIns="44312" rIns="88625" bIns="44312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0"/>
            <a:ext cx="2972209" cy="496822"/>
          </a:xfrm>
          <a:prstGeom prst="rect">
            <a:avLst/>
          </a:prstGeom>
        </p:spPr>
        <p:txBody>
          <a:bodyPr vert="horz" lIns="88625" tIns="44312" rIns="88625" bIns="44312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04/02/2023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4538"/>
            <a:ext cx="6632575" cy="3732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625" tIns="44312" rIns="88625" bIns="4431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187" y="4724433"/>
            <a:ext cx="5487626" cy="4476023"/>
          </a:xfrm>
          <a:prstGeom prst="rect">
            <a:avLst/>
          </a:prstGeom>
        </p:spPr>
        <p:txBody>
          <a:bodyPr vert="horz" lIns="88625" tIns="44312" rIns="88625" bIns="4431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7324"/>
            <a:ext cx="2972209" cy="496822"/>
          </a:xfrm>
          <a:prstGeom prst="rect">
            <a:avLst/>
          </a:prstGeom>
        </p:spPr>
        <p:txBody>
          <a:bodyPr vert="horz" lIns="88625" tIns="44312" rIns="88625" bIns="44312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9447324"/>
            <a:ext cx="2972209" cy="496822"/>
          </a:xfrm>
          <a:prstGeom prst="rect">
            <a:avLst/>
          </a:prstGeom>
        </p:spPr>
        <p:txBody>
          <a:bodyPr vert="horz" wrap="square" lIns="88625" tIns="44312" rIns="88625" bIns="44312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rstudio/cheatsheets/main/rmarkdow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isjberry.github.io/datafluencyCB/faq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>
                <a:solidFill>
                  <a:srgbClr val="0070C0"/>
                </a:solidFill>
              </a:rPr>
              <a:t>R Markdown </a:t>
            </a:r>
            <a:r>
              <a:rPr lang="en-GB" sz="2800" dirty="0"/>
              <a:t>files allow you to easily embed R code, tables, figures and text within a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278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2023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Tips on writing your Rmd file</a:t>
            </a:r>
            <a:endParaRPr lang="en-GB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 Markdown </a:t>
            </a:r>
            <a:r>
              <a:rPr lang="en-GB" dirty="0" err="1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432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https://raw.githubusercontent.com/rstudio/cheatsheets/main/rmarkdown.pdf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2" y="1830707"/>
            <a:ext cx="8722571" cy="4251666"/>
          </a:xfrm>
          <a:prstGeom prst="rect">
            <a:avLst/>
          </a:prstGeom>
          <a:effectLst>
            <a:outerShdw blurRad="50800" dist="50800" dir="5400000" sx="7000" sy="7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05408" y="4352662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131" y="4261672"/>
            <a:ext cx="325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r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91340" y="4948467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_R_^2^ = 0.43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5062" y="4814327"/>
            <a:ext cx="1636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R</a:t>
            </a:r>
            <a:r>
              <a:rPr lang="en-GB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= 0.43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2" y="1321147"/>
            <a:ext cx="7392432" cy="2810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688A4-4FB1-4764-81F0-63107770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340" y="5632137"/>
            <a:ext cx="3570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BF~10~ = 1.34 x 10^12^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8C0C7-678E-4504-A79B-1F4A57DC8484}"/>
              </a:ext>
            </a:extLst>
          </p:cNvPr>
          <p:cNvSpPr txBox="1"/>
          <p:nvPr/>
        </p:nvSpPr>
        <p:spPr>
          <a:xfrm>
            <a:off x="6865061" y="5497997"/>
            <a:ext cx="31511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BF</a:t>
            </a:r>
            <a:r>
              <a:rPr lang="en-GB" baseline="-25000" dirty="0">
                <a:solidFill>
                  <a:schemeClr val="tx1"/>
                </a:solidFill>
                <a:latin typeface="+mj-lt"/>
              </a:rPr>
              <a:t>10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= 1.34 x 10</a:t>
            </a:r>
            <a:r>
              <a:rPr lang="en-GB" baseline="30000" dirty="0">
                <a:solidFill>
                  <a:schemeClr val="tx1"/>
                </a:solidFill>
                <a:latin typeface="+mj-lt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at the top of a code chunk, e.g.  </a:t>
            </a:r>
            <a:r>
              <a:rPr lang="en-GB" dirty="0">
                <a:latin typeface="Lucida Console" panose="020B0609040504020204" pitchFamily="49" charset="0"/>
              </a:rPr>
              <a:t>```{r, include=FALSE}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07333" y="1624013"/>
            <a:ext cx="9875067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i</a:t>
            </a:r>
            <a:r>
              <a:rPr lang="en-GB" dirty="0">
                <a:latin typeface="Lucida Console" panose="020B0609040504020204" pitchFamily="49" charset="0"/>
              </a:rPr>
              <a:t>nclude = FALSE		</a:t>
            </a:r>
            <a:r>
              <a:rPr lang="en-GB" dirty="0"/>
              <a:t>prevents code and results from appearing in the finished 					file. R Markdown still runs the code in the chunk, and the 					results can be used by other chunks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echo = FALSE 		</a:t>
            </a:r>
            <a:r>
              <a:rPr lang="en-GB" dirty="0"/>
              <a:t>prevents code, but not the results from appearing in the 						finished file. This is a useful way to embed figures.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message = FALSE 		</a:t>
            </a:r>
            <a:r>
              <a:rPr lang="en-GB" dirty="0"/>
              <a:t>prevents messages that are generated by code from 						appearing in the finished file.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warning = FALSE 		</a:t>
            </a:r>
            <a:r>
              <a:rPr lang="en-GB" dirty="0"/>
              <a:t>prevents warnings that are generated by code from 						appearing in the finished.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Lucida Console" panose="020B0609040504020204" pitchFamily="49" charset="0"/>
              </a:rPr>
              <a:t>fig.cap</a:t>
            </a:r>
            <a:r>
              <a:rPr lang="en-GB" dirty="0">
                <a:latin typeface="Lucida Console" panose="020B0609040504020204" pitchFamily="49" charset="0"/>
              </a:rPr>
              <a:t> = "...“		</a:t>
            </a:r>
            <a:r>
              <a:rPr lang="en-GB" dirty="0"/>
              <a:t>adds a caption to graphical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</a:t>
            </a:r>
            <a:r>
              <a:rPr lang="en-GB" dirty="0" err="1"/>
              <a:t>cheatsheets</a:t>
            </a:r>
            <a:r>
              <a:rPr lang="en-GB" dirty="0"/>
              <a:t> (e.g., ggplot2)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661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>
                <a:hlinkClick r:id="rId2"/>
              </a:rPr>
              <a:t>www.rstudio.com/resources/cheatsheets/</a:t>
            </a:r>
            <a:endParaRPr lang="en-GB" sz="320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2429376"/>
            <a:ext cx="8678486" cy="541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34"/>
            <a:ext cx="10972800" cy="552689"/>
          </a:xfrm>
        </p:spPr>
        <p:txBody>
          <a:bodyPr/>
          <a:lstStyle/>
          <a:p>
            <a:r>
              <a:rPr lang="en-GB" dirty="0"/>
              <a:t>How your report might look – basic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182006" y="5899073"/>
            <a:ext cx="428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Text visible</a:t>
            </a:r>
          </a:p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Key plots visible</a:t>
            </a:r>
          </a:p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No code visible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7607" y="775258"/>
            <a:ext cx="214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</a:rPr>
              <a:t>html 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2457" y="749924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chemeClr val="tx2"/>
                </a:solidFill>
                <a:latin typeface="+mj-lt"/>
              </a:rPr>
              <a:t>Rmd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29" y="1261145"/>
            <a:ext cx="4530290" cy="4547986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61" y="1317417"/>
            <a:ext cx="5679905" cy="4539452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4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https://chrisjberry.github.io/datafluencyCB/faqs.html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09" y="2287003"/>
            <a:ext cx="6009358" cy="362521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7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Importantly</a:t>
            </a:r>
            <a:endParaRPr lang="en-GB" altLang="en-US" sz="3200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570" y="3246349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format</a:t>
            </a:r>
            <a:b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3889" y="251178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40" y="1708088"/>
            <a:ext cx="5506218" cy="3810532"/>
          </a:xfrm>
          <a:prstGeom prst="rect">
            <a:avLst/>
          </a:prstGeo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/>
              <a:t>An </a:t>
            </a:r>
            <a:r>
              <a:rPr lang="en-GB" altLang="en-US" dirty="0" err="1"/>
              <a:t>Rmd</a:t>
            </a:r>
            <a:r>
              <a:rPr lang="en-GB" altLang="en-US" dirty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1028769"/>
            <a:ext cx="9667671" cy="5327582"/>
          </a:xfrm>
          <a:prstGeom prst="rect">
            <a:avLst/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8" y="1028769"/>
            <a:ext cx="7592485" cy="4163006"/>
          </a:xfrm>
          <a:prstGeom prst="rect">
            <a:avLst/>
          </a:prstGeom>
          <a:effectLst>
            <a:outerShdw blurRad="254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/>
              <a:t>Click ‘Knit’ to generate an html report from the </a:t>
            </a:r>
            <a:r>
              <a:rPr lang="en-GB" altLang="en-US" dirty="0" err="1"/>
              <a:t>Rmd</a:t>
            </a:r>
            <a:r>
              <a:rPr lang="en-GB" altLang="en-US" dirty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07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your code very carefully if you get an error</a:t>
            </a: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08" y="1551701"/>
            <a:ext cx="4685408" cy="3947193"/>
          </a:xfrm>
          <a:prstGeom prst="rect">
            <a:avLst/>
          </a:prstGeom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98423" cy="4525963"/>
          </a:xfrm>
        </p:spPr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html, select view in 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44080" y="3087053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how your html came out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1" y="1699521"/>
            <a:ext cx="4334480" cy="202910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96"/>
          <a:stretch/>
        </p:blipFill>
        <p:spPr>
          <a:xfrm>
            <a:off x="2298306" y="1575040"/>
            <a:ext cx="7953214" cy="4041989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 submit to the DLE:</a:t>
            </a:r>
            <a:br>
              <a:rPr lang="en-GB" altLang="en-US" dirty="0"/>
            </a:br>
            <a:r>
              <a:rPr lang="en-GB" altLang="en-US" dirty="0"/>
              <a:t>Export the html file AND </a:t>
            </a:r>
            <a:r>
              <a:rPr lang="en-GB" altLang="en-US" dirty="0" err="1"/>
              <a:t>Rmd</a:t>
            </a:r>
            <a:r>
              <a:rPr lang="en-GB" altLang="en-US" dirty="0"/>
              <a:t> file from </a:t>
            </a:r>
            <a:r>
              <a:rPr lang="en-GB" altLang="en-US" dirty="0" err="1"/>
              <a:t>RStudio</a:t>
            </a:r>
            <a:r>
              <a:rPr lang="en-GB" altLang="en-US" dirty="0"/>
              <a:t> to </a:t>
            </a:r>
            <a:r>
              <a:rPr lang="en-GB" altLang="en-US" i="1" dirty="0"/>
              <a:t>your</a:t>
            </a:r>
            <a:r>
              <a:rPr lang="en-GB" altLang="en-US" dirty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78251" y="1961812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29379" y="3623339"/>
            <a:ext cx="1236773" cy="32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/>
              <a:t>Once the files are on your hard drive, submit to the DLE with coversheet</a:t>
            </a:r>
          </a:p>
        </p:txBody>
      </p:sp>
      <p:sp>
        <p:nvSpPr>
          <p:cNvPr id="11" name="Oval 10"/>
          <p:cNvSpPr/>
          <p:nvPr/>
        </p:nvSpPr>
        <p:spPr>
          <a:xfrm>
            <a:off x="1832339" y="2869487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838192" y="2638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4616" y="16389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6665" y="326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chunks.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Use CTRL + Alt + I to create a new chunk.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83" y="2886473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in a chunk at the start </a:t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html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Tips on writing your Rmd file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in chunks by 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B50A-EF57-437B-A02E-6D74C3625B9A}">
  <ds:schemaRefs>
    <ds:schemaRef ds:uri="http://purl.org/dc/terms/"/>
    <ds:schemaRef ds:uri="http://purl.org/dc/dcmitype/"/>
    <ds:schemaRef ds:uri="1114de93-f3f1-4006-86a7-5ccf45982f9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3a95059-53ff-4649-9213-6c5f0c8cde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624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Useful R Markdown Cheatsheet</vt:lpstr>
      <vt:lpstr>Tips on writing your Rmd file</vt:lpstr>
      <vt:lpstr>Code at the top of a code chunk, e.g.  ```{r, include=FALSE}</vt:lpstr>
      <vt:lpstr>Other useful cheatsheets (e.g., ggplot2)</vt:lpstr>
      <vt:lpstr>How your report might look – basic structure</vt:lpstr>
      <vt:lpstr>FAQs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2023-02-04T17:58:49Z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