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334" r:id="rId3"/>
    <p:sldId id="335" r:id="rId4"/>
    <p:sldId id="316" r:id="rId5"/>
    <p:sldId id="314" r:id="rId6"/>
    <p:sldId id="317" r:id="rId7"/>
    <p:sldId id="319" r:id="rId8"/>
    <p:sldId id="320" r:id="rId9"/>
    <p:sldId id="322" r:id="rId10"/>
    <p:sldId id="337" r:id="rId11"/>
    <p:sldId id="338" r:id="rId12"/>
    <p:sldId id="321" r:id="rId13"/>
    <p:sldId id="323" r:id="rId14"/>
    <p:sldId id="339" r:id="rId15"/>
    <p:sldId id="336" r:id="rId16"/>
    <p:sldId id="325" r:id="rId17"/>
    <p:sldId id="327" r:id="rId18"/>
    <p:sldId id="315" r:id="rId19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53F"/>
    <a:srgbClr val="006699"/>
    <a:srgbClr val="990033"/>
    <a:srgbClr val="CC0066"/>
    <a:srgbClr val="FFFF99"/>
    <a:srgbClr val="F2DCDB"/>
    <a:srgbClr val="95B3D7"/>
    <a:srgbClr val="E6B9B8"/>
    <a:srgbClr val="632523"/>
    <a:srgbClr val="B9C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70EB53-0FB2-406B-B3B7-181749C788C5}" v="1" dt="2024-01-15T16:10:00.4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6" autoAdjust="0"/>
    <p:restoredTop sz="94569" autoAdjust="0"/>
  </p:normalViewPr>
  <p:slideViewPr>
    <p:cSldViewPr snapToGrid="0">
      <p:cViewPr varScale="1">
        <p:scale>
          <a:sx n="50" d="100"/>
          <a:sy n="50" d="100"/>
        </p:scale>
        <p:origin x="78" y="8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2928" y="1398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erry" userId="468ae48a-5539-4b21-98ea-6081f4d86140" providerId="ADAL" clId="{4606D1CE-52A4-42A5-A4C3-D9D6842FCEC7}"/>
    <pc:docChg chg="custSel modSld">
      <pc:chgData name="Christopher Berry" userId="468ae48a-5539-4b21-98ea-6081f4d86140" providerId="ADAL" clId="{4606D1CE-52A4-42A5-A4C3-D9D6842FCEC7}" dt="2023-12-01T15:44:08.184" v="7" actId="21"/>
      <pc:docMkLst>
        <pc:docMk/>
      </pc:docMkLst>
      <pc:sldChg chg="modSp mod">
        <pc:chgData name="Christopher Berry" userId="468ae48a-5539-4b21-98ea-6081f4d86140" providerId="ADAL" clId="{4606D1CE-52A4-42A5-A4C3-D9D6842FCEC7}" dt="2023-12-01T15:43:34.971" v="3" actId="20577"/>
        <pc:sldMkLst>
          <pc:docMk/>
          <pc:sldMk cId="1337738250" sldId="257"/>
        </pc:sldMkLst>
        <pc:spChg chg="mod">
          <ac:chgData name="Christopher Berry" userId="468ae48a-5539-4b21-98ea-6081f4d86140" providerId="ADAL" clId="{4606D1CE-52A4-42A5-A4C3-D9D6842FCEC7}" dt="2023-12-01T15:43:34.971" v="3" actId="20577"/>
          <ac:spMkLst>
            <pc:docMk/>
            <pc:sldMk cId="1337738250" sldId="257"/>
            <ac:spMk id="4" creationId="{00000000-0000-0000-0000-000000000000}"/>
          </ac:spMkLst>
        </pc:spChg>
      </pc:sldChg>
      <pc:sldChg chg="delSp modSp mod delAnim">
        <pc:chgData name="Christopher Berry" userId="468ae48a-5539-4b21-98ea-6081f4d86140" providerId="ADAL" clId="{4606D1CE-52A4-42A5-A4C3-D9D6842FCEC7}" dt="2023-12-01T15:44:08.184" v="7" actId="21"/>
        <pc:sldMkLst>
          <pc:docMk/>
          <pc:sldMk cId="3329981862" sldId="315"/>
        </pc:sldMkLst>
        <pc:spChg chg="mod">
          <ac:chgData name="Christopher Berry" userId="468ae48a-5539-4b21-98ea-6081f4d86140" providerId="ADAL" clId="{4606D1CE-52A4-42A5-A4C3-D9D6842FCEC7}" dt="2023-12-01T15:43:54.308" v="6" actId="1076"/>
          <ac:spMkLst>
            <pc:docMk/>
            <pc:sldMk cId="3329981862" sldId="315"/>
            <ac:spMk id="3" creationId="{00000000-0000-0000-0000-000000000000}"/>
          </ac:spMkLst>
        </pc:spChg>
        <pc:spChg chg="del">
          <ac:chgData name="Christopher Berry" userId="468ae48a-5539-4b21-98ea-6081f4d86140" providerId="ADAL" clId="{4606D1CE-52A4-42A5-A4C3-D9D6842FCEC7}" dt="2023-12-01T15:43:44.943" v="4" actId="478"/>
          <ac:spMkLst>
            <pc:docMk/>
            <pc:sldMk cId="3329981862" sldId="315"/>
            <ac:spMk id="5" creationId="{00000000-0000-0000-0000-000000000000}"/>
          </ac:spMkLst>
        </pc:spChg>
        <pc:spChg chg="mod">
          <ac:chgData name="Christopher Berry" userId="468ae48a-5539-4b21-98ea-6081f4d86140" providerId="ADAL" clId="{4606D1CE-52A4-42A5-A4C3-D9D6842FCEC7}" dt="2023-12-01T15:43:54.308" v="6" actId="1076"/>
          <ac:spMkLst>
            <pc:docMk/>
            <pc:sldMk cId="3329981862" sldId="315"/>
            <ac:spMk id="6" creationId="{00000000-0000-0000-0000-000000000000}"/>
          </ac:spMkLst>
        </pc:spChg>
        <pc:spChg chg="del">
          <ac:chgData name="Christopher Berry" userId="468ae48a-5539-4b21-98ea-6081f4d86140" providerId="ADAL" clId="{4606D1CE-52A4-42A5-A4C3-D9D6842FCEC7}" dt="2023-12-01T15:44:08.184" v="7" actId="21"/>
          <ac:spMkLst>
            <pc:docMk/>
            <pc:sldMk cId="3329981862" sldId="315"/>
            <ac:spMk id="7" creationId="{4E8A2027-466C-46D9-BF27-D82D7BB09EA5}"/>
          </ac:spMkLst>
        </pc:spChg>
      </pc:sldChg>
    </pc:docChg>
  </pc:docChgLst>
  <pc:docChgLst>
    <pc:chgData name="Christopher Berry" userId="468ae48a-5539-4b21-98ea-6081f4d86140" providerId="ADAL" clId="{19A53CDA-67C4-4785-8B1C-6382CCB5A836}"/>
    <pc:docChg chg="custSel modSld">
      <pc:chgData name="Christopher Berry" userId="468ae48a-5539-4b21-98ea-6081f4d86140" providerId="ADAL" clId="{19A53CDA-67C4-4785-8B1C-6382CCB5A836}" dt="2023-12-01T16:13:44.058" v="35" actId="368"/>
      <pc:docMkLst>
        <pc:docMk/>
      </pc:docMkLst>
      <pc:sldChg chg="modNotes">
        <pc:chgData name="Christopher Berry" userId="468ae48a-5539-4b21-98ea-6081f4d86140" providerId="ADAL" clId="{19A53CDA-67C4-4785-8B1C-6382CCB5A836}" dt="2023-12-01T16:13:43.905" v="1" actId="368"/>
        <pc:sldMkLst>
          <pc:docMk/>
          <pc:sldMk cId="1337738250" sldId="257"/>
        </pc:sldMkLst>
      </pc:sldChg>
      <pc:sldChg chg="modNotes">
        <pc:chgData name="Christopher Berry" userId="468ae48a-5539-4b21-98ea-6081f4d86140" providerId="ADAL" clId="{19A53CDA-67C4-4785-8B1C-6382CCB5A836}" dt="2023-12-01T16:13:43.942" v="9" actId="368"/>
        <pc:sldMkLst>
          <pc:docMk/>
          <pc:sldMk cId="1712097344" sldId="314"/>
        </pc:sldMkLst>
      </pc:sldChg>
      <pc:sldChg chg="modNotes">
        <pc:chgData name="Christopher Berry" userId="468ae48a-5539-4b21-98ea-6081f4d86140" providerId="ADAL" clId="{19A53CDA-67C4-4785-8B1C-6382CCB5A836}" dt="2023-12-01T16:13:44.058" v="35" actId="368"/>
        <pc:sldMkLst>
          <pc:docMk/>
          <pc:sldMk cId="3329981862" sldId="315"/>
        </pc:sldMkLst>
      </pc:sldChg>
      <pc:sldChg chg="modNotes">
        <pc:chgData name="Christopher Berry" userId="468ae48a-5539-4b21-98ea-6081f4d86140" providerId="ADAL" clId="{19A53CDA-67C4-4785-8B1C-6382CCB5A836}" dt="2023-12-01T16:13:43.933" v="7" actId="368"/>
        <pc:sldMkLst>
          <pc:docMk/>
          <pc:sldMk cId="168029857" sldId="316"/>
        </pc:sldMkLst>
      </pc:sldChg>
      <pc:sldChg chg="modNotes">
        <pc:chgData name="Christopher Berry" userId="468ae48a-5539-4b21-98ea-6081f4d86140" providerId="ADAL" clId="{19A53CDA-67C4-4785-8B1C-6382CCB5A836}" dt="2023-12-01T16:13:43.954" v="11" actId="368"/>
        <pc:sldMkLst>
          <pc:docMk/>
          <pc:sldMk cId="1768281228" sldId="317"/>
        </pc:sldMkLst>
      </pc:sldChg>
      <pc:sldChg chg="modNotes">
        <pc:chgData name="Christopher Berry" userId="468ae48a-5539-4b21-98ea-6081f4d86140" providerId="ADAL" clId="{19A53CDA-67C4-4785-8B1C-6382CCB5A836}" dt="2023-12-01T16:13:43.962" v="13" actId="368"/>
        <pc:sldMkLst>
          <pc:docMk/>
          <pc:sldMk cId="3690369202" sldId="319"/>
        </pc:sldMkLst>
      </pc:sldChg>
      <pc:sldChg chg="modNotes">
        <pc:chgData name="Christopher Berry" userId="468ae48a-5539-4b21-98ea-6081f4d86140" providerId="ADAL" clId="{19A53CDA-67C4-4785-8B1C-6382CCB5A836}" dt="2023-12-01T16:13:43.971" v="15" actId="368"/>
        <pc:sldMkLst>
          <pc:docMk/>
          <pc:sldMk cId="2135764938" sldId="320"/>
        </pc:sldMkLst>
      </pc:sldChg>
      <pc:sldChg chg="modNotes">
        <pc:chgData name="Christopher Berry" userId="468ae48a-5539-4b21-98ea-6081f4d86140" providerId="ADAL" clId="{19A53CDA-67C4-4785-8B1C-6382CCB5A836}" dt="2023-12-01T16:13:44.008" v="23" actId="368"/>
        <pc:sldMkLst>
          <pc:docMk/>
          <pc:sldMk cId="3434817028" sldId="321"/>
        </pc:sldMkLst>
      </pc:sldChg>
      <pc:sldChg chg="modNotes">
        <pc:chgData name="Christopher Berry" userId="468ae48a-5539-4b21-98ea-6081f4d86140" providerId="ADAL" clId="{19A53CDA-67C4-4785-8B1C-6382CCB5A836}" dt="2023-12-01T16:13:43.980" v="17" actId="368"/>
        <pc:sldMkLst>
          <pc:docMk/>
          <pc:sldMk cId="1321365712" sldId="322"/>
        </pc:sldMkLst>
      </pc:sldChg>
      <pc:sldChg chg="modNotes">
        <pc:chgData name="Christopher Berry" userId="468ae48a-5539-4b21-98ea-6081f4d86140" providerId="ADAL" clId="{19A53CDA-67C4-4785-8B1C-6382CCB5A836}" dt="2023-12-01T16:13:44.018" v="25" actId="368"/>
        <pc:sldMkLst>
          <pc:docMk/>
          <pc:sldMk cId="175033978" sldId="323"/>
        </pc:sldMkLst>
      </pc:sldChg>
      <pc:sldChg chg="modNotes">
        <pc:chgData name="Christopher Berry" userId="468ae48a-5539-4b21-98ea-6081f4d86140" providerId="ADAL" clId="{19A53CDA-67C4-4785-8B1C-6382CCB5A836}" dt="2023-12-01T16:13:44.045" v="31" actId="368"/>
        <pc:sldMkLst>
          <pc:docMk/>
          <pc:sldMk cId="3035870798" sldId="325"/>
        </pc:sldMkLst>
      </pc:sldChg>
      <pc:sldChg chg="modNotes">
        <pc:chgData name="Christopher Berry" userId="468ae48a-5539-4b21-98ea-6081f4d86140" providerId="ADAL" clId="{19A53CDA-67C4-4785-8B1C-6382CCB5A836}" dt="2023-12-01T16:13:44.051" v="33" actId="368"/>
        <pc:sldMkLst>
          <pc:docMk/>
          <pc:sldMk cId="1241584373" sldId="327"/>
        </pc:sldMkLst>
      </pc:sldChg>
      <pc:sldChg chg="modNotes">
        <pc:chgData name="Christopher Berry" userId="468ae48a-5539-4b21-98ea-6081f4d86140" providerId="ADAL" clId="{19A53CDA-67C4-4785-8B1C-6382CCB5A836}" dt="2023-12-01T16:13:43.916" v="3" actId="368"/>
        <pc:sldMkLst>
          <pc:docMk/>
          <pc:sldMk cId="4032076587" sldId="334"/>
        </pc:sldMkLst>
      </pc:sldChg>
      <pc:sldChg chg="modNotes">
        <pc:chgData name="Christopher Berry" userId="468ae48a-5539-4b21-98ea-6081f4d86140" providerId="ADAL" clId="{19A53CDA-67C4-4785-8B1C-6382CCB5A836}" dt="2023-12-01T16:13:43.924" v="5" actId="368"/>
        <pc:sldMkLst>
          <pc:docMk/>
          <pc:sldMk cId="1563350031" sldId="335"/>
        </pc:sldMkLst>
      </pc:sldChg>
      <pc:sldChg chg="modNotes">
        <pc:chgData name="Christopher Berry" userId="468ae48a-5539-4b21-98ea-6081f4d86140" providerId="ADAL" clId="{19A53CDA-67C4-4785-8B1C-6382CCB5A836}" dt="2023-12-01T16:13:44.037" v="29" actId="368"/>
        <pc:sldMkLst>
          <pc:docMk/>
          <pc:sldMk cId="3009485737" sldId="336"/>
        </pc:sldMkLst>
      </pc:sldChg>
      <pc:sldChg chg="modNotes">
        <pc:chgData name="Christopher Berry" userId="468ae48a-5539-4b21-98ea-6081f4d86140" providerId="ADAL" clId="{19A53CDA-67C4-4785-8B1C-6382CCB5A836}" dt="2023-12-01T16:13:43.989" v="19" actId="368"/>
        <pc:sldMkLst>
          <pc:docMk/>
          <pc:sldMk cId="2834734816" sldId="337"/>
        </pc:sldMkLst>
      </pc:sldChg>
      <pc:sldChg chg="modNotes">
        <pc:chgData name="Christopher Berry" userId="468ae48a-5539-4b21-98ea-6081f4d86140" providerId="ADAL" clId="{19A53CDA-67C4-4785-8B1C-6382CCB5A836}" dt="2023-12-01T16:13:43.998" v="21" actId="368"/>
        <pc:sldMkLst>
          <pc:docMk/>
          <pc:sldMk cId="2584825163" sldId="338"/>
        </pc:sldMkLst>
      </pc:sldChg>
      <pc:sldChg chg="modNotes">
        <pc:chgData name="Christopher Berry" userId="468ae48a-5539-4b21-98ea-6081f4d86140" providerId="ADAL" clId="{19A53CDA-67C4-4785-8B1C-6382CCB5A836}" dt="2023-12-01T16:13:44.028" v="27" actId="368"/>
        <pc:sldMkLst>
          <pc:docMk/>
          <pc:sldMk cId="2568676499" sldId="339"/>
        </pc:sldMkLst>
      </pc:sldChg>
    </pc:docChg>
  </pc:docChgLst>
  <pc:docChgLst>
    <pc:chgData name="Christopher Berry" userId="468ae48a-5539-4b21-98ea-6081f4d86140" providerId="ADAL" clId="{7470EB53-0FB2-406B-B3B7-181749C788C5}"/>
    <pc:docChg chg="modSld">
      <pc:chgData name="Christopher Berry" userId="468ae48a-5539-4b21-98ea-6081f4d86140" providerId="ADAL" clId="{7470EB53-0FB2-406B-B3B7-181749C788C5}" dt="2024-01-15T16:10:00.460" v="0"/>
      <pc:docMkLst>
        <pc:docMk/>
      </pc:docMkLst>
      <pc:sldChg chg="addSp modSp">
        <pc:chgData name="Christopher Berry" userId="468ae48a-5539-4b21-98ea-6081f4d86140" providerId="ADAL" clId="{7470EB53-0FB2-406B-B3B7-181749C788C5}" dt="2024-01-15T16:10:00.460" v="0"/>
        <pc:sldMkLst>
          <pc:docMk/>
          <pc:sldMk cId="1337738250" sldId="257"/>
        </pc:sldMkLst>
        <pc:spChg chg="add mod">
          <ac:chgData name="Christopher Berry" userId="468ae48a-5539-4b21-98ea-6081f4d86140" providerId="ADAL" clId="{7470EB53-0FB2-406B-B3B7-181749C788C5}" dt="2024-01-15T16:10:00.460" v="0"/>
          <ac:spMkLst>
            <pc:docMk/>
            <pc:sldMk cId="1337738250" sldId="257"/>
            <ac:spMk id="5" creationId="{BB718075-BD30-9B7D-09EE-FAAB2CD5BABB}"/>
          </ac:spMkLst>
        </pc:spChg>
        <pc:spChg chg="add mod">
          <ac:chgData name="Christopher Berry" userId="468ae48a-5539-4b21-98ea-6081f4d86140" providerId="ADAL" clId="{7470EB53-0FB2-406B-B3B7-181749C788C5}" dt="2024-01-15T16:10:00.460" v="0"/>
          <ac:spMkLst>
            <pc:docMk/>
            <pc:sldMk cId="1337738250" sldId="257"/>
            <ac:spMk id="6" creationId="{8E1329FD-6572-C539-145F-2366513F3C3F}"/>
          </ac:spMkLst>
        </pc:spChg>
        <pc:picChg chg="add mod">
          <ac:chgData name="Christopher Berry" userId="468ae48a-5539-4b21-98ea-6081f4d86140" providerId="ADAL" clId="{7470EB53-0FB2-406B-B3B7-181749C788C5}" dt="2024-01-15T16:10:00.460" v="0"/>
          <ac:picMkLst>
            <pc:docMk/>
            <pc:sldMk cId="1337738250" sldId="257"/>
            <ac:picMk id="7" creationId="{AA0D5C84-FD30-3948-545B-D8C1B8B50EAA}"/>
          </ac:picMkLst>
        </pc:picChg>
        <pc:picChg chg="add mod">
          <ac:chgData name="Christopher Berry" userId="468ae48a-5539-4b21-98ea-6081f4d86140" providerId="ADAL" clId="{7470EB53-0FB2-406B-B3B7-181749C788C5}" dt="2024-01-15T16:10:00.460" v="0"/>
          <ac:picMkLst>
            <pc:docMk/>
            <pc:sldMk cId="1337738250" sldId="257"/>
            <ac:picMk id="8" creationId="{1F9D069E-056D-02A3-0505-3371B68FBA5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F66B-899D-484E-9C99-E1DBE23F9DE9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13842-9D9C-478B-B245-0FF6DC2C0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91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pPr/>
              <a:t>15/01/2024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8160" y="4508712"/>
            <a:ext cx="5486400" cy="5312655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822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141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846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177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58440"/>
            <a:ext cx="5486400" cy="5072301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701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58440"/>
            <a:ext cx="5486400" cy="5072301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698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230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780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5725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52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798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90500" y="4724202"/>
            <a:ext cx="6419850" cy="496455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794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8160" y="4508712"/>
            <a:ext cx="5486400" cy="5312655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736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071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806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584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23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E47-C1CA-47C9-BFA1-FDEFD1CE1BAA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92B5-BE86-445D-88C0-242C83A9421E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350-EB04-4702-A2C6-BB029CC917C4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5C7B-1CCF-4D03-A2E8-D3591213E0F6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08F-8114-45C2-9520-EC1882F8A669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BCEA-51D6-4D4F-B700-EBDD8904452C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55C0-4DE2-42D1-B918-7B0FCE7481FD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56E-53B5-467C-A68C-D5DD1F771BB5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B7C-1414-4D49-8A59-8F56128C501B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EADC-23C0-4767-9AD7-3E7B6C343A0A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B3B-4AFD-4E39-B6F8-E1A2354BA336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BC6-3BA1-4854-92CA-2B0133ECAB44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dle.plymouth.ac.uk/mod/scheduler/view.php?id=140262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jberry.github.io/datafluencyCB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332" y="1505396"/>
            <a:ext cx="7162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000066"/>
                </a:solidFill>
                <a:latin typeface="Calibri" pitchFamily="34" charset="0"/>
              </a:rPr>
              <a:t>PSYC761</a:t>
            </a: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4: Multiple Regression</a:t>
            </a:r>
          </a:p>
          <a:p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>One continuous, one categorical</a:t>
            </a:r>
          </a:p>
          <a:p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Plymouth University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B212 </a:t>
            </a:r>
            <a:r>
              <a:rPr lang="en-GB" dirty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718075-BD30-9B7D-09EE-FAAB2CD5BABB}"/>
              </a:ext>
            </a:extLst>
          </p:cNvPr>
          <p:cNvSpPr txBox="1">
            <a:spLocks/>
          </p:cNvSpPr>
          <p:nvPr/>
        </p:nvSpPr>
        <p:spPr>
          <a:xfrm>
            <a:off x="3027939" y="5267001"/>
            <a:ext cx="3265095" cy="1057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Book an office appointment: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Usually Tue and Fri 1-2pm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Scan QR code or click 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here</a:t>
            </a: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1329FD-6572-C539-145F-2366513F3C3F}"/>
              </a:ext>
            </a:extLst>
          </p:cNvPr>
          <p:cNvSpPr/>
          <p:nvPr/>
        </p:nvSpPr>
        <p:spPr>
          <a:xfrm>
            <a:off x="9526843" y="5267002"/>
            <a:ext cx="2388254" cy="914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Check in code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**-**-**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D5C84-FD30-3948-545B-D8C1B8B50E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3650" y="5097651"/>
            <a:ext cx="1587722" cy="1587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9D069E-056D-02A3-0505-3371B68FBA5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" t="15443" r="6024" b="14050"/>
          <a:stretch/>
        </p:blipFill>
        <p:spPr bwMode="auto">
          <a:xfrm>
            <a:off x="8801100" y="320156"/>
            <a:ext cx="3140698" cy="9480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9356"/>
          </a:xfrm>
        </p:spPr>
        <p:txBody>
          <a:bodyPr>
            <a:normAutofit/>
          </a:bodyPr>
          <a:lstStyle/>
          <a:p>
            <a:r>
              <a:rPr lang="en-GB" sz="2800" dirty="0"/>
              <a:t>Evidence for the interaction term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086" y="891127"/>
            <a:ext cx="10597828" cy="1641991"/>
          </a:xfrm>
        </p:spPr>
        <p:txBody>
          <a:bodyPr>
            <a:normAutofit/>
          </a:bodyPr>
          <a:lstStyle/>
          <a:p>
            <a:r>
              <a:rPr lang="en-GB" sz="2200" dirty="0"/>
              <a:t>A predictor representing the interaction can be added to the multiple regression model.</a:t>
            </a:r>
          </a:p>
          <a:p>
            <a:r>
              <a:rPr lang="en-GB" sz="2200" dirty="0"/>
              <a:t>Evaluate evidence for this </a:t>
            </a:r>
            <a:r>
              <a:rPr lang="en-GB" sz="2200" i="1" dirty="0"/>
              <a:t>interaction term </a:t>
            </a:r>
            <a:r>
              <a:rPr lang="en-GB" sz="2200" dirty="0"/>
              <a:t>just as we would for any other predictor</a:t>
            </a:r>
          </a:p>
          <a:p>
            <a:r>
              <a:rPr lang="en-GB" sz="2200" b="1" dirty="0">
                <a:solidFill>
                  <a:schemeClr val="tx2"/>
                </a:solidFill>
              </a:rPr>
              <a:t>Interaction terms </a:t>
            </a:r>
            <a:r>
              <a:rPr lang="en-GB" sz="2200" dirty="0"/>
              <a:t>are created by multiplying together values of predictors</a:t>
            </a:r>
          </a:p>
          <a:p>
            <a:pPr lvl="1"/>
            <a:r>
              <a:rPr lang="en-GB" sz="2200" dirty="0"/>
              <a:t>e.g., score for predictor1 x predictor2 = interaction score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17079" y="6255992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00770" y="2683443"/>
            <a:ext cx="549141" cy="7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r>
              <a:rPr lang="en-GB" sz="3200" baseline="-25000" dirty="0"/>
              <a:t>1</a:t>
            </a:r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8849911" y="3034961"/>
            <a:ext cx="1416196" cy="976339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556149" y="3811677"/>
            <a:ext cx="549141" cy="7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Y</a:t>
            </a:r>
          </a:p>
        </p:txBody>
      </p:sp>
      <p:sp>
        <p:nvSpPr>
          <p:cNvPr id="8" name="Rectangle 7"/>
          <p:cNvSpPr/>
          <p:nvPr/>
        </p:nvSpPr>
        <p:spPr>
          <a:xfrm>
            <a:off x="8300770" y="3891871"/>
            <a:ext cx="549141" cy="7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r>
              <a:rPr lang="en-GB" sz="3200" baseline="-25000" dirty="0"/>
              <a:t>2</a:t>
            </a: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>
            <a:off x="8849911" y="4243389"/>
            <a:ext cx="1482870" cy="1994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214910" y="5211852"/>
            <a:ext cx="974870" cy="7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r>
              <a:rPr lang="en-GB" sz="3200" baseline="-25000" dirty="0"/>
              <a:t>1</a:t>
            </a:r>
            <a:r>
              <a:rPr lang="en-GB" sz="3200" dirty="0"/>
              <a:t>X</a:t>
            </a:r>
            <a:r>
              <a:rPr lang="en-GB" sz="3200" baseline="-25000" dirty="0"/>
              <a:t>2</a:t>
            </a: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9189782" y="4514714"/>
            <a:ext cx="1076325" cy="1057275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91141" y="3362662"/>
            <a:ext cx="1388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eg</a:t>
            </a:r>
            <a:r>
              <a:rPr lang="en-GB" sz="1600" dirty="0"/>
              <a:t>, </a:t>
            </a:r>
            <a:r>
              <a:rPr lang="en-GB" sz="1600" dirty="0">
                <a:solidFill>
                  <a:schemeClr val="tx2">
                    <a:lumMod val="75000"/>
                  </a:schemeClr>
                </a:solidFill>
              </a:rPr>
              <a:t>attitude</a:t>
            </a:r>
            <a:endParaRPr lang="en-GB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276840" y="4561258"/>
            <a:ext cx="1252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eg</a:t>
            </a:r>
            <a:r>
              <a:rPr lang="en-GB" sz="1600" dirty="0"/>
              <a:t>, group </a:t>
            </a:r>
            <a:endParaRPr lang="en-GB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0547318" y="4520926"/>
            <a:ext cx="1800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eg</a:t>
            </a:r>
            <a:r>
              <a:rPr lang="en-GB" sz="1400" dirty="0"/>
              <a:t>, </a:t>
            </a:r>
            <a:r>
              <a:rPr lang="en-GB" sz="1400" dirty="0">
                <a:solidFill>
                  <a:schemeClr val="tx2">
                    <a:lumMod val="50000"/>
                  </a:schemeClr>
                </a:solidFill>
              </a:rPr>
              <a:t>trustworthiness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7964" y="2752212"/>
            <a:ext cx="5827541" cy="105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dirty="0"/>
              <a:t>Ŷ = a + b</a:t>
            </a:r>
            <a:r>
              <a:rPr lang="en-GB" sz="3600" baseline="-25000" dirty="0"/>
              <a:t>1</a:t>
            </a:r>
            <a:r>
              <a:rPr lang="en-GB" sz="3600" dirty="0"/>
              <a:t>X</a:t>
            </a:r>
            <a:r>
              <a:rPr lang="en-GB" sz="3600" baseline="-25000" dirty="0"/>
              <a:t>1</a:t>
            </a:r>
            <a:r>
              <a:rPr lang="en-GB" sz="3600" dirty="0"/>
              <a:t> + b</a:t>
            </a:r>
            <a:r>
              <a:rPr lang="en-GB" sz="3600" baseline="-25000" dirty="0"/>
              <a:t>2</a:t>
            </a:r>
            <a:r>
              <a:rPr lang="en-GB" sz="3600" dirty="0"/>
              <a:t>X</a:t>
            </a:r>
            <a:r>
              <a:rPr lang="en-GB" sz="3600" baseline="-25000" dirty="0"/>
              <a:t>2 </a:t>
            </a:r>
            <a:r>
              <a:rPr lang="en-GB" sz="3600" dirty="0"/>
              <a:t>+ b</a:t>
            </a:r>
            <a:r>
              <a:rPr lang="en-GB" sz="3600" baseline="-25000" dirty="0"/>
              <a:t>3</a:t>
            </a:r>
            <a:r>
              <a:rPr lang="en-GB" sz="3600" dirty="0"/>
              <a:t>X</a:t>
            </a:r>
            <a:r>
              <a:rPr lang="en-GB" sz="3600" baseline="-25000" dirty="0"/>
              <a:t>1</a:t>
            </a:r>
            <a:r>
              <a:rPr lang="en-GB" sz="3600" dirty="0"/>
              <a:t>X</a:t>
            </a:r>
            <a:r>
              <a:rPr lang="en-GB" sz="3600" baseline="-25000" dirty="0"/>
              <a:t>2</a:t>
            </a:r>
          </a:p>
          <a:p>
            <a:pPr algn="ctr"/>
            <a:endParaRPr lang="en-GB" sz="40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8122610" y="5906787"/>
            <a:ext cx="1825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eg</a:t>
            </a:r>
            <a:r>
              <a:rPr lang="en-GB" sz="1600" dirty="0"/>
              <a:t>, </a:t>
            </a:r>
            <a:br>
              <a:rPr lang="en-GB" sz="1600" dirty="0"/>
            </a:br>
            <a:r>
              <a:rPr lang="en-GB" sz="1600" dirty="0">
                <a:solidFill>
                  <a:schemeClr val="tx2">
                    <a:lumMod val="75000"/>
                  </a:schemeClr>
                </a:solidFill>
              </a:rPr>
              <a:t>attitude x group</a:t>
            </a:r>
            <a:endParaRPr lang="en-GB" sz="1600" dirty="0"/>
          </a:p>
        </p:txBody>
      </p:sp>
      <p:sp>
        <p:nvSpPr>
          <p:cNvPr id="20" name="Rectangle 19"/>
          <p:cNvSpPr/>
          <p:nvPr/>
        </p:nvSpPr>
        <p:spPr>
          <a:xfrm>
            <a:off x="492419" y="3532045"/>
            <a:ext cx="66136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Ŷ</a:t>
            </a:r>
            <a:r>
              <a:rPr lang="en-GB" dirty="0"/>
              <a:t>    the predicted value of the outcome variable Y </a:t>
            </a:r>
            <a:br>
              <a:rPr lang="en-GB" dirty="0"/>
            </a:br>
            <a:r>
              <a:rPr lang="en-GB" dirty="0"/>
              <a:t>(e.g., 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trustworthiness</a:t>
            </a:r>
            <a:r>
              <a:rPr lang="en-GB" dirty="0"/>
              <a:t>)</a:t>
            </a:r>
          </a:p>
          <a:p>
            <a:r>
              <a:rPr lang="en-GB" b="1" dirty="0"/>
              <a:t>a</a:t>
            </a:r>
            <a:r>
              <a:rPr lang="en-GB" dirty="0"/>
              <a:t>    the intercept (constant)</a:t>
            </a:r>
          </a:p>
          <a:p>
            <a:r>
              <a:rPr lang="en-GB" b="1" dirty="0"/>
              <a:t>X</a:t>
            </a:r>
            <a:r>
              <a:rPr lang="en-GB" dirty="0"/>
              <a:t>    the predictor variables</a:t>
            </a:r>
          </a:p>
          <a:p>
            <a:r>
              <a:rPr lang="en-GB" b="1" dirty="0"/>
              <a:t>b</a:t>
            </a:r>
            <a:r>
              <a:rPr lang="en-GB" b="1" baseline="-25000" dirty="0"/>
              <a:t>1</a:t>
            </a:r>
            <a:r>
              <a:rPr lang="en-GB" dirty="0"/>
              <a:t>  the coefficient for predictor X</a:t>
            </a:r>
            <a:r>
              <a:rPr lang="en-GB" baseline="-25000" dirty="0"/>
              <a:t>1 </a:t>
            </a:r>
            <a:r>
              <a:rPr lang="en-GB" dirty="0"/>
              <a:t>(e.g., 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attitude</a:t>
            </a:r>
            <a:r>
              <a:rPr lang="en-GB" dirty="0"/>
              <a:t>)</a:t>
            </a:r>
            <a:endParaRPr lang="en-GB" baseline="-25000" dirty="0"/>
          </a:p>
          <a:p>
            <a:r>
              <a:rPr lang="en-GB" b="1" dirty="0"/>
              <a:t>b</a:t>
            </a:r>
            <a:r>
              <a:rPr lang="en-GB" b="1" baseline="-25000" dirty="0"/>
              <a:t>2</a:t>
            </a:r>
            <a:r>
              <a:rPr lang="en-GB" dirty="0"/>
              <a:t>  the coefficient for predictor X</a:t>
            </a:r>
            <a:r>
              <a:rPr lang="en-GB" baseline="-25000" dirty="0"/>
              <a:t>2</a:t>
            </a:r>
            <a:r>
              <a:rPr lang="en-GB" dirty="0"/>
              <a:t> (e.g., 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group</a:t>
            </a:r>
            <a:r>
              <a:rPr lang="en-GB" dirty="0"/>
              <a:t>)</a:t>
            </a:r>
          </a:p>
          <a:p>
            <a:r>
              <a:rPr lang="en-GB" b="1" dirty="0"/>
              <a:t>b</a:t>
            </a:r>
            <a:r>
              <a:rPr lang="en-GB" b="1" baseline="-25000" dirty="0"/>
              <a:t>3   </a:t>
            </a:r>
            <a:r>
              <a:rPr lang="en-GB" dirty="0"/>
              <a:t>the coefficient for interaction (e.g., </a:t>
            </a:r>
            <a:r>
              <a:rPr lang="en-GB" dirty="0">
                <a:solidFill>
                  <a:schemeClr val="tx2"/>
                </a:solidFill>
              </a:rPr>
              <a:t>attitude x group</a:t>
            </a:r>
            <a:r>
              <a:rPr lang="en-GB" dirty="0"/>
              <a:t>)</a:t>
            </a:r>
            <a:endParaRPr lang="en-GB" b="1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0" y="5989020"/>
            <a:ext cx="98854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e.g</a:t>
            </a:r>
            <a:r>
              <a:rPr lang="en-GB" sz="1600" b="1" dirty="0"/>
              <a:t>.,   </a:t>
            </a:r>
            <a:r>
              <a:rPr lang="en-GB" sz="1600" b="1" dirty="0">
                <a:solidFill>
                  <a:schemeClr val="tx2">
                    <a:lumMod val="75000"/>
                  </a:schemeClr>
                </a:solidFill>
              </a:rPr>
              <a:t>Predicted trustworthiness = 4.52 – 0.25(attitude) + 0.31(group) + 0.03(attitude x group)</a:t>
            </a:r>
          </a:p>
        </p:txBody>
      </p:sp>
    </p:spTree>
    <p:extLst>
      <p:ext uri="{BB962C8B-B14F-4D97-AF65-F5344CB8AC3E}">
        <p14:creationId xmlns:p14="http://schemas.microsoft.com/office/powerpoint/2010/main" val="283473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2" grpId="0"/>
      <p:bldP spid="13" grpId="0"/>
      <p:bldP spid="14" grpId="0"/>
      <p:bldP spid="16" grpId="0"/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88" y="372533"/>
            <a:ext cx="10972800" cy="559384"/>
          </a:xfrm>
        </p:spPr>
        <p:txBody>
          <a:bodyPr>
            <a:normAutofit fontScale="90000"/>
          </a:bodyPr>
          <a:lstStyle/>
          <a:p>
            <a:r>
              <a:rPr lang="en-GB" dirty="0"/>
              <a:t>Beneath the surface: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2133" y="6381855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064000" y="4257168"/>
            <a:ext cx="0" cy="6265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875866" y="4257167"/>
            <a:ext cx="0" cy="6265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552267" y="4257167"/>
            <a:ext cx="0" cy="6265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9584266" y="4257166"/>
            <a:ext cx="0" cy="6265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457984" y="5092510"/>
            <a:ext cx="1232549" cy="105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dirty="0"/>
              <a:t>Y</a:t>
            </a:r>
            <a:endParaRPr lang="en-GB" sz="3600" baseline="-25000" dirty="0"/>
          </a:p>
          <a:p>
            <a:pPr algn="ctr"/>
            <a:endParaRPr lang="en-GB" sz="4000" baseline="-25000" dirty="0"/>
          </a:p>
        </p:txBody>
      </p:sp>
      <p:sp>
        <p:nvSpPr>
          <p:cNvPr id="16" name="Rectangle 15"/>
          <p:cNvSpPr/>
          <p:nvPr/>
        </p:nvSpPr>
        <p:spPr>
          <a:xfrm>
            <a:off x="5508710" y="5037413"/>
            <a:ext cx="758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dirty="0"/>
              <a:t>X</a:t>
            </a:r>
            <a:r>
              <a:rPr lang="en-GB" sz="3600" baseline="-25000" dirty="0"/>
              <a:t>1</a:t>
            </a:r>
            <a:endParaRPr lang="en-GB" sz="2000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7254388" y="5001241"/>
            <a:ext cx="758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dirty="0"/>
              <a:t>X</a:t>
            </a:r>
            <a:r>
              <a:rPr lang="en-GB" sz="3600" baseline="-25000" dirty="0"/>
              <a:t>2</a:t>
            </a:r>
            <a:endParaRPr lang="en-GB" sz="200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9266118" y="5024906"/>
            <a:ext cx="1097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dirty="0"/>
              <a:t>X</a:t>
            </a:r>
            <a:r>
              <a:rPr lang="en-GB" sz="3600" baseline="-25000" dirty="0"/>
              <a:t>1</a:t>
            </a:r>
            <a:r>
              <a:rPr lang="en-GB" sz="3600" dirty="0"/>
              <a:t>X</a:t>
            </a:r>
            <a:r>
              <a:rPr lang="en-GB" sz="3600" baseline="-25000" dirty="0"/>
              <a:t>2</a:t>
            </a:r>
            <a:endParaRPr lang="en-GB" sz="2000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6741197" y="5730227"/>
            <a:ext cx="1622139" cy="728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0 = affected</a:t>
            </a:r>
          </a:p>
          <a:p>
            <a:pPr algn="ctr"/>
            <a:r>
              <a:rPr lang="en-GB" sz="1400" dirty="0"/>
              <a:t>1 = not affected</a:t>
            </a:r>
          </a:p>
          <a:p>
            <a:pPr algn="ctr"/>
            <a:r>
              <a:rPr lang="en-GB" sz="2000" baseline="-25000" dirty="0"/>
              <a:t>(dummy coded)</a:t>
            </a:r>
            <a:endParaRPr lang="en-GB" sz="900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9003589" y="5681394"/>
            <a:ext cx="16221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Interaction term</a:t>
            </a:r>
            <a:endParaRPr lang="en-GB" sz="1050" baseline="-25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244" y="1085630"/>
            <a:ext cx="9402487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2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Interaction term: </a:t>
            </a:r>
            <a:r>
              <a:rPr lang="en-GB" sz="2800" dirty="0">
                <a:latin typeface="Lucida Console" panose="020B0609040504020204" pitchFamily="49" charset="0"/>
              </a:rPr>
              <a:t>lm() </a:t>
            </a:r>
            <a:r>
              <a:rPr lang="en-GB" dirty="0"/>
              <a:t>and </a:t>
            </a:r>
            <a:r>
              <a:rPr lang="en-GB" sz="2800" dirty="0" err="1">
                <a:latin typeface="Lucida Console" panose="020B0609040504020204" pitchFamily="49" charset="0"/>
              </a:rPr>
              <a:t>lmBF</a:t>
            </a:r>
            <a:r>
              <a:rPr lang="en-GB" sz="2800" dirty="0"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02267"/>
            <a:ext cx="10972800" cy="1445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To add an interaction term to a model containing </a:t>
            </a:r>
            <a:r>
              <a:rPr lang="en-GB" sz="2000" dirty="0">
                <a:latin typeface="Lucida Console" panose="020B0609040504020204" pitchFamily="49" charset="0"/>
              </a:rPr>
              <a:t>predictor1</a:t>
            </a:r>
            <a:r>
              <a:rPr lang="en-GB" sz="2400" dirty="0"/>
              <a:t> and </a:t>
            </a:r>
            <a:r>
              <a:rPr lang="en-GB" sz="2000" dirty="0">
                <a:latin typeface="Lucida Console" panose="020B0609040504020204" pitchFamily="49" charset="0"/>
              </a:rPr>
              <a:t>predictor2</a:t>
            </a:r>
            <a:r>
              <a:rPr lang="en-GB" sz="2400" dirty="0">
                <a:latin typeface="+mj-lt"/>
              </a:rPr>
              <a:t> use:</a:t>
            </a:r>
            <a:br>
              <a:rPr lang="en-GB" sz="2400" dirty="0">
                <a:latin typeface="+mj-lt"/>
              </a:rPr>
            </a:br>
            <a:br>
              <a:rPr lang="en-GB" sz="2000" dirty="0"/>
            </a:br>
            <a:r>
              <a:rPr lang="en-GB" sz="2400" dirty="0">
                <a:latin typeface="Lucida Console" panose="020B0609040504020204" pitchFamily="49" charset="0"/>
              </a:rPr>
              <a:t> + </a:t>
            </a:r>
            <a:r>
              <a:rPr lang="en-GB" sz="2000" dirty="0">
                <a:latin typeface="Lucida Console" panose="020B0609040504020204" pitchFamily="49" charset="0"/>
              </a:rPr>
              <a:t>predictor1*predictor2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3088" y="5219696"/>
            <a:ext cx="10972800" cy="457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b="1" dirty="0">
                <a:latin typeface="Lucida Console" panose="020B0609040504020204" pitchFamily="49" charset="0"/>
              </a:rPr>
              <a:t>lm(outcome ~ predictor1 + predictor2 + predictor1*predictor2, data = </a:t>
            </a:r>
            <a:r>
              <a:rPr lang="en-GB" sz="1800" b="1" dirty="0" err="1">
                <a:latin typeface="Lucida Console" panose="020B0609040504020204" pitchFamily="49" charset="0"/>
              </a:rPr>
              <a:t>mydata</a:t>
            </a:r>
            <a:r>
              <a:rPr lang="en-GB" sz="1800" b="1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637855" y="2880814"/>
            <a:ext cx="379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model_without_interaction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6635" y="3327406"/>
            <a:ext cx="10972800" cy="457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b="1" dirty="0">
                <a:latin typeface="Lucida Console" panose="020B0609040504020204" pitchFamily="49" charset="0"/>
              </a:rPr>
              <a:t>lm(outcome ~ predictor1 + predictor2, data = </a:t>
            </a:r>
            <a:r>
              <a:rPr lang="en-GB" sz="1800" b="1" dirty="0" err="1">
                <a:latin typeface="Lucida Console" panose="020B0609040504020204" pitchFamily="49" charset="0"/>
              </a:rPr>
              <a:t>mydata</a:t>
            </a:r>
            <a:r>
              <a:rPr lang="en-GB" sz="1800" b="1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606635" y="4757728"/>
            <a:ext cx="361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model_with_interaction</a:t>
            </a: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81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9714"/>
            <a:ext cx="10972800" cy="4228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Obtain Bayes factors for each model using </a:t>
            </a:r>
            <a:r>
              <a:rPr lang="en-GB" dirty="0" err="1">
                <a:latin typeface="Lucida Console" panose="020B0609040504020204" pitchFamily="49" charset="0"/>
              </a:rPr>
              <a:t>lmBF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endParaRPr lang="en-GB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5376588"/>
            <a:ext cx="10972800" cy="457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b="1" dirty="0" err="1">
                <a:latin typeface="Lucida Console" panose="020B0609040504020204" pitchFamily="49" charset="0"/>
              </a:rPr>
              <a:t>lmBF</a:t>
            </a:r>
            <a:r>
              <a:rPr lang="en-GB" sz="1800" b="1" dirty="0">
                <a:latin typeface="Lucida Console" panose="020B0609040504020204" pitchFamily="49" charset="0"/>
              </a:rPr>
              <a:t>(outcome ~ predictor1 + predictor2 + predictor1*predictor2)</a:t>
            </a:r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609599" y="4907522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BF_model_with_interaction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73088" y="3429000"/>
            <a:ext cx="10972800" cy="457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b="1" dirty="0" err="1">
                <a:latin typeface="Lucida Console" panose="020B0609040504020204" pitchFamily="49" charset="0"/>
              </a:rPr>
              <a:t>lmBF</a:t>
            </a:r>
            <a:r>
              <a:rPr lang="en-GB" sz="1800" b="1" dirty="0">
                <a:latin typeface="Lucida Console" panose="020B0609040504020204" pitchFamily="49" charset="0"/>
              </a:rPr>
              <a:t>(outcome ~ predictor1 + predictor2, data = </a:t>
            </a:r>
            <a:r>
              <a:rPr lang="en-GB" sz="1800" b="1" dirty="0" err="1">
                <a:latin typeface="Lucida Console" panose="020B0609040504020204" pitchFamily="49" charset="0"/>
              </a:rPr>
              <a:t>mydata</a:t>
            </a:r>
            <a:r>
              <a:rPr lang="en-GB" sz="1800" b="1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573085" y="2873279"/>
            <a:ext cx="4185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BF_model_without_interaction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09600" y="35746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Interaction term: </a:t>
            </a:r>
            <a:r>
              <a:rPr lang="en-GB" sz="2800" dirty="0">
                <a:latin typeface="Lucida Console" panose="020B0609040504020204" pitchFamily="49" charset="0"/>
              </a:rPr>
              <a:t>lm() </a:t>
            </a:r>
            <a:r>
              <a:rPr lang="en-GB" dirty="0"/>
              <a:t>and </a:t>
            </a:r>
            <a:r>
              <a:rPr lang="en-GB" sz="2800" dirty="0" err="1">
                <a:latin typeface="Lucida Console" panose="020B0609040504020204" pitchFamily="49" charset="0"/>
              </a:rPr>
              <a:t>lmBF</a:t>
            </a:r>
            <a:r>
              <a:rPr lang="en-GB" sz="2800" dirty="0">
                <a:latin typeface="Lucida Console" panose="020B06090405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503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95957" y="6180721"/>
            <a:ext cx="50074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981200" y="458788"/>
            <a:ext cx="8229600" cy="544228"/>
          </a:xfrm>
        </p:spPr>
        <p:txBody>
          <a:bodyPr>
            <a:normAutofit fontScale="90000"/>
          </a:bodyPr>
          <a:lstStyle/>
          <a:p>
            <a:r>
              <a:rPr lang="en-GB" sz="2400" dirty="0"/>
              <a:t>Using Bayes factors to assess the unique contribution of predictors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86101" y="1069758"/>
                <a:ext cx="5943600" cy="226555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tx2">
                        <a:lumMod val="50000"/>
                      </a:schemeClr>
                    </a:solidFill>
                  </a:rPr>
                  <a:t>Bayes factors of models can be compared to tell us how much more likely a particular model is than another model:</a:t>
                </a:r>
              </a:p>
              <a:p>
                <a:endParaRPr lang="en-GB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𝒎𝒐𝒓𝒆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𝒄𝒐𝒎𝒑𝒍𝒆𝒙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𝒔𝒊𝒎𝒑𝒍𝒆𝒓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  <a:p>
                <a:endParaRPr lang="en-GB" sz="1600" b="1" dirty="0"/>
              </a:p>
              <a:p>
                <a:r>
                  <a:rPr lang="en-GB" dirty="0"/>
                  <a:t>This will tell us how many times more likely the more complex model is than the simpler model.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1" y="1069758"/>
                <a:ext cx="5943600" cy="2265557"/>
              </a:xfrm>
              <a:prstGeom prst="rect">
                <a:avLst/>
              </a:prstGeom>
              <a:blipFill>
                <a:blip r:embed="rId3"/>
                <a:stretch>
                  <a:fillRect l="-821" t="-1344" r="-1641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86101" y="3611607"/>
                <a:ext cx="5943600" cy="3044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So, comparing:</a:t>
                </a:r>
              </a:p>
              <a:p>
                <a:r>
                  <a:rPr lang="en-GB" sz="16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𝒘𝒊𝒕𝒉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𝒊𝒏𝒕𝒆𝒓𝒂𝒄𝒕𝒊𝒐𝒏</m:t>
                          </m:r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𝒘𝒊𝒕𝒉𝒐𝒖𝒕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𝒊𝒏𝒕𝒆𝒓𝒂𝒄𝒕𝒊𝒐𝒏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sz="1600" dirty="0"/>
              </a:p>
              <a:p>
                <a:r>
                  <a:rPr lang="en-GB" dirty="0"/>
                  <a:t>will tell us how many times more likely the model is with the interaction than without it.</a:t>
                </a:r>
              </a:p>
              <a:p>
                <a:endParaRPr lang="en-GB" dirty="0"/>
              </a:p>
              <a:p>
                <a:r>
                  <a:rPr lang="en-GB" dirty="0"/>
                  <a:t>It therefore tells us whether the interaction makes a unique contribution to the full model or no</a:t>
                </a:r>
                <a:r>
                  <a:rPr lang="en-GB" sz="1600" dirty="0"/>
                  <a:t>t</a:t>
                </a:r>
                <a:br>
                  <a:rPr lang="en-GB" sz="1600" dirty="0"/>
                </a:br>
                <a:endParaRPr lang="en-GB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1" y="3611607"/>
                <a:ext cx="5943600" cy="3044488"/>
              </a:xfrm>
              <a:prstGeom prst="rect">
                <a:avLst/>
              </a:prstGeom>
              <a:blipFill>
                <a:blip r:embed="rId4"/>
                <a:stretch>
                  <a:fillRect l="-821" t="-1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67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30000" y="6339418"/>
            <a:ext cx="50074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14292" y="1005634"/>
            <a:ext cx="8019226" cy="92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  <a:p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4618273" y="2480677"/>
            <a:ext cx="2779514" cy="201724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5989356" y="2869850"/>
            <a:ext cx="765361" cy="741648"/>
          </a:xfrm>
          <a:prstGeom prst="ellipse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5443149" y="2991447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a</a:t>
            </a:r>
            <a:endParaRPr lang="en-GB" sz="2800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6323535" y="2971753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</a:t>
            </a:r>
            <a:endParaRPr lang="en-GB" sz="2800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5926832" y="3652599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c</a:t>
            </a:r>
            <a:endParaRPr lang="en-GB" sz="2800" b="1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5321649" y="2816080"/>
            <a:ext cx="804329" cy="803293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6482430" y="2532189"/>
            <a:ext cx="91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group</a:t>
            </a:r>
            <a:endParaRPr lang="en-GB" b="1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4711724" y="253991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attitude</a:t>
            </a:r>
            <a:endParaRPr lang="en-GB" b="1" baseline="-25000" dirty="0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944688" y="1063001"/>
            <a:ext cx="8229600" cy="544228"/>
          </a:xfrm>
        </p:spPr>
        <p:txBody>
          <a:bodyPr>
            <a:normAutofit/>
          </a:bodyPr>
          <a:lstStyle/>
          <a:p>
            <a:r>
              <a:rPr lang="en-GB" sz="2400" dirty="0"/>
              <a:t>Variance explained by the 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5656" y="1926384"/>
            <a:ext cx="421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>
                <a:solidFill>
                  <a:schemeClr val="tx2"/>
                </a:solidFill>
              </a:rPr>
              <a:t>Section a</a:t>
            </a:r>
          </a:p>
          <a:p>
            <a:r>
              <a:rPr lang="en-GB" sz="2000" dirty="0">
                <a:solidFill>
                  <a:schemeClr val="tx2"/>
                </a:solidFill>
              </a:rPr>
              <a:t>Unique contribution of </a:t>
            </a:r>
            <a:r>
              <a:rPr lang="en-GB" sz="2000" b="1" dirty="0">
                <a:solidFill>
                  <a:schemeClr val="tx2"/>
                </a:solidFill>
              </a:rPr>
              <a:t>attitude</a:t>
            </a:r>
            <a:r>
              <a:rPr lang="en-GB" sz="2000" dirty="0">
                <a:solidFill>
                  <a:schemeClr val="tx2"/>
                </a:solidFill>
              </a:rPr>
              <a:t> to prediction of trustworthiness</a:t>
            </a:r>
            <a:endParaRPr lang="en-GB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532571" y="3374238"/>
            <a:ext cx="421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>
                <a:solidFill>
                  <a:schemeClr val="tx2"/>
                </a:solidFill>
              </a:rPr>
              <a:t>Section b</a:t>
            </a:r>
          </a:p>
          <a:p>
            <a:r>
              <a:rPr lang="en-GB" sz="2000" dirty="0">
                <a:solidFill>
                  <a:schemeClr val="tx2"/>
                </a:solidFill>
              </a:rPr>
              <a:t>Unique contribution of </a:t>
            </a:r>
            <a:r>
              <a:rPr lang="en-GB" sz="2000" b="1" dirty="0">
                <a:solidFill>
                  <a:schemeClr val="tx2"/>
                </a:solidFill>
              </a:rPr>
              <a:t>group</a:t>
            </a:r>
            <a:r>
              <a:rPr lang="en-GB" sz="2000" dirty="0">
                <a:solidFill>
                  <a:schemeClr val="tx2"/>
                </a:solidFill>
              </a:rPr>
              <a:t> to prediction of trustworthiness</a:t>
            </a:r>
            <a:endParaRPr lang="en-GB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8065054" y="1930967"/>
            <a:ext cx="3364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Box = total variance in </a:t>
            </a:r>
            <a:r>
              <a:rPr lang="en-GB" b="1" dirty="0">
                <a:solidFill>
                  <a:schemeClr val="tx2"/>
                </a:solidFill>
              </a:rPr>
              <a:t>trustworthiness</a:t>
            </a:r>
            <a:r>
              <a:rPr lang="en-GB" dirty="0"/>
              <a:t> to be explained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38032" y="2987033"/>
            <a:ext cx="3069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Overlap regions = correlations between variables</a:t>
            </a:r>
            <a:endParaRPr lang="en-GB" b="1" dirty="0"/>
          </a:p>
        </p:txBody>
      </p:sp>
      <p:sp>
        <p:nvSpPr>
          <p:cNvPr id="19" name="Oval 18"/>
          <p:cNvSpPr/>
          <p:nvPr/>
        </p:nvSpPr>
        <p:spPr>
          <a:xfrm>
            <a:off x="5647035" y="3344288"/>
            <a:ext cx="825447" cy="824384"/>
          </a:xfrm>
          <a:prstGeom prst="ellipse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146864" y="4093811"/>
            <a:ext cx="17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attitude x group</a:t>
            </a:r>
            <a:endParaRPr lang="en-GB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45655" y="4817077"/>
            <a:ext cx="4816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>
                <a:solidFill>
                  <a:schemeClr val="tx2"/>
                </a:solidFill>
              </a:rPr>
              <a:t>Section c</a:t>
            </a:r>
          </a:p>
          <a:p>
            <a:r>
              <a:rPr lang="en-GB" sz="2000" dirty="0">
                <a:solidFill>
                  <a:schemeClr val="tx2"/>
                </a:solidFill>
              </a:rPr>
              <a:t>Unique contribution of the </a:t>
            </a:r>
            <a:r>
              <a:rPr lang="en-GB" sz="2000" b="1" dirty="0">
                <a:solidFill>
                  <a:schemeClr val="tx2"/>
                </a:solidFill>
              </a:rPr>
              <a:t>attitude</a:t>
            </a:r>
            <a:r>
              <a:rPr lang="en-GB" sz="2000" dirty="0">
                <a:solidFill>
                  <a:schemeClr val="tx2"/>
                </a:solidFill>
              </a:rPr>
              <a:t> x </a:t>
            </a:r>
            <a:r>
              <a:rPr lang="en-GB" sz="2000" b="1" dirty="0">
                <a:solidFill>
                  <a:schemeClr val="tx2"/>
                </a:solidFill>
              </a:rPr>
              <a:t>group</a:t>
            </a:r>
            <a:r>
              <a:rPr lang="en-GB" sz="2000" dirty="0">
                <a:solidFill>
                  <a:schemeClr val="tx2"/>
                </a:solidFill>
              </a:rPr>
              <a:t> interaction term to prediction of trustworthiness</a:t>
            </a:r>
            <a:endParaRPr lang="en-GB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8072310" y="4042116"/>
            <a:ext cx="3035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Areas of sections correspond to increases in R</a:t>
            </a:r>
            <a:r>
              <a:rPr lang="en-GB" baseline="30000" dirty="0"/>
              <a:t>2</a:t>
            </a:r>
            <a:r>
              <a:rPr lang="en-GB" dirty="0"/>
              <a:t> when predictor added to the model</a:t>
            </a:r>
            <a:endParaRPr lang="en-GB" b="1" baseline="30000" dirty="0"/>
          </a:p>
        </p:txBody>
      </p:sp>
    </p:spTree>
    <p:extLst>
      <p:ext uri="{BB962C8B-B14F-4D97-AF65-F5344CB8AC3E}">
        <p14:creationId xmlns:p14="http://schemas.microsoft.com/office/powerpoint/2010/main" val="300948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/>
      <p:bldP spid="28" grpId="0"/>
      <p:bldP spid="29" grpId="0"/>
      <p:bldP spid="30" grpId="0" animBg="1"/>
      <p:bldP spid="31" grpId="0"/>
      <p:bldP spid="32" grpId="0"/>
      <p:bldP spid="2" grpId="0"/>
      <p:bldP spid="16" grpId="0"/>
      <p:bldP spid="17" grpId="0"/>
      <p:bldP spid="18" grpId="0"/>
      <p:bldP spid="19" grpId="0" animBg="1"/>
      <p:bldP spid="20" grpId="0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43275"/>
          </a:xfrm>
        </p:spPr>
        <p:txBody>
          <a:bodyPr/>
          <a:lstStyle/>
          <a:p>
            <a:r>
              <a:rPr lang="en-GB" dirty="0"/>
              <a:t>Follow up tests: Simple slopes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7913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Given evidence for the interaction term (BF &gt;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300" y="1439995"/>
            <a:ext cx="4188567" cy="49893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-1" t="33273" r="73562" b="35350"/>
          <a:stretch/>
        </p:blipFill>
        <p:spPr>
          <a:xfrm>
            <a:off x="5327600" y="3042315"/>
            <a:ext cx="748050" cy="4792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555837" y="3681814"/>
            <a:ext cx="40071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Trustworthiness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79300" y="6233723"/>
            <a:ext cx="4175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       Attitude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65922" y="3121386"/>
            <a:ext cx="9813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affected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45723" y="3775522"/>
            <a:ext cx="15098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not affected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-1" t="64406" r="74854" b="3444"/>
          <a:stretch/>
        </p:blipFill>
        <p:spPr>
          <a:xfrm>
            <a:off x="5327600" y="3725453"/>
            <a:ext cx="711474" cy="49101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55027" y="2542354"/>
            <a:ext cx="9813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Group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59692" y="1830388"/>
            <a:ext cx="44971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Split the dataset by </a:t>
            </a:r>
            <a:r>
              <a:rPr lang="en-GB" sz="2400" dirty="0">
                <a:solidFill>
                  <a:schemeClr val="tx2"/>
                </a:solidFill>
              </a:rPr>
              <a:t>group</a:t>
            </a:r>
            <a:br>
              <a:rPr lang="en-GB" sz="2400" dirty="0">
                <a:solidFill>
                  <a:schemeClr val="tx2"/>
                </a:solidFill>
              </a:rPr>
            </a:b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Lucida Console" panose="020B0609040504020204" pitchFamily="49" charset="0"/>
              </a:rPr>
              <a:t>affected group data</a:t>
            </a:r>
            <a:r>
              <a:rPr lang="en-GB" sz="2400" dirty="0"/>
              <a:t>:</a:t>
            </a:r>
          </a:p>
          <a:p>
            <a:pPr lvl="1"/>
            <a:r>
              <a:rPr lang="en-GB" sz="2400" dirty="0"/>
              <a:t>Conduct a simple regression of </a:t>
            </a:r>
            <a:r>
              <a:rPr lang="en-GB" sz="2400" dirty="0">
                <a:solidFill>
                  <a:schemeClr val="tx2"/>
                </a:solidFill>
              </a:rPr>
              <a:t>trustworthiness</a:t>
            </a:r>
            <a:r>
              <a:rPr lang="en-GB" sz="2400" dirty="0"/>
              <a:t> on basis of </a:t>
            </a:r>
            <a:r>
              <a:rPr lang="en-GB" sz="2400" dirty="0">
                <a:solidFill>
                  <a:schemeClr val="tx2"/>
                </a:solidFill>
              </a:rPr>
              <a:t>attitude</a:t>
            </a:r>
            <a:r>
              <a:rPr lang="en-GB" sz="2400" dirty="0"/>
              <a:t> (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red line</a:t>
            </a:r>
            <a:r>
              <a:rPr lang="en-GB" sz="2400" dirty="0"/>
              <a:t>)</a:t>
            </a:r>
            <a:br>
              <a:rPr lang="en-GB" sz="2400" dirty="0"/>
            </a:b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Lucida Console" panose="020B0609040504020204" pitchFamily="49" charset="0"/>
              </a:rPr>
              <a:t>not affected group data:</a:t>
            </a:r>
          </a:p>
          <a:p>
            <a:pPr lvl="1"/>
            <a:r>
              <a:rPr lang="en-GB" sz="2400" dirty="0"/>
              <a:t>Conduct a simple regression of </a:t>
            </a:r>
            <a:r>
              <a:rPr lang="en-GB" sz="2400" dirty="0">
                <a:solidFill>
                  <a:schemeClr val="tx2"/>
                </a:solidFill>
              </a:rPr>
              <a:t>trustworthiness</a:t>
            </a:r>
            <a:r>
              <a:rPr lang="en-GB" sz="2400" dirty="0"/>
              <a:t> on basis of </a:t>
            </a:r>
            <a:r>
              <a:rPr lang="en-GB" sz="2400" dirty="0">
                <a:solidFill>
                  <a:schemeClr val="tx2"/>
                </a:solidFill>
              </a:rPr>
              <a:t>attitude</a:t>
            </a:r>
            <a:r>
              <a:rPr lang="en-GB" sz="2400" dirty="0"/>
              <a:t> (</a:t>
            </a:r>
            <a:r>
              <a:rPr lang="en-GB" sz="2400" b="1" dirty="0">
                <a:solidFill>
                  <a:schemeClr val="accent1"/>
                </a:solidFill>
              </a:rPr>
              <a:t>blue line</a:t>
            </a:r>
            <a:r>
              <a:rPr lang="en-GB" sz="2400" dirty="0"/>
              <a:t>)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3587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Additive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8400"/>
            <a:ext cx="8128000" cy="942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If there’s insufficient evidence for the interaction term (BF &lt; 3) or evidence for the model without the interaction (BF &lt; 0.33)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24643" y="2611906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V="1">
            <a:off x="3325168" y="3512431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634115" y="2898633"/>
            <a:ext cx="1387552" cy="668937"/>
          </a:xfrm>
          <a:prstGeom prst="line">
            <a:avLst/>
          </a:prstGeom>
          <a:ln w="571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686772" y="3444445"/>
            <a:ext cx="1334895" cy="650732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98282" y="5131276"/>
            <a:ext cx="1727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4">
                    <a:lumMod val="50000"/>
                  </a:schemeClr>
                </a:solidFill>
                <a:sym typeface="ZapfDingbats" pitchFamily="82" charset="2"/>
              </a:rPr>
              <a:t></a:t>
            </a:r>
            <a:r>
              <a:rPr lang="en-GB" sz="1600" b="1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  no interaction</a:t>
            </a:r>
            <a:endParaRPr lang="en-GB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86345" y="5418277"/>
            <a:ext cx="143532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Lines parallel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1146614" y="3389539"/>
            <a:ext cx="19245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Trustworthiness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3255" y="4516153"/>
            <a:ext cx="15086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       Attitude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-1" t="33273" r="73562" b="35350"/>
          <a:stretch/>
        </p:blipFill>
        <p:spPr>
          <a:xfrm>
            <a:off x="4616400" y="3185954"/>
            <a:ext cx="748050" cy="47921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64450" y="3259779"/>
            <a:ext cx="98139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affected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53619" y="3725845"/>
            <a:ext cx="15098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not affected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-1" t="64406" r="74854" b="3444"/>
          <a:stretch/>
        </p:blipFill>
        <p:spPr>
          <a:xfrm>
            <a:off x="4604485" y="3675776"/>
            <a:ext cx="711474" cy="49101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616400" y="2785814"/>
            <a:ext cx="98139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Group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95800" y="2337017"/>
            <a:ext cx="43575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Assume the model without the interaction is true</a:t>
            </a:r>
          </a:p>
          <a:p>
            <a:r>
              <a:rPr lang="en-GB" sz="2400" dirty="0"/>
              <a:t>i.e., an “additive” model</a:t>
            </a:r>
          </a:p>
          <a:p>
            <a:endParaRPr lang="en-GB" sz="2400" dirty="0"/>
          </a:p>
          <a:p>
            <a:r>
              <a:rPr lang="en-GB" sz="3200" dirty="0"/>
              <a:t>Ŷ = a + b</a:t>
            </a:r>
            <a:r>
              <a:rPr lang="en-GB" sz="3200" baseline="-25000" dirty="0"/>
              <a:t>1</a:t>
            </a:r>
            <a:r>
              <a:rPr lang="en-GB" sz="3200" dirty="0"/>
              <a:t>X</a:t>
            </a:r>
            <a:r>
              <a:rPr lang="en-GB" sz="3200" baseline="-25000" dirty="0"/>
              <a:t>1</a:t>
            </a:r>
            <a:r>
              <a:rPr lang="en-GB" sz="3200" dirty="0"/>
              <a:t> + b</a:t>
            </a:r>
            <a:r>
              <a:rPr lang="en-GB" sz="3200" baseline="-25000" dirty="0"/>
              <a:t>2</a:t>
            </a:r>
            <a:r>
              <a:rPr lang="en-GB" sz="3200" dirty="0"/>
              <a:t>X</a:t>
            </a:r>
            <a:r>
              <a:rPr lang="en-GB" sz="3200" baseline="-25000" dirty="0"/>
              <a:t>2</a:t>
            </a:r>
            <a:endParaRPr lang="en-GB" sz="3200" dirty="0"/>
          </a:p>
          <a:p>
            <a:endParaRPr lang="en-GB" sz="2400" dirty="0"/>
          </a:p>
          <a:p>
            <a:r>
              <a:rPr lang="en-GB" sz="2400" dirty="0"/>
              <a:t>Test for unique contribution of </a:t>
            </a:r>
            <a:r>
              <a:rPr lang="en-GB" sz="2400" dirty="0">
                <a:solidFill>
                  <a:schemeClr val="tx2"/>
                </a:solidFill>
              </a:rPr>
              <a:t>attitude</a:t>
            </a:r>
            <a:r>
              <a:rPr lang="en-GB" sz="2400" dirty="0"/>
              <a:t> and </a:t>
            </a:r>
            <a:r>
              <a:rPr lang="en-GB" sz="2400" dirty="0">
                <a:solidFill>
                  <a:schemeClr val="tx2"/>
                </a:solidFill>
              </a:rPr>
              <a:t>group</a:t>
            </a:r>
            <a:r>
              <a:rPr lang="en-GB" sz="2400" dirty="0"/>
              <a:t> to the model using BFs (as in Session 2)</a:t>
            </a:r>
          </a:p>
        </p:txBody>
      </p:sp>
    </p:spTree>
    <p:extLst>
      <p:ext uri="{BB962C8B-B14F-4D97-AF65-F5344CB8AC3E}">
        <p14:creationId xmlns:p14="http://schemas.microsoft.com/office/powerpoint/2010/main" val="124158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4" grpId="0" animBg="1"/>
      <p:bldP spid="15" grpId="0" animBg="1"/>
      <p:bldP spid="17" grpId="0" animBg="1"/>
      <p:bldP spid="18" grpId="0" animBg="1"/>
      <p:bldP spid="20" grpId="0" animBg="1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1780383"/>
            <a:ext cx="9677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Activity: Remainder of Session</a:t>
            </a:r>
          </a:p>
          <a:p>
            <a:r>
              <a:rPr lang="en-GB" sz="3200" b="1" dirty="0"/>
              <a:t>Start Worksheet 4 and Exercises using </a:t>
            </a:r>
            <a:r>
              <a:rPr lang="en-GB" sz="3200" b="1" dirty="0" err="1"/>
              <a:t>RStudio</a:t>
            </a:r>
            <a:endParaRPr lang="en-GB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1066800" y="4238507"/>
            <a:ext cx="567681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GB" sz="2400" dirty="0"/>
              <a:t>Worksheet 4: </a:t>
            </a:r>
            <a:endParaRPr lang="en-GB" sz="2400" dirty="0">
              <a:hlinkClick r:id="rId3"/>
            </a:endParaRPr>
          </a:p>
          <a:p>
            <a:r>
              <a:rPr lang="en-GB" sz="2400" dirty="0">
                <a:hlinkClick r:id="rId3"/>
              </a:rPr>
              <a:t>https://chrisjberry.github.io/datafluencyCB/</a:t>
            </a:r>
            <a:endParaRPr lang="en-GB" sz="2400" dirty="0"/>
          </a:p>
          <a:p>
            <a:r>
              <a:rPr lang="en-GB" sz="2400" dirty="0"/>
              <a:t>(or DLE)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2897850"/>
            <a:ext cx="6295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Finish for next session.</a:t>
            </a:r>
            <a:br>
              <a:rPr lang="en-GB" dirty="0"/>
            </a:br>
            <a:r>
              <a:rPr lang="en-GB" dirty="0"/>
              <a:t>Please ask me if you have any questions on the code or concepts.</a:t>
            </a:r>
          </a:p>
        </p:txBody>
      </p:sp>
    </p:spTree>
    <p:extLst>
      <p:ext uri="{BB962C8B-B14F-4D97-AF65-F5344CB8AC3E}">
        <p14:creationId xmlns:p14="http://schemas.microsoft.com/office/powerpoint/2010/main" val="332998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42962"/>
          </a:xfrm>
        </p:spPr>
        <p:txBody>
          <a:bodyPr/>
          <a:lstStyle/>
          <a:p>
            <a:r>
              <a:rPr lang="en-GB" dirty="0"/>
              <a:t>Simple Regression (recap)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9" y="1269680"/>
            <a:ext cx="6523184" cy="5016109"/>
          </a:xfrm>
        </p:spPr>
        <p:txBody>
          <a:bodyPr>
            <a:normAutofit/>
          </a:bodyPr>
          <a:lstStyle/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200" dirty="0"/>
              <a:t>predictor variable (X) </a:t>
            </a:r>
          </a:p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200" dirty="0"/>
              <a:t>outcome variable (Y)</a:t>
            </a:r>
          </a:p>
          <a:p>
            <a:pPr marL="0" indent="0">
              <a:buNone/>
            </a:pPr>
            <a:r>
              <a:rPr lang="en-GB" sz="2200" dirty="0"/>
              <a:t>	e.g., use </a:t>
            </a:r>
            <a:r>
              <a:rPr lang="en-GB" sz="2200" dirty="0">
                <a:solidFill>
                  <a:schemeClr val="accent5">
                    <a:lumMod val="50000"/>
                  </a:schemeClr>
                </a:solidFill>
              </a:rPr>
              <a:t>Screen Time </a:t>
            </a:r>
            <a:r>
              <a:rPr lang="en-GB" sz="2200" dirty="0"/>
              <a:t>(X) to predict </a:t>
            </a:r>
            <a:r>
              <a:rPr lang="en-GB" sz="2200" dirty="0">
                <a:solidFill>
                  <a:schemeClr val="accent5">
                    <a:lumMod val="50000"/>
                  </a:schemeClr>
                </a:solidFill>
              </a:rPr>
              <a:t>Anxiety</a:t>
            </a:r>
            <a:r>
              <a:rPr lang="en-GB" sz="2200" dirty="0"/>
              <a:t> (Y)</a:t>
            </a:r>
          </a:p>
          <a:p>
            <a:pPr marL="0" indent="0">
              <a:buNone/>
            </a:pPr>
            <a:endParaRPr lang="en-GB" sz="2200" dirty="0"/>
          </a:p>
          <a:p>
            <a:r>
              <a:rPr lang="en-GB" sz="2200" dirty="0"/>
              <a:t>Simple regression equation:</a:t>
            </a:r>
          </a:p>
          <a:p>
            <a:pPr marL="0" indent="0">
              <a:buNone/>
            </a:pPr>
            <a:r>
              <a:rPr lang="en-GB" sz="2200" dirty="0"/>
              <a:t>	</a:t>
            </a:r>
            <a:r>
              <a:rPr lang="en-GB" sz="3600" dirty="0"/>
              <a:t>Ŷ = a + </a:t>
            </a:r>
            <a:r>
              <a:rPr lang="en-GB" sz="3600" dirty="0" err="1"/>
              <a:t>bX</a:t>
            </a:r>
            <a:endParaRPr lang="en-GB" sz="3600" dirty="0"/>
          </a:p>
          <a:p>
            <a:pPr marL="0" indent="0">
              <a:buNone/>
            </a:pPr>
            <a:endParaRPr lang="en-GB" sz="1050" dirty="0"/>
          </a:p>
          <a:p>
            <a:pPr marL="449263" lvl="1" indent="174625">
              <a:buNone/>
            </a:pPr>
            <a:r>
              <a:rPr lang="en-GB" sz="2200" dirty="0"/>
              <a:t>Ŷ    the predicted value of Y</a:t>
            </a:r>
          </a:p>
          <a:p>
            <a:pPr marL="449263" lvl="1" indent="174625">
              <a:buNone/>
            </a:pPr>
            <a:r>
              <a:rPr lang="en-GB" sz="2200" dirty="0"/>
              <a:t>a    the intercept</a:t>
            </a:r>
          </a:p>
          <a:p>
            <a:pPr marL="449263" lvl="1" indent="174625">
              <a:buNone/>
            </a:pPr>
            <a:r>
              <a:rPr lang="en-GB" sz="2200" dirty="0"/>
              <a:t>b    the slope (the coefficient for X)</a:t>
            </a:r>
          </a:p>
          <a:p>
            <a:pPr marL="361950" indent="0">
              <a:buNone/>
            </a:pPr>
            <a:endParaRPr lang="en-GB" sz="2200" dirty="0"/>
          </a:p>
          <a:p>
            <a:pPr marL="361950" indent="0">
              <a:buNone/>
            </a:pPr>
            <a:r>
              <a:rPr lang="en-GB" sz="2200" dirty="0"/>
              <a:t>e.g</a:t>
            </a:r>
            <a:r>
              <a:rPr lang="en-GB" sz="2200" b="1" dirty="0"/>
              <a:t>.,  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Predicted Anxiety = 5.59 + 0.13(Screen Time)</a:t>
            </a:r>
          </a:p>
          <a:p>
            <a:pPr lvl="1"/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81114" y="3073225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endParaRPr lang="en-GB" sz="3200" baseline="-2500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7890714" y="3416125"/>
            <a:ext cx="1295400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196624" y="306797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4229" y="3777734"/>
            <a:ext cx="122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Anxiety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76832" y="3764280"/>
            <a:ext cx="16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Screen Time</a:t>
            </a:r>
          </a:p>
        </p:txBody>
      </p:sp>
    </p:spTree>
    <p:extLst>
      <p:ext uri="{BB962C8B-B14F-4D97-AF65-F5344CB8AC3E}">
        <p14:creationId xmlns:p14="http://schemas.microsoft.com/office/powerpoint/2010/main" val="403207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Regression (recap)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44486" y="5097941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173388" y="1287941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0651" y="520975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X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64514" y="2546112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Y</a:t>
            </a:r>
            <a:endParaRPr lang="en-GB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78648" y="5097941"/>
            <a:ext cx="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36754" y="5097941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48006" y="5201198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0</a:t>
            </a:r>
            <a:endParaRPr lang="en-GB" b="1" dirty="0"/>
          </a:p>
        </p:txBody>
      </p:sp>
      <p:sp>
        <p:nvSpPr>
          <p:cNvPr id="12" name="Line 1077"/>
          <p:cNvSpPr>
            <a:spLocks noChangeShapeType="1"/>
          </p:cNvSpPr>
          <p:nvPr/>
        </p:nvSpPr>
        <p:spPr bwMode="auto">
          <a:xfrm flipV="1">
            <a:off x="3173388" y="2747517"/>
            <a:ext cx="4419600" cy="1207424"/>
          </a:xfrm>
          <a:prstGeom prst="line">
            <a:avLst/>
          </a:prstGeom>
          <a:noFill/>
          <a:ln w="101600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64038" y="3619500"/>
            <a:ext cx="1809750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96640" y="366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</a:t>
            </a:r>
            <a:endParaRPr lang="en-GB" sz="2000" b="1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V="1">
            <a:off x="5564048" y="3917307"/>
            <a:ext cx="754566" cy="462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34380" y="3086100"/>
            <a:ext cx="0" cy="53340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>
            <a:off x="4514322" y="3917306"/>
            <a:ext cx="68034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547214" y="3086101"/>
            <a:ext cx="0" cy="53340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75814" y="3053091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tx2"/>
                </a:solidFill>
              </a:rPr>
              <a:t>b</a:t>
            </a:r>
            <a:endParaRPr lang="en-GB" sz="2800" b="1" dirty="0">
              <a:solidFill>
                <a:schemeClr val="tx2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88992" y="3951357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64514" y="3494157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chemeClr val="tx2"/>
                </a:solidFill>
              </a:rPr>
              <a:t>a</a:t>
            </a:r>
            <a:endParaRPr lang="en-GB" b="1" dirty="0">
              <a:solidFill>
                <a:schemeClr val="tx2"/>
              </a:solidFill>
            </a:endParaRPr>
          </a:p>
        </p:txBody>
      </p:sp>
      <p:grpSp>
        <p:nvGrpSpPr>
          <p:cNvPr id="41" name="Group 1058"/>
          <p:cNvGrpSpPr>
            <a:grpSpLocks/>
          </p:cNvGrpSpPr>
          <p:nvPr/>
        </p:nvGrpSpPr>
        <p:grpSpPr bwMode="auto">
          <a:xfrm>
            <a:off x="3454295" y="1518002"/>
            <a:ext cx="4191000" cy="3276600"/>
            <a:chOff x="1392" y="1296"/>
            <a:chExt cx="2640" cy="2064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448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2016" y="326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1680" y="29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2880" y="254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2688" y="1296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3024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392" y="240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3936" y="17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3456" y="230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3024" y="2016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2112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7850112" y="243977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Ŷ = a + </a:t>
            </a:r>
            <a:r>
              <a:rPr lang="en-GB" sz="3600" b="1" dirty="0" err="1">
                <a:solidFill>
                  <a:schemeClr val="accent1">
                    <a:lumMod val="75000"/>
                  </a:schemeClr>
                </a:solidFill>
              </a:rPr>
              <a:t>bX</a:t>
            </a:r>
            <a:endParaRPr lang="en-GB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35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4910"/>
            <a:ext cx="10972800" cy="1143000"/>
          </a:xfrm>
        </p:spPr>
        <p:txBody>
          <a:bodyPr/>
          <a:lstStyle/>
          <a:p>
            <a:r>
              <a:rPr lang="en-GB" dirty="0"/>
              <a:t>Multiple Regression (recap)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7" y="1307910"/>
            <a:ext cx="7339877" cy="5413566"/>
          </a:xfrm>
        </p:spPr>
        <p:txBody>
          <a:bodyPr>
            <a:normAutofit fontScale="92500"/>
          </a:bodyPr>
          <a:lstStyle/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More than one </a:t>
            </a:r>
            <a:r>
              <a:rPr lang="en-GB" sz="2200" dirty="0"/>
              <a:t>predictor variable (X</a:t>
            </a:r>
            <a:r>
              <a:rPr lang="en-GB" sz="2200" baseline="-25000" dirty="0"/>
              <a:t>1</a:t>
            </a:r>
            <a:r>
              <a:rPr lang="en-GB" sz="2200" dirty="0"/>
              <a:t>, X</a:t>
            </a:r>
            <a:r>
              <a:rPr lang="en-GB" sz="2200" baseline="-25000" dirty="0"/>
              <a:t>2</a:t>
            </a:r>
            <a:r>
              <a:rPr lang="en-GB" sz="2200" dirty="0"/>
              <a:t>, X</a:t>
            </a:r>
            <a:r>
              <a:rPr lang="en-GB" sz="2200" baseline="-25000" dirty="0"/>
              <a:t>3</a:t>
            </a:r>
            <a:r>
              <a:rPr lang="en-GB" sz="2200" dirty="0"/>
              <a:t>…).</a:t>
            </a:r>
          </a:p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200" dirty="0"/>
              <a:t>outcome variable (Y).</a:t>
            </a:r>
          </a:p>
          <a:p>
            <a:pPr lvl="1"/>
            <a:r>
              <a:rPr lang="en-GB" sz="2200" dirty="0"/>
              <a:t>E.g., use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worry</a:t>
            </a:r>
            <a:r>
              <a:rPr lang="en-GB" sz="2200" dirty="0"/>
              <a:t> and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mindfulness</a:t>
            </a:r>
            <a:br>
              <a:rPr lang="en-GB" sz="2200" b="1" dirty="0"/>
            </a:br>
            <a:r>
              <a:rPr lang="en-GB" sz="2200" dirty="0"/>
              <a:t>to predict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wellbeing</a:t>
            </a:r>
          </a:p>
          <a:p>
            <a:pPr marL="457200" lvl="1" indent="0">
              <a:buNone/>
            </a:pPr>
            <a:endParaRPr lang="en-GB" sz="22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sz="2200" dirty="0"/>
              <a:t>Multiple regression equation:</a:t>
            </a:r>
          </a:p>
          <a:p>
            <a:pPr marL="0" indent="0" algn="ctr">
              <a:buNone/>
            </a:pPr>
            <a:r>
              <a:rPr lang="en-GB" sz="3000" dirty="0"/>
              <a:t>Ŷ = a + b</a:t>
            </a:r>
            <a:r>
              <a:rPr lang="en-GB" sz="3500" baseline="-25000" dirty="0"/>
              <a:t>1</a:t>
            </a:r>
            <a:r>
              <a:rPr lang="en-GB" sz="3000" dirty="0"/>
              <a:t>X</a:t>
            </a:r>
            <a:r>
              <a:rPr lang="en-GB" sz="3500" baseline="-25000" dirty="0"/>
              <a:t>1</a:t>
            </a:r>
            <a:r>
              <a:rPr lang="en-GB" sz="3000" dirty="0"/>
              <a:t> + b</a:t>
            </a:r>
            <a:r>
              <a:rPr lang="en-GB" sz="3500" baseline="-25000" dirty="0"/>
              <a:t>2</a:t>
            </a:r>
            <a:r>
              <a:rPr lang="en-GB" sz="3000" dirty="0"/>
              <a:t>X</a:t>
            </a:r>
            <a:r>
              <a:rPr lang="en-GB" sz="3500" baseline="-25000" dirty="0"/>
              <a:t>2</a:t>
            </a:r>
          </a:p>
          <a:p>
            <a:pPr marL="0" indent="0">
              <a:buNone/>
            </a:pPr>
            <a:r>
              <a:rPr lang="en-GB" sz="2200" b="1" dirty="0"/>
              <a:t>Ŷ</a:t>
            </a:r>
            <a:r>
              <a:rPr lang="en-GB" sz="2200" dirty="0"/>
              <a:t>    the predicted value of the outcome variable Y (e.g., </a:t>
            </a:r>
            <a:r>
              <a:rPr lang="en-GB" sz="2200" dirty="0">
                <a:solidFill>
                  <a:schemeClr val="accent5">
                    <a:lumMod val="50000"/>
                  </a:schemeClr>
                </a:solidFill>
              </a:rPr>
              <a:t>wellbeing</a:t>
            </a:r>
            <a:r>
              <a:rPr lang="en-GB" sz="2200" dirty="0"/>
              <a:t>)</a:t>
            </a:r>
          </a:p>
          <a:p>
            <a:pPr marL="0" indent="0">
              <a:buNone/>
            </a:pPr>
            <a:r>
              <a:rPr lang="en-GB" sz="2200" b="1" dirty="0"/>
              <a:t>a</a:t>
            </a:r>
            <a:r>
              <a:rPr lang="en-GB" sz="2200" dirty="0"/>
              <a:t>    the intercept (constant)</a:t>
            </a:r>
          </a:p>
          <a:p>
            <a:pPr marL="0" indent="0">
              <a:buNone/>
            </a:pPr>
            <a:r>
              <a:rPr lang="en-GB" sz="2200" b="1" dirty="0"/>
              <a:t>X</a:t>
            </a:r>
            <a:r>
              <a:rPr lang="en-GB" sz="2200" dirty="0"/>
              <a:t>    the predictor variables</a:t>
            </a:r>
          </a:p>
          <a:p>
            <a:pPr marL="0" indent="0">
              <a:buNone/>
            </a:pPr>
            <a:r>
              <a:rPr lang="en-GB" sz="2200" b="1" dirty="0"/>
              <a:t>b</a:t>
            </a:r>
            <a:r>
              <a:rPr lang="en-GB" sz="2200" b="1" baseline="-25000" dirty="0"/>
              <a:t>1</a:t>
            </a:r>
            <a:r>
              <a:rPr lang="en-GB" sz="2200" dirty="0"/>
              <a:t>  the coefficient for predictor X</a:t>
            </a:r>
            <a:r>
              <a:rPr lang="en-GB" sz="2200" baseline="-25000" dirty="0"/>
              <a:t>1 </a:t>
            </a:r>
            <a:r>
              <a:rPr lang="en-GB" sz="2200" dirty="0"/>
              <a:t>(e.g., </a:t>
            </a:r>
            <a:r>
              <a:rPr lang="en-GB" sz="2200" dirty="0">
                <a:solidFill>
                  <a:schemeClr val="accent5">
                    <a:lumMod val="50000"/>
                  </a:schemeClr>
                </a:solidFill>
              </a:rPr>
              <a:t>worry</a:t>
            </a:r>
            <a:r>
              <a:rPr lang="en-GB" sz="2200" dirty="0"/>
              <a:t>)</a:t>
            </a:r>
            <a:endParaRPr lang="en-GB" sz="2200" baseline="-25000" dirty="0"/>
          </a:p>
          <a:p>
            <a:pPr marL="0" indent="0">
              <a:buNone/>
            </a:pPr>
            <a:r>
              <a:rPr lang="en-GB" sz="2200" b="1" dirty="0"/>
              <a:t>b</a:t>
            </a:r>
            <a:r>
              <a:rPr lang="en-GB" sz="2200" b="1" baseline="-25000" dirty="0"/>
              <a:t>2</a:t>
            </a:r>
            <a:r>
              <a:rPr lang="en-GB" sz="2200" dirty="0"/>
              <a:t>  the coefficient for predictor X</a:t>
            </a:r>
            <a:r>
              <a:rPr lang="en-GB" sz="2200" baseline="-25000" dirty="0"/>
              <a:t>2</a:t>
            </a:r>
            <a:r>
              <a:rPr lang="en-GB" sz="2200" dirty="0"/>
              <a:t> (e.g., </a:t>
            </a:r>
            <a:r>
              <a:rPr lang="en-GB" sz="2200" dirty="0">
                <a:solidFill>
                  <a:schemeClr val="accent5">
                    <a:lumMod val="50000"/>
                  </a:schemeClr>
                </a:solidFill>
              </a:rPr>
              <a:t>mindfulness</a:t>
            </a:r>
            <a:r>
              <a:rPr lang="en-GB" sz="2200" dirty="0"/>
              <a:t>)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e.g</a:t>
            </a:r>
            <a:r>
              <a:rPr lang="en-GB" sz="2200" b="1" dirty="0"/>
              <a:t>.,  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Predicted wellbeing = 4.52 – 0.25(worry) + 0.31(mindfulness)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23523" y="1900008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r>
              <a:rPr lang="en-GB" sz="3200" baseline="-25000" dirty="0"/>
              <a:t>1</a:t>
            </a:r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>
            <a:off x="9133124" y="2242908"/>
            <a:ext cx="1076325" cy="1048508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439033" y="3109029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507042" y="3793553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r>
              <a:rPr lang="en-GB" sz="3200" baseline="-25000" dirty="0"/>
              <a:t>2</a:t>
            </a: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 flipV="1">
            <a:off x="9116642" y="3471333"/>
            <a:ext cx="1092807" cy="66512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9260" y="2585808"/>
            <a:ext cx="108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worry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8410680" y="4537781"/>
            <a:ext cx="141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</a:t>
            </a:r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mindfulness</a:t>
            </a:r>
            <a:endParaRPr lang="en-GB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0292428" y="3810324"/>
            <a:ext cx="1427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wellbeing</a:t>
            </a:r>
          </a:p>
        </p:txBody>
      </p:sp>
    </p:spTree>
    <p:extLst>
      <p:ext uri="{BB962C8B-B14F-4D97-AF65-F5344CB8AC3E}">
        <p14:creationId xmlns:p14="http://schemas.microsoft.com/office/powerpoint/2010/main" val="16802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/>
      <p:bldP spid="18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33943"/>
            <a:ext cx="10972800" cy="1143000"/>
          </a:xfrm>
        </p:spPr>
        <p:txBody>
          <a:bodyPr/>
          <a:lstStyle/>
          <a:p>
            <a:r>
              <a:rPr lang="en-GB" dirty="0"/>
              <a:t>Multiple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0665" y="1843619"/>
            <a:ext cx="7890669" cy="3353857"/>
          </a:xfrm>
        </p:spPr>
        <p:txBody>
          <a:bodyPr>
            <a:normAutofit/>
          </a:bodyPr>
          <a:lstStyle/>
          <a:p>
            <a:r>
              <a:rPr lang="en-GB" sz="2200" dirty="0"/>
              <a:t>So far, we’ve looked at cases where the predictors are either </a:t>
            </a:r>
            <a:r>
              <a:rPr lang="en-GB" sz="2200" b="1" dirty="0">
                <a:solidFill>
                  <a:srgbClr val="10253F"/>
                </a:solidFill>
              </a:rPr>
              <a:t>all continuous </a:t>
            </a:r>
            <a:r>
              <a:rPr lang="en-GB" sz="2200" dirty="0"/>
              <a:t>(Sessions 1 and 2) or </a:t>
            </a:r>
            <a:r>
              <a:rPr lang="en-GB" sz="2200" b="1" dirty="0">
                <a:solidFill>
                  <a:srgbClr val="10253F"/>
                </a:solidFill>
              </a:rPr>
              <a:t>all categorical </a:t>
            </a:r>
            <a:r>
              <a:rPr lang="en-GB" sz="2200" dirty="0"/>
              <a:t>(Session 3). </a:t>
            </a:r>
          </a:p>
          <a:p>
            <a:r>
              <a:rPr lang="en-GB" sz="2200" dirty="0"/>
              <a:t>A </a:t>
            </a:r>
            <a:r>
              <a:rPr lang="en-GB" sz="2200" b="1" dirty="0">
                <a:solidFill>
                  <a:srgbClr val="10253F"/>
                </a:solidFill>
              </a:rPr>
              <a:t>mixture</a:t>
            </a:r>
            <a:r>
              <a:rPr lang="en-GB" sz="2200" dirty="0"/>
              <a:t> of continuous and categorical predictors can be included in regression.</a:t>
            </a:r>
          </a:p>
          <a:p>
            <a:r>
              <a:rPr lang="en-GB" sz="2200" b="1" dirty="0"/>
              <a:t>Today:</a:t>
            </a:r>
          </a:p>
          <a:p>
            <a:pPr lvl="1"/>
            <a:r>
              <a:rPr lang="en-GB" sz="2200" dirty="0">
                <a:solidFill>
                  <a:schemeClr val="tx2"/>
                </a:solidFill>
              </a:rPr>
              <a:t>One continuous predictor</a:t>
            </a:r>
          </a:p>
          <a:p>
            <a:pPr lvl="1"/>
            <a:r>
              <a:rPr lang="en-GB" sz="2200" dirty="0">
                <a:solidFill>
                  <a:schemeClr val="tx2"/>
                </a:solidFill>
              </a:rPr>
              <a:t>One categorical predictor (dichotomous)</a:t>
            </a:r>
          </a:p>
          <a:p>
            <a:pPr lvl="1"/>
            <a:r>
              <a:rPr lang="en-GB" sz="2200" dirty="0"/>
              <a:t>(There’s still one continuous outcome variable)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9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>
          <a:xfrm>
            <a:off x="473202" y="2994977"/>
            <a:ext cx="5622798" cy="2211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24"/>
              </a:spcBef>
              <a:buFont typeface="Arial" pitchFamily="34" charset="0"/>
              <a:buNone/>
            </a:pPr>
            <a:r>
              <a:rPr lang="en-GB" dirty="0">
                <a:solidFill>
                  <a:schemeClr val="tx2"/>
                </a:solidFill>
              </a:rPr>
              <a:t>Participants were told a researcher was either personally </a:t>
            </a:r>
            <a:r>
              <a:rPr lang="en-GB" b="1" dirty="0">
                <a:solidFill>
                  <a:schemeClr val="tx2"/>
                </a:solidFill>
              </a:rPr>
              <a:t>affected</a:t>
            </a:r>
            <a:r>
              <a:rPr lang="en-GB" dirty="0">
                <a:solidFill>
                  <a:schemeClr val="tx2"/>
                </a:solidFill>
              </a:rPr>
              <a:t> or </a:t>
            </a:r>
            <a:r>
              <a:rPr lang="en-GB" b="1" dirty="0">
                <a:solidFill>
                  <a:schemeClr val="tx2"/>
                </a:solidFill>
              </a:rPr>
              <a:t>not affected </a:t>
            </a:r>
            <a:r>
              <a:rPr lang="en-GB" dirty="0">
                <a:solidFill>
                  <a:schemeClr val="tx2"/>
                </a:solidFill>
              </a:rPr>
              <a:t>by the topic of their research, then rated the researcher in terms of their </a:t>
            </a:r>
            <a:r>
              <a:rPr lang="en-GB" b="1" dirty="0">
                <a:solidFill>
                  <a:schemeClr val="tx2"/>
                </a:solidFill>
              </a:rPr>
              <a:t>trustworthiness</a:t>
            </a:r>
            <a:r>
              <a:rPr lang="en-GB" dirty="0">
                <a:solidFill>
                  <a:schemeClr val="tx2"/>
                </a:solidFill>
              </a:rPr>
              <a:t>. Participants also indicated how positive their </a:t>
            </a:r>
            <a:r>
              <a:rPr lang="en-GB" b="1" dirty="0">
                <a:solidFill>
                  <a:schemeClr val="tx2"/>
                </a:solidFill>
              </a:rPr>
              <a:t>attitude</a:t>
            </a:r>
            <a:r>
              <a:rPr lang="en-GB" dirty="0">
                <a:solidFill>
                  <a:schemeClr val="tx2"/>
                </a:solidFill>
              </a:rPr>
              <a:t> towards the research topic was. 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624"/>
              </a:spcBef>
              <a:buFont typeface="Arial" pitchFamily="34" charset="0"/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624"/>
              </a:spcBef>
              <a:buFont typeface="Arial" pitchFamily="34" charset="0"/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624"/>
              </a:spcBef>
              <a:buFont typeface="Arial" pitchFamily="34" charset="0"/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624"/>
              </a:spcBef>
              <a:buFont typeface="Arial" pitchFamily="34" charset="0"/>
              <a:buNone/>
            </a:pPr>
            <a:endParaRPr lang="en-GB" dirty="0"/>
          </a:p>
        </p:txBody>
      </p:sp>
      <p:pic>
        <p:nvPicPr>
          <p:cNvPr id="14" name="Content Placeholder 13" descr="Quantum to Analytical: Seeing and hearing the chemistry of ...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0" r="16889" b="-1067"/>
          <a:stretch/>
        </p:blipFill>
        <p:spPr>
          <a:xfrm>
            <a:off x="6417055" y="0"/>
            <a:ext cx="6364455" cy="700430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73202" y="412114"/>
            <a:ext cx="5284131" cy="23573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b="1" dirty="0" err="1">
                <a:solidFill>
                  <a:schemeClr val="tx2"/>
                </a:solidFill>
              </a:rPr>
              <a:t>Altenmuller</a:t>
            </a:r>
            <a:r>
              <a:rPr lang="en-GB" b="1" dirty="0">
                <a:solidFill>
                  <a:schemeClr val="tx2"/>
                </a:solidFill>
              </a:rPr>
              <a:t> et al. (2021) 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Used multiple regression with both continuous and categorical variables to investigate factors influencing laypersons’ perceptions of trustworthiness in science.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473202" y="5431536"/>
            <a:ext cx="5486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Altenmuller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M.S., Lange L.L.,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Gollwitzer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M. (2021). When research is me-search: How researchers’ motivation to pursue a topic affects laypeople’s trust in science. </a:t>
            </a:r>
            <a:r>
              <a:rPr lang="en-GB" sz="1600" i="1" dirty="0" err="1">
                <a:solidFill>
                  <a:schemeClr val="bg1">
                    <a:lumMod val="50000"/>
                  </a:schemeClr>
                </a:solidFill>
              </a:rPr>
              <a:t>PLoS</a:t>
            </a:r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 ONE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16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(7): e0253911. https://doi.org/10.1371/journal.pone.0253911</a:t>
            </a:r>
          </a:p>
        </p:txBody>
      </p:sp>
    </p:spTree>
    <p:extLst>
      <p:ext uri="{BB962C8B-B14F-4D97-AF65-F5344CB8AC3E}">
        <p14:creationId xmlns:p14="http://schemas.microsoft.com/office/powerpoint/2010/main" val="176828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06603" y="719664"/>
            <a:ext cx="4245102" cy="480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b="1" dirty="0" err="1">
                <a:solidFill>
                  <a:schemeClr val="tx2"/>
                </a:solidFill>
              </a:rPr>
              <a:t>Altenmuller</a:t>
            </a:r>
            <a:r>
              <a:rPr lang="en-GB" b="1" dirty="0">
                <a:solidFill>
                  <a:schemeClr val="tx2"/>
                </a:solidFill>
              </a:rPr>
              <a:t> et al. (2021)</a:t>
            </a:r>
          </a:p>
          <a:p>
            <a:pPr marL="0" indent="0">
              <a:buFont typeface="Arial" pitchFamily="34" charset="0"/>
              <a:buNone/>
            </a:pPr>
            <a:r>
              <a:rPr lang="en-GB" b="1" dirty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en-GB" b="1" dirty="0"/>
              <a:t>Outcome variable</a:t>
            </a:r>
            <a:r>
              <a:rPr lang="en-GB" dirty="0"/>
              <a:t>: </a:t>
            </a:r>
          </a:p>
          <a:p>
            <a:r>
              <a:rPr lang="en-GB" dirty="0">
                <a:solidFill>
                  <a:schemeClr val="tx2"/>
                </a:solidFill>
              </a:rPr>
              <a:t>Trustworthiness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Predictor variables:</a:t>
            </a:r>
          </a:p>
          <a:p>
            <a:r>
              <a:rPr lang="en-GB" dirty="0">
                <a:solidFill>
                  <a:schemeClr val="tx2"/>
                </a:solidFill>
              </a:rPr>
              <a:t>Attitude</a:t>
            </a:r>
            <a:r>
              <a:rPr lang="en-GB" dirty="0"/>
              <a:t> (continuous)</a:t>
            </a:r>
          </a:p>
          <a:p>
            <a:r>
              <a:rPr lang="en-GB" dirty="0">
                <a:solidFill>
                  <a:schemeClr val="tx2"/>
                </a:solidFill>
              </a:rPr>
              <a:t>Group</a:t>
            </a:r>
            <a:r>
              <a:rPr lang="en-GB" dirty="0"/>
              <a:t> (categorical)</a:t>
            </a:r>
          </a:p>
          <a:p>
            <a:pPr lvl="1"/>
            <a:r>
              <a:rPr lang="en-GB" dirty="0"/>
              <a:t>affected</a:t>
            </a:r>
          </a:p>
          <a:p>
            <a:pPr lvl="1"/>
            <a:r>
              <a:rPr lang="en-GB" dirty="0"/>
              <a:t>not affected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488" y="277621"/>
            <a:ext cx="4188567" cy="4989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-1" t="33273" r="73562" b="35350"/>
          <a:stretch/>
        </p:blipFill>
        <p:spPr>
          <a:xfrm>
            <a:off x="10207788" y="1879941"/>
            <a:ext cx="748050" cy="4792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6355078" y="5630599"/>
            <a:ext cx="5623561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The relationship between </a:t>
            </a:r>
            <a:r>
              <a:rPr lang="en-GB" b="1" dirty="0"/>
              <a:t>trustworthiness</a:t>
            </a:r>
            <a:r>
              <a:rPr lang="en-GB" dirty="0"/>
              <a:t> and </a:t>
            </a:r>
            <a:r>
              <a:rPr lang="en-GB" b="1" dirty="0"/>
              <a:t>attitude</a:t>
            </a:r>
            <a:r>
              <a:rPr lang="en-GB" dirty="0"/>
              <a:t> appears to be </a:t>
            </a:r>
            <a:r>
              <a:rPr lang="en-GB" i="1" dirty="0"/>
              <a:t>different</a:t>
            </a:r>
            <a:r>
              <a:rPr lang="en-GB" dirty="0"/>
              <a:t> in each </a:t>
            </a:r>
            <a:r>
              <a:rPr lang="en-GB" b="1" dirty="0"/>
              <a:t>group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(indicating an </a:t>
            </a:r>
            <a:r>
              <a:rPr lang="en-GB" b="1" i="1" dirty="0"/>
              <a:t>interaction</a:t>
            </a:r>
            <a:r>
              <a:rPr lang="en-GB" dirty="0"/>
              <a:t> between attitude and group)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4324351" y="2519440"/>
            <a:ext cx="40071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Trustworthiness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59488" y="5071349"/>
            <a:ext cx="4175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       Attitude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846110" y="1959012"/>
            <a:ext cx="9813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affected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25911" y="2613148"/>
            <a:ext cx="15098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not affected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-1" t="64406" r="74854" b="3444"/>
          <a:stretch/>
        </p:blipFill>
        <p:spPr>
          <a:xfrm>
            <a:off x="10207788" y="2563079"/>
            <a:ext cx="711474" cy="49101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235215" y="1379980"/>
            <a:ext cx="9813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369036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8" grpId="0" animBg="1"/>
      <p:bldP spid="19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0133" y="2611438"/>
            <a:ext cx="9211733" cy="39274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The slopes of the simple regression lines appear different in each group:</a:t>
            </a:r>
          </a:p>
          <a:p>
            <a:r>
              <a:rPr lang="en-GB" b="1" dirty="0">
                <a:solidFill>
                  <a:srgbClr val="002060"/>
                </a:solidFill>
              </a:rPr>
              <a:t>Affected group</a:t>
            </a:r>
            <a:r>
              <a:rPr lang="en-GB" dirty="0"/>
              <a:t>: The association between </a:t>
            </a:r>
            <a:r>
              <a:rPr lang="en-GB" dirty="0">
                <a:solidFill>
                  <a:schemeClr val="tx2"/>
                </a:solidFill>
              </a:rPr>
              <a:t>trustworthiness</a:t>
            </a:r>
            <a:r>
              <a:rPr lang="en-GB" dirty="0"/>
              <a:t> and </a:t>
            </a:r>
            <a:r>
              <a:rPr lang="en-GB" dirty="0">
                <a:solidFill>
                  <a:schemeClr val="tx2"/>
                </a:solidFill>
              </a:rPr>
              <a:t>attitude</a:t>
            </a:r>
            <a:r>
              <a:rPr lang="en-GB" dirty="0"/>
              <a:t> appears positive (i.e., a positive regression slope)</a:t>
            </a:r>
          </a:p>
          <a:p>
            <a:r>
              <a:rPr lang="en-GB" b="1" dirty="0">
                <a:solidFill>
                  <a:srgbClr val="002060"/>
                </a:solidFill>
              </a:rPr>
              <a:t>Not affected group</a:t>
            </a:r>
            <a:r>
              <a:rPr lang="en-GB" dirty="0"/>
              <a:t>: The association between </a:t>
            </a:r>
            <a:r>
              <a:rPr lang="en-GB" dirty="0">
                <a:solidFill>
                  <a:schemeClr val="tx2"/>
                </a:solidFill>
              </a:rPr>
              <a:t>trustworthiness</a:t>
            </a:r>
            <a:r>
              <a:rPr lang="en-GB" dirty="0"/>
              <a:t> and </a:t>
            </a:r>
            <a:r>
              <a:rPr lang="en-GB" dirty="0">
                <a:solidFill>
                  <a:schemeClr val="tx2"/>
                </a:solidFill>
              </a:rPr>
              <a:t>attitude</a:t>
            </a:r>
            <a:r>
              <a:rPr lang="en-GB" dirty="0"/>
              <a:t> appears negative. (i.e., a negative regression slope)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 there were </a:t>
            </a:r>
            <a:r>
              <a:rPr lang="en-GB" b="1" dirty="0">
                <a:solidFill>
                  <a:schemeClr val="tx2">
                    <a:lumMod val="50000"/>
                  </a:schemeClr>
                </a:solidFill>
              </a:rPr>
              <a:t>no interaction </a:t>
            </a:r>
            <a:r>
              <a:rPr lang="en-GB" dirty="0"/>
              <a:t>between predictors, then the relationship between trustworthiness and attitude would be </a:t>
            </a:r>
            <a:r>
              <a:rPr lang="en-GB" i="1" dirty="0"/>
              <a:t>the same </a:t>
            </a:r>
            <a:r>
              <a:rPr lang="en-GB" dirty="0"/>
              <a:t>in each group, and the lines for each group would be parallel.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03789" y="1214438"/>
            <a:ext cx="658442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2060"/>
                </a:solidFill>
              </a:rPr>
              <a:t>An interaction </a:t>
            </a:r>
            <a:r>
              <a:rPr lang="en-GB" sz="2400" dirty="0"/>
              <a:t>is where the relationship between the outcome and one predictor differs as a function of the other predictor.</a:t>
            </a:r>
          </a:p>
        </p:txBody>
      </p:sp>
    </p:spTree>
    <p:extLst>
      <p:ext uri="{BB962C8B-B14F-4D97-AF65-F5344CB8AC3E}">
        <p14:creationId xmlns:p14="http://schemas.microsoft.com/office/powerpoint/2010/main" val="213576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/>
          <p:cNvCxnSpPr/>
          <p:nvPr/>
        </p:nvCxnSpPr>
        <p:spPr>
          <a:xfrm flipV="1">
            <a:off x="7901153" y="6280716"/>
            <a:ext cx="3927246" cy="981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781050" y="6314585"/>
            <a:ext cx="6519598" cy="1629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might there be an interaction? Visual inspection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43128" y="1965516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V="1">
            <a:off x="1543653" y="2866041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81000" y="2413254"/>
            <a:ext cx="2063178" cy="694944"/>
          </a:xfrm>
          <a:prstGeom prst="line">
            <a:avLst/>
          </a:prstGeom>
          <a:ln w="571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6314" y="2463704"/>
            <a:ext cx="1852549" cy="548640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69878" y="1304289"/>
            <a:ext cx="264386" cy="0"/>
          </a:xfrm>
          <a:prstGeom prst="line">
            <a:avLst/>
          </a:prstGeom>
          <a:ln w="571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9878" y="1527366"/>
            <a:ext cx="264386" cy="0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96214" y="1103170"/>
            <a:ext cx="130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Group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96214" y="1344510"/>
            <a:ext cx="130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Group 2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997328" y="1965516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V="1">
            <a:off x="3897853" y="2866041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284900" y="2145490"/>
            <a:ext cx="1281059" cy="866854"/>
          </a:xfrm>
          <a:prstGeom prst="line">
            <a:avLst/>
          </a:prstGeom>
          <a:ln w="571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197456" y="3049134"/>
            <a:ext cx="1472784" cy="253508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427727" y="1965516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V="1">
            <a:off x="6328252" y="2866041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689856" y="2578917"/>
            <a:ext cx="1224873" cy="255928"/>
          </a:xfrm>
          <a:prstGeom prst="line">
            <a:avLst/>
          </a:prstGeom>
          <a:ln w="571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741611" y="2435519"/>
            <a:ext cx="1067968" cy="993481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877176" y="2002306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 flipV="1">
            <a:off x="8777701" y="2902831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086648" y="2289033"/>
            <a:ext cx="1387552" cy="668937"/>
          </a:xfrm>
          <a:prstGeom prst="line">
            <a:avLst/>
          </a:prstGeom>
          <a:ln w="571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8139305" y="2834845"/>
            <a:ext cx="1334895" cy="650732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10231376" y="1965516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V="1">
            <a:off x="11131901" y="2866041"/>
            <a:ext cx="0" cy="18010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0493505" y="2250851"/>
            <a:ext cx="1334894" cy="583994"/>
          </a:xfrm>
          <a:prstGeom prst="line">
            <a:avLst/>
          </a:prstGeom>
          <a:ln w="571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0493505" y="2760726"/>
            <a:ext cx="1334894" cy="541916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43128" y="4400550"/>
            <a:ext cx="215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2">
                    <a:lumMod val="50000"/>
                  </a:schemeClr>
                </a:solidFill>
              </a:rPr>
              <a:t>Group 1 positive</a:t>
            </a:r>
          </a:p>
          <a:p>
            <a:r>
              <a:rPr lang="en-GB" sz="1600" dirty="0">
                <a:solidFill>
                  <a:schemeClr val="tx2"/>
                </a:solidFill>
              </a:rPr>
              <a:t>Group 2 negative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981742" y="4400549"/>
            <a:ext cx="2519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Group 1 positive</a:t>
            </a:r>
          </a:p>
          <a:p>
            <a:r>
              <a:rPr lang="en-GB" dirty="0">
                <a:solidFill>
                  <a:schemeClr val="tx2"/>
                </a:solidFill>
              </a:rPr>
              <a:t>Group 2 weaker positive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86248" y="4375121"/>
            <a:ext cx="2509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2">
                    <a:lumMod val="50000"/>
                  </a:schemeClr>
                </a:solidFill>
              </a:rPr>
              <a:t>Group 1 negative</a:t>
            </a:r>
          </a:p>
          <a:p>
            <a:r>
              <a:rPr lang="en-GB" sz="1600" dirty="0">
                <a:solidFill>
                  <a:schemeClr val="tx2"/>
                </a:solidFill>
              </a:rPr>
              <a:t>Group 2 stronger negative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877176" y="4396344"/>
            <a:ext cx="180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2">
                    <a:lumMod val="50000"/>
                  </a:schemeClr>
                </a:solidFill>
              </a:rPr>
              <a:t>Group 1 positive</a:t>
            </a:r>
          </a:p>
          <a:p>
            <a:r>
              <a:rPr lang="en-GB" sz="1600" dirty="0">
                <a:solidFill>
                  <a:schemeClr val="tx2"/>
                </a:solidFill>
              </a:rPr>
              <a:t>Group 2 positive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231376" y="4396344"/>
            <a:ext cx="180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2">
                    <a:lumMod val="50000"/>
                  </a:schemeClr>
                </a:solidFill>
              </a:rPr>
              <a:t>Group 1 negative</a:t>
            </a:r>
          </a:p>
          <a:p>
            <a:r>
              <a:rPr lang="en-GB" sz="1600" dirty="0">
                <a:solidFill>
                  <a:schemeClr val="tx2"/>
                </a:solidFill>
              </a:rPr>
              <a:t>Group 2 negative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43128" y="5434642"/>
            <a:ext cx="151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  <a:sym typeface="Wingdings" panose="05000000000000000000" pitchFamily="2" charset="2"/>
              </a:rPr>
              <a:t> Interaction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177839" y="5434642"/>
            <a:ext cx="151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  <a:sym typeface="Wingdings" panose="05000000000000000000" pitchFamily="2" charset="2"/>
              </a:rPr>
              <a:t> Interaction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20231" y="5434642"/>
            <a:ext cx="151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  <a:sym typeface="Wingdings" panose="05000000000000000000" pitchFamily="2" charset="2"/>
              </a:rPr>
              <a:t> Interaction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950814" y="5478575"/>
            <a:ext cx="1727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4">
                    <a:lumMod val="50000"/>
                  </a:schemeClr>
                </a:solidFill>
                <a:sym typeface="ZapfDingbats" pitchFamily="82" charset="2"/>
              </a:rPr>
              <a:t></a:t>
            </a:r>
            <a:r>
              <a:rPr lang="en-GB" sz="1600" b="1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  No interaction</a:t>
            </a:r>
            <a:endParaRPr lang="en-GB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268195" y="5478575"/>
            <a:ext cx="1727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4">
                    <a:lumMod val="50000"/>
                  </a:schemeClr>
                </a:solidFill>
                <a:sym typeface="ZapfDingbats" pitchFamily="82" charset="2"/>
              </a:rPr>
              <a:t></a:t>
            </a:r>
            <a:r>
              <a:rPr lang="en-GB" sz="1600" b="1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  No interaction</a:t>
            </a:r>
            <a:endParaRPr lang="en-GB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20554" y="6146218"/>
            <a:ext cx="18097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Lines not parallel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154258" y="6121778"/>
            <a:ext cx="14353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Lines parallel</a:t>
            </a:r>
          </a:p>
        </p:txBody>
      </p:sp>
    </p:spTree>
    <p:extLst>
      <p:ext uri="{BB962C8B-B14F-4D97-AF65-F5344CB8AC3E}">
        <p14:creationId xmlns:p14="http://schemas.microsoft.com/office/powerpoint/2010/main" val="132136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 animBg="1"/>
      <p:bldP spid="6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10571</TotalTime>
  <Words>1425</Words>
  <Application>Microsoft Office PowerPoint</Application>
  <PresentationFormat>Widescreen</PresentationFormat>
  <Paragraphs>257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Lucida Console</vt:lpstr>
      <vt:lpstr>Times New Roman</vt:lpstr>
      <vt:lpstr>Office Theme</vt:lpstr>
      <vt:lpstr>PowerPoint Presentation</vt:lpstr>
      <vt:lpstr>Simple Regression (recap)</vt:lpstr>
      <vt:lpstr>Simple Regression (recap)</vt:lpstr>
      <vt:lpstr>Multiple Regression (recap)</vt:lpstr>
      <vt:lpstr>Multiple Regression</vt:lpstr>
      <vt:lpstr>PowerPoint Presentation</vt:lpstr>
      <vt:lpstr>PowerPoint Presentation</vt:lpstr>
      <vt:lpstr>Interaction</vt:lpstr>
      <vt:lpstr>When might there be an interaction? Visual inspection</vt:lpstr>
      <vt:lpstr>Evidence for the interaction term</vt:lpstr>
      <vt:lpstr>Beneath the surface: R</vt:lpstr>
      <vt:lpstr>Interaction term: lm() and lmBF()</vt:lpstr>
      <vt:lpstr>PowerPoint Presentation</vt:lpstr>
      <vt:lpstr>Using Bayes factors to assess the unique contribution of predictors</vt:lpstr>
      <vt:lpstr>Variance explained by the model</vt:lpstr>
      <vt:lpstr>Follow up tests: Simple slopes analysis</vt:lpstr>
      <vt:lpstr>Additive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3048</cp:revision>
  <dcterms:created xsi:type="dcterms:W3CDTF">2006-08-16T00:00:00Z</dcterms:created>
  <dcterms:modified xsi:type="dcterms:W3CDTF">2024-01-15T16:10:02Z</dcterms:modified>
</cp:coreProperties>
</file>