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358" r:id="rId3"/>
    <p:sldId id="362" r:id="rId4"/>
    <p:sldId id="363" r:id="rId5"/>
    <p:sldId id="359" r:id="rId6"/>
    <p:sldId id="365" r:id="rId7"/>
    <p:sldId id="360" r:id="rId8"/>
    <p:sldId id="366" r:id="rId9"/>
    <p:sldId id="367" r:id="rId10"/>
    <p:sldId id="368" r:id="rId11"/>
    <p:sldId id="369" r:id="rId12"/>
    <p:sldId id="352" r:id="rId13"/>
    <p:sldId id="351" r:id="rId14"/>
    <p:sldId id="355" r:id="rId15"/>
    <p:sldId id="370" r:id="rId16"/>
    <p:sldId id="356" r:id="rId17"/>
    <p:sldId id="357" r:id="rId18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F2DCDB"/>
    <a:srgbClr val="FFFF99"/>
    <a:srgbClr val="95B3D7"/>
    <a:srgbClr val="E6B9B8"/>
    <a:srgbClr val="632523"/>
    <a:srgbClr val="B9CDE5"/>
    <a:srgbClr val="10253F"/>
    <a:srgbClr val="FFFFFF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AA60B9-D679-4675-BE48-2F33FDE99F43}" v="1" dt="2024-01-15T16:11:38.6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67701" autoAdjust="0"/>
  </p:normalViewPr>
  <p:slideViewPr>
    <p:cSldViewPr snapToGrid="0">
      <p:cViewPr varScale="1">
        <p:scale>
          <a:sx n="56" d="100"/>
          <a:sy n="56" d="100"/>
        </p:scale>
        <p:origin x="936" y="108"/>
      </p:cViewPr>
      <p:guideLst>
        <p:guide orient="horz" pos="2183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716" y="36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Berry" userId="468ae48a-5539-4b21-98ea-6081f4d86140" providerId="ADAL" clId="{73AA60B9-D679-4675-BE48-2F33FDE99F43}"/>
    <pc:docChg chg="modSld">
      <pc:chgData name="Christopher Berry" userId="468ae48a-5539-4b21-98ea-6081f4d86140" providerId="ADAL" clId="{73AA60B9-D679-4675-BE48-2F33FDE99F43}" dt="2024-01-15T16:11:38.680" v="0"/>
      <pc:docMkLst>
        <pc:docMk/>
      </pc:docMkLst>
      <pc:sldChg chg="addSp modSp">
        <pc:chgData name="Christopher Berry" userId="468ae48a-5539-4b21-98ea-6081f4d86140" providerId="ADAL" clId="{73AA60B9-D679-4675-BE48-2F33FDE99F43}" dt="2024-01-15T16:11:38.680" v="0"/>
        <pc:sldMkLst>
          <pc:docMk/>
          <pc:sldMk cId="1337738250" sldId="257"/>
        </pc:sldMkLst>
        <pc:spChg chg="add mod">
          <ac:chgData name="Christopher Berry" userId="468ae48a-5539-4b21-98ea-6081f4d86140" providerId="ADAL" clId="{73AA60B9-D679-4675-BE48-2F33FDE99F43}" dt="2024-01-15T16:11:38.680" v="0"/>
          <ac:spMkLst>
            <pc:docMk/>
            <pc:sldMk cId="1337738250" sldId="257"/>
            <ac:spMk id="5" creationId="{BE70E46E-3ABD-C511-98DE-B0032C27F111}"/>
          </ac:spMkLst>
        </pc:spChg>
        <pc:spChg chg="add mod">
          <ac:chgData name="Christopher Berry" userId="468ae48a-5539-4b21-98ea-6081f4d86140" providerId="ADAL" clId="{73AA60B9-D679-4675-BE48-2F33FDE99F43}" dt="2024-01-15T16:11:38.680" v="0"/>
          <ac:spMkLst>
            <pc:docMk/>
            <pc:sldMk cId="1337738250" sldId="257"/>
            <ac:spMk id="6" creationId="{6169A7EA-5EEA-5FFE-AB04-ED92B23126A6}"/>
          </ac:spMkLst>
        </pc:spChg>
        <pc:picChg chg="add mod">
          <ac:chgData name="Christopher Berry" userId="468ae48a-5539-4b21-98ea-6081f4d86140" providerId="ADAL" clId="{73AA60B9-D679-4675-BE48-2F33FDE99F43}" dt="2024-01-15T16:11:38.680" v="0"/>
          <ac:picMkLst>
            <pc:docMk/>
            <pc:sldMk cId="1337738250" sldId="257"/>
            <ac:picMk id="7" creationId="{A5216111-9A09-32E6-EB0D-1FC6C8D13C0B}"/>
          </ac:picMkLst>
        </pc:picChg>
        <pc:picChg chg="add mod">
          <ac:chgData name="Christopher Berry" userId="468ae48a-5539-4b21-98ea-6081f4d86140" providerId="ADAL" clId="{73AA60B9-D679-4675-BE48-2F33FDE99F43}" dt="2024-01-15T16:11:38.680" v="0"/>
          <ac:picMkLst>
            <pc:docMk/>
            <pc:sldMk cId="1337738250" sldId="257"/>
            <ac:picMk id="8" creationId="{2E365534-4B29-5208-D97F-8191031E3864}"/>
          </ac:picMkLst>
        </pc:picChg>
      </pc:sldChg>
    </pc:docChg>
  </pc:docChgLst>
  <pc:docChgLst>
    <pc:chgData name="Christopher Berry" userId="468ae48a-5539-4b21-98ea-6081f4d86140" providerId="ADAL" clId="{3613AACA-DED3-40CA-A3BD-FCBB6F470970}"/>
    <pc:docChg chg="undo custSel modSld">
      <pc:chgData name="Christopher Berry" userId="468ae48a-5539-4b21-98ea-6081f4d86140" providerId="ADAL" clId="{3613AACA-DED3-40CA-A3BD-FCBB6F470970}" dt="2023-03-05T13:23:51.316" v="444" actId="1076"/>
      <pc:docMkLst>
        <pc:docMk/>
      </pc:docMkLst>
      <pc:sldChg chg="modSp mod modNotes">
        <pc:chgData name="Christopher Berry" userId="468ae48a-5539-4b21-98ea-6081f4d86140" providerId="ADAL" clId="{3613AACA-DED3-40CA-A3BD-FCBB6F470970}" dt="2023-03-05T13:23:51.316" v="444" actId="1076"/>
        <pc:sldMkLst>
          <pc:docMk/>
          <pc:sldMk cId="1337738250" sldId="257"/>
        </pc:sldMkLst>
        <pc:spChg chg="mod">
          <ac:chgData name="Christopher Berry" userId="468ae48a-5539-4b21-98ea-6081f4d86140" providerId="ADAL" clId="{3613AACA-DED3-40CA-A3BD-FCBB6F470970}" dt="2023-03-01T10:50:33.493" v="132" actId="20577"/>
          <ac:spMkLst>
            <pc:docMk/>
            <pc:sldMk cId="1337738250" sldId="257"/>
            <ac:spMk id="4" creationId="{00000000-0000-0000-0000-000000000000}"/>
          </ac:spMkLst>
        </pc:spChg>
      </pc:sldChg>
      <pc:sldChg chg="modSp mod modAnim modNotesTx">
        <pc:chgData name="Christopher Berry" userId="468ae48a-5539-4b21-98ea-6081f4d86140" providerId="ADAL" clId="{3613AACA-DED3-40CA-A3BD-FCBB6F470970}" dt="2023-03-03T13:23:30.195" v="411" actId="1076"/>
        <pc:sldMkLst>
          <pc:docMk/>
          <pc:sldMk cId="427809079" sldId="352"/>
        </pc:sldMkLst>
        <pc:spChg chg="mod">
          <ac:chgData name="Christopher Berry" userId="468ae48a-5539-4b21-98ea-6081f4d86140" providerId="ADAL" clId="{3613AACA-DED3-40CA-A3BD-FCBB6F470970}" dt="2023-03-03T13:21:45.163" v="246" actId="1076"/>
          <ac:spMkLst>
            <pc:docMk/>
            <pc:sldMk cId="427809079" sldId="352"/>
            <ac:spMk id="2" creationId="{00000000-0000-0000-0000-000000000000}"/>
          </ac:spMkLst>
        </pc:spChg>
        <pc:spChg chg="mod">
          <ac:chgData name="Christopher Berry" userId="468ae48a-5539-4b21-98ea-6081f4d86140" providerId="ADAL" clId="{3613AACA-DED3-40CA-A3BD-FCBB6F470970}" dt="2023-03-03T13:23:30.195" v="411" actId="1076"/>
          <ac:spMkLst>
            <pc:docMk/>
            <pc:sldMk cId="427809079" sldId="352"/>
            <ac:spMk id="3" creationId="{00000000-0000-0000-0000-000000000000}"/>
          </ac:spMkLst>
        </pc:spChg>
      </pc:sldChg>
      <pc:sldChg chg="modSp mod">
        <pc:chgData name="Christopher Berry" userId="468ae48a-5539-4b21-98ea-6081f4d86140" providerId="ADAL" clId="{3613AACA-DED3-40CA-A3BD-FCBB6F470970}" dt="2023-03-03T16:45:51.195" v="424" actId="1076"/>
        <pc:sldMkLst>
          <pc:docMk/>
          <pc:sldMk cId="2467422278" sldId="355"/>
        </pc:sldMkLst>
        <pc:spChg chg="mod">
          <ac:chgData name="Christopher Berry" userId="468ae48a-5539-4b21-98ea-6081f4d86140" providerId="ADAL" clId="{3613AACA-DED3-40CA-A3BD-FCBB6F470970}" dt="2023-03-03T16:45:51.195" v="424" actId="1076"/>
          <ac:spMkLst>
            <pc:docMk/>
            <pc:sldMk cId="2467422278" sldId="355"/>
            <ac:spMk id="7" creationId="{00000000-0000-0000-0000-000000000000}"/>
          </ac:spMkLst>
        </pc:spChg>
        <pc:picChg chg="mod ord">
          <ac:chgData name="Christopher Berry" userId="468ae48a-5539-4b21-98ea-6081f4d86140" providerId="ADAL" clId="{3613AACA-DED3-40CA-A3BD-FCBB6F470970}" dt="2023-03-03T16:45:47.734" v="423" actId="14826"/>
          <ac:picMkLst>
            <pc:docMk/>
            <pc:sldMk cId="2467422278" sldId="355"/>
            <ac:picMk id="5" creationId="{00000000-0000-0000-0000-000000000000}"/>
          </ac:picMkLst>
        </pc:picChg>
      </pc:sldChg>
      <pc:sldChg chg="modSp mod">
        <pc:chgData name="Christopher Berry" userId="468ae48a-5539-4b21-98ea-6081f4d86140" providerId="ADAL" clId="{3613AACA-DED3-40CA-A3BD-FCBB6F470970}" dt="2023-03-01T10:49:43.571" v="110" actId="404"/>
        <pc:sldMkLst>
          <pc:docMk/>
          <pc:sldMk cId="909518638" sldId="357"/>
        </pc:sldMkLst>
        <pc:spChg chg="mod">
          <ac:chgData name="Christopher Berry" userId="468ae48a-5539-4b21-98ea-6081f4d86140" providerId="ADAL" clId="{3613AACA-DED3-40CA-A3BD-FCBB6F470970}" dt="2023-03-01T10:47:31.852" v="13" actId="20577"/>
          <ac:spMkLst>
            <pc:docMk/>
            <pc:sldMk cId="909518638" sldId="357"/>
            <ac:spMk id="3" creationId="{00000000-0000-0000-0000-000000000000}"/>
          </ac:spMkLst>
        </pc:spChg>
        <pc:spChg chg="mod">
          <ac:chgData name="Christopher Berry" userId="468ae48a-5539-4b21-98ea-6081f4d86140" providerId="ADAL" clId="{3613AACA-DED3-40CA-A3BD-FCBB6F470970}" dt="2023-03-01T10:49:43.571" v="110" actId="404"/>
          <ac:spMkLst>
            <pc:docMk/>
            <pc:sldMk cId="909518638" sldId="357"/>
            <ac:spMk id="5" creationId="{00000000-0000-0000-0000-000000000000}"/>
          </ac:spMkLst>
        </pc:spChg>
        <pc:spChg chg="mod">
          <ac:chgData name="Christopher Berry" userId="468ae48a-5539-4b21-98ea-6081f4d86140" providerId="ADAL" clId="{3613AACA-DED3-40CA-A3BD-FCBB6F470970}" dt="2023-03-01T10:47:42.196" v="22" actId="20577"/>
          <ac:spMkLst>
            <pc:docMk/>
            <pc:sldMk cId="909518638" sldId="357"/>
            <ac:spMk id="8" creationId="{00000000-0000-0000-0000-000000000000}"/>
          </ac:spMkLst>
        </pc:spChg>
      </pc:sldChg>
      <pc:sldChg chg="modSp mod">
        <pc:chgData name="Christopher Berry" userId="468ae48a-5539-4b21-98ea-6081f4d86140" providerId="ADAL" clId="{3613AACA-DED3-40CA-A3BD-FCBB6F470970}" dt="2023-03-03T16:43:17.823" v="412" actId="14826"/>
        <pc:sldMkLst>
          <pc:docMk/>
          <pc:sldMk cId="399881219" sldId="363"/>
        </pc:sldMkLst>
        <pc:picChg chg="mod">
          <ac:chgData name="Christopher Berry" userId="468ae48a-5539-4b21-98ea-6081f4d86140" providerId="ADAL" clId="{3613AACA-DED3-40CA-A3BD-FCBB6F470970}" dt="2023-03-03T16:43:17.823" v="412" actId="14826"/>
          <ac:picMkLst>
            <pc:docMk/>
            <pc:sldMk cId="399881219" sldId="363"/>
            <ac:picMk id="5" creationId="{00000000-0000-0000-0000-000000000000}"/>
          </ac:picMkLst>
        </pc:picChg>
      </pc:sldChg>
      <pc:sldChg chg="modNotesTx">
        <pc:chgData name="Christopher Berry" userId="468ae48a-5539-4b21-98ea-6081f4d86140" providerId="ADAL" clId="{3613AACA-DED3-40CA-A3BD-FCBB6F470970}" dt="2023-03-03T13:20:51.960" v="235" actId="20577"/>
        <pc:sldMkLst>
          <pc:docMk/>
          <pc:sldMk cId="948542933" sldId="365"/>
        </pc:sldMkLst>
      </pc:sldChg>
      <pc:sldChg chg="modSp mod">
        <pc:chgData name="Christopher Berry" userId="468ae48a-5539-4b21-98ea-6081f4d86140" providerId="ADAL" clId="{3613AACA-DED3-40CA-A3BD-FCBB6F470970}" dt="2023-03-05T12:31:47.295" v="430" actId="20577"/>
        <pc:sldMkLst>
          <pc:docMk/>
          <pc:sldMk cId="4289793266" sldId="366"/>
        </pc:sldMkLst>
        <pc:spChg chg="mod">
          <ac:chgData name="Christopher Berry" userId="468ae48a-5539-4b21-98ea-6081f4d86140" providerId="ADAL" clId="{3613AACA-DED3-40CA-A3BD-FCBB6F470970}" dt="2023-03-03T13:20:59.863" v="236" actId="20577"/>
          <ac:spMkLst>
            <pc:docMk/>
            <pc:sldMk cId="4289793266" sldId="366"/>
            <ac:spMk id="9" creationId="{00000000-0000-0000-0000-000000000000}"/>
          </ac:spMkLst>
        </pc:spChg>
        <pc:spChg chg="mod">
          <ac:chgData name="Christopher Berry" userId="468ae48a-5539-4b21-98ea-6081f4d86140" providerId="ADAL" clId="{3613AACA-DED3-40CA-A3BD-FCBB6F470970}" dt="2023-03-05T12:31:47.295" v="430" actId="20577"/>
          <ac:spMkLst>
            <pc:docMk/>
            <pc:sldMk cId="4289793266" sldId="366"/>
            <ac:spMk id="12" creationId="{00000000-0000-0000-0000-000000000000}"/>
          </ac:spMkLst>
        </pc:spChg>
      </pc:sldChg>
      <pc:sldChg chg="modSp">
        <pc:chgData name="Christopher Berry" userId="468ae48a-5539-4b21-98ea-6081f4d86140" providerId="ADAL" clId="{3613AACA-DED3-40CA-A3BD-FCBB6F470970}" dt="2023-03-05T12:34:29.111" v="443" actId="20577"/>
        <pc:sldMkLst>
          <pc:docMk/>
          <pc:sldMk cId="3657777566" sldId="367"/>
        </pc:sldMkLst>
        <pc:spChg chg="mod">
          <ac:chgData name="Christopher Berry" userId="468ae48a-5539-4b21-98ea-6081f4d86140" providerId="ADAL" clId="{3613AACA-DED3-40CA-A3BD-FCBB6F470970}" dt="2023-03-05T12:34:29.111" v="443" actId="20577"/>
          <ac:spMkLst>
            <pc:docMk/>
            <pc:sldMk cId="3657777566" sldId="367"/>
            <ac:spMk id="3" creationId="{00000000-0000-0000-0000-000000000000}"/>
          </ac:spMkLst>
        </pc:spChg>
      </pc:sldChg>
      <pc:sldChg chg="modSp">
        <pc:chgData name="Christopher Berry" userId="468ae48a-5539-4b21-98ea-6081f4d86140" providerId="ADAL" clId="{3613AACA-DED3-40CA-A3BD-FCBB6F470970}" dt="2023-03-03T13:21:14.023" v="244" actId="20577"/>
        <pc:sldMkLst>
          <pc:docMk/>
          <pc:sldMk cId="1181104512" sldId="369"/>
        </pc:sldMkLst>
        <pc:spChg chg="mod">
          <ac:chgData name="Christopher Berry" userId="468ae48a-5539-4b21-98ea-6081f4d86140" providerId="ADAL" clId="{3613AACA-DED3-40CA-A3BD-FCBB6F470970}" dt="2023-03-03T13:21:14.023" v="244" actId="20577"/>
          <ac:spMkLst>
            <pc:docMk/>
            <pc:sldMk cId="1181104512" sldId="369"/>
            <ac:spMk id="3" creationId="{00000000-0000-0000-0000-000000000000}"/>
          </ac:spMkLst>
        </pc:spChg>
      </pc:sldChg>
    </pc:docChg>
  </pc:docChgLst>
  <pc:docChgLst>
    <pc:chgData name="Christopher Berry" userId="468ae48a-5539-4b21-98ea-6081f4d86140" providerId="ADAL" clId="{0FE1E450-E441-42BE-9CA8-03F5DD11C3FF}"/>
    <pc:docChg chg="custSel modSld">
      <pc:chgData name="Christopher Berry" userId="468ae48a-5539-4b21-98ea-6081f4d86140" providerId="ADAL" clId="{0FE1E450-E441-42BE-9CA8-03F5DD11C3FF}" dt="2023-12-01T16:15:03.369" v="33" actId="368"/>
      <pc:docMkLst>
        <pc:docMk/>
      </pc:docMkLst>
      <pc:sldChg chg="modNotes">
        <pc:chgData name="Christopher Berry" userId="468ae48a-5539-4b21-98ea-6081f4d86140" providerId="ADAL" clId="{0FE1E450-E441-42BE-9CA8-03F5DD11C3FF}" dt="2023-12-01T16:15:03.320" v="1" actId="368"/>
        <pc:sldMkLst>
          <pc:docMk/>
          <pc:sldMk cId="1337738250" sldId="257"/>
        </pc:sldMkLst>
      </pc:sldChg>
      <pc:sldChg chg="modNotes">
        <pc:chgData name="Christopher Berry" userId="468ae48a-5539-4b21-98ea-6081f4d86140" providerId="ADAL" clId="{0FE1E450-E441-42BE-9CA8-03F5DD11C3FF}" dt="2023-12-01T16:15:03.357" v="25" actId="368"/>
        <pc:sldMkLst>
          <pc:docMk/>
          <pc:sldMk cId="898351589" sldId="351"/>
        </pc:sldMkLst>
      </pc:sldChg>
      <pc:sldChg chg="modNotes">
        <pc:chgData name="Christopher Berry" userId="468ae48a-5539-4b21-98ea-6081f4d86140" providerId="ADAL" clId="{0FE1E450-E441-42BE-9CA8-03F5DD11C3FF}" dt="2023-12-01T16:15:03.354" v="23" actId="368"/>
        <pc:sldMkLst>
          <pc:docMk/>
          <pc:sldMk cId="427809079" sldId="352"/>
        </pc:sldMkLst>
      </pc:sldChg>
      <pc:sldChg chg="modNotes">
        <pc:chgData name="Christopher Berry" userId="468ae48a-5539-4b21-98ea-6081f4d86140" providerId="ADAL" clId="{0FE1E450-E441-42BE-9CA8-03F5DD11C3FF}" dt="2023-12-01T16:15:03.359" v="27" actId="368"/>
        <pc:sldMkLst>
          <pc:docMk/>
          <pc:sldMk cId="2467422278" sldId="355"/>
        </pc:sldMkLst>
      </pc:sldChg>
      <pc:sldChg chg="modNotes">
        <pc:chgData name="Christopher Berry" userId="468ae48a-5539-4b21-98ea-6081f4d86140" providerId="ADAL" clId="{0FE1E450-E441-42BE-9CA8-03F5DD11C3FF}" dt="2023-12-01T16:15:03.366" v="31" actId="368"/>
        <pc:sldMkLst>
          <pc:docMk/>
          <pc:sldMk cId="1169166015" sldId="356"/>
        </pc:sldMkLst>
      </pc:sldChg>
      <pc:sldChg chg="modNotes">
        <pc:chgData name="Christopher Berry" userId="468ae48a-5539-4b21-98ea-6081f4d86140" providerId="ADAL" clId="{0FE1E450-E441-42BE-9CA8-03F5DD11C3FF}" dt="2023-12-01T16:15:03.369" v="33" actId="368"/>
        <pc:sldMkLst>
          <pc:docMk/>
          <pc:sldMk cId="909518638" sldId="357"/>
        </pc:sldMkLst>
      </pc:sldChg>
      <pc:sldChg chg="modNotes">
        <pc:chgData name="Christopher Berry" userId="468ae48a-5539-4b21-98ea-6081f4d86140" providerId="ADAL" clId="{0FE1E450-E441-42BE-9CA8-03F5DD11C3FF}" dt="2023-12-01T16:15:03.324" v="3" actId="368"/>
        <pc:sldMkLst>
          <pc:docMk/>
          <pc:sldMk cId="526375412" sldId="358"/>
        </pc:sldMkLst>
      </pc:sldChg>
      <pc:sldChg chg="modNotes">
        <pc:chgData name="Christopher Berry" userId="468ae48a-5539-4b21-98ea-6081f4d86140" providerId="ADAL" clId="{0FE1E450-E441-42BE-9CA8-03F5DD11C3FF}" dt="2023-12-01T16:15:03.333" v="9" actId="368"/>
        <pc:sldMkLst>
          <pc:docMk/>
          <pc:sldMk cId="1039672698" sldId="359"/>
        </pc:sldMkLst>
      </pc:sldChg>
      <pc:sldChg chg="modNotes">
        <pc:chgData name="Christopher Berry" userId="468ae48a-5539-4b21-98ea-6081f4d86140" providerId="ADAL" clId="{0FE1E450-E441-42BE-9CA8-03F5DD11C3FF}" dt="2023-12-01T16:15:03.338" v="13" actId="368"/>
        <pc:sldMkLst>
          <pc:docMk/>
          <pc:sldMk cId="2442537065" sldId="360"/>
        </pc:sldMkLst>
      </pc:sldChg>
      <pc:sldChg chg="modNotes">
        <pc:chgData name="Christopher Berry" userId="468ae48a-5539-4b21-98ea-6081f4d86140" providerId="ADAL" clId="{0FE1E450-E441-42BE-9CA8-03F5DD11C3FF}" dt="2023-12-01T16:15:03.327" v="5" actId="368"/>
        <pc:sldMkLst>
          <pc:docMk/>
          <pc:sldMk cId="3482227358" sldId="362"/>
        </pc:sldMkLst>
      </pc:sldChg>
      <pc:sldChg chg="modNotes">
        <pc:chgData name="Christopher Berry" userId="468ae48a-5539-4b21-98ea-6081f4d86140" providerId="ADAL" clId="{0FE1E450-E441-42BE-9CA8-03F5DD11C3FF}" dt="2023-12-01T16:15:03.330" v="7" actId="368"/>
        <pc:sldMkLst>
          <pc:docMk/>
          <pc:sldMk cId="399881219" sldId="363"/>
        </pc:sldMkLst>
      </pc:sldChg>
      <pc:sldChg chg="modNotes">
        <pc:chgData name="Christopher Berry" userId="468ae48a-5539-4b21-98ea-6081f4d86140" providerId="ADAL" clId="{0FE1E450-E441-42BE-9CA8-03F5DD11C3FF}" dt="2023-12-01T16:15:03.335" v="11" actId="368"/>
        <pc:sldMkLst>
          <pc:docMk/>
          <pc:sldMk cId="948542933" sldId="365"/>
        </pc:sldMkLst>
      </pc:sldChg>
      <pc:sldChg chg="modNotes">
        <pc:chgData name="Christopher Berry" userId="468ae48a-5539-4b21-98ea-6081f4d86140" providerId="ADAL" clId="{0FE1E450-E441-42BE-9CA8-03F5DD11C3FF}" dt="2023-12-01T16:15:03.342" v="15" actId="368"/>
        <pc:sldMkLst>
          <pc:docMk/>
          <pc:sldMk cId="4289793266" sldId="366"/>
        </pc:sldMkLst>
      </pc:sldChg>
      <pc:sldChg chg="modNotes">
        <pc:chgData name="Christopher Berry" userId="468ae48a-5539-4b21-98ea-6081f4d86140" providerId="ADAL" clId="{0FE1E450-E441-42BE-9CA8-03F5DD11C3FF}" dt="2023-12-01T16:15:03.345" v="17" actId="368"/>
        <pc:sldMkLst>
          <pc:docMk/>
          <pc:sldMk cId="3657777566" sldId="367"/>
        </pc:sldMkLst>
      </pc:sldChg>
      <pc:sldChg chg="modNotes">
        <pc:chgData name="Christopher Berry" userId="468ae48a-5539-4b21-98ea-6081f4d86140" providerId="ADAL" clId="{0FE1E450-E441-42BE-9CA8-03F5DD11C3FF}" dt="2023-12-01T16:15:03.348" v="19" actId="368"/>
        <pc:sldMkLst>
          <pc:docMk/>
          <pc:sldMk cId="42077738" sldId="368"/>
        </pc:sldMkLst>
      </pc:sldChg>
      <pc:sldChg chg="modNotes">
        <pc:chgData name="Christopher Berry" userId="468ae48a-5539-4b21-98ea-6081f4d86140" providerId="ADAL" clId="{0FE1E450-E441-42BE-9CA8-03F5DD11C3FF}" dt="2023-12-01T16:15:03.351" v="21" actId="368"/>
        <pc:sldMkLst>
          <pc:docMk/>
          <pc:sldMk cId="1181104512" sldId="369"/>
        </pc:sldMkLst>
      </pc:sldChg>
      <pc:sldChg chg="modNotes">
        <pc:chgData name="Christopher Berry" userId="468ae48a-5539-4b21-98ea-6081f4d86140" providerId="ADAL" clId="{0FE1E450-E441-42BE-9CA8-03F5DD11C3FF}" dt="2023-12-01T16:15:03.363" v="29" actId="368"/>
        <pc:sldMkLst>
          <pc:docMk/>
          <pc:sldMk cId="4007906762" sldId="370"/>
        </pc:sldMkLst>
      </pc:sldChg>
    </pc:docChg>
  </pc:docChgLst>
  <pc:docChgLst>
    <pc:chgData name="Christopher Berry" userId="468ae48a-5539-4b21-98ea-6081f4d86140" providerId="ADAL" clId="{5BFDDD9D-EAF9-4D49-A8F7-46A298D0BB53}"/>
    <pc:docChg chg="custSel modSld">
      <pc:chgData name="Christopher Berry" userId="468ae48a-5539-4b21-98ea-6081f4d86140" providerId="ADAL" clId="{5BFDDD9D-EAF9-4D49-A8F7-46A298D0BB53}" dt="2023-12-01T15:48:20.322" v="13" actId="21"/>
      <pc:docMkLst>
        <pc:docMk/>
      </pc:docMkLst>
      <pc:sldChg chg="modSp mod">
        <pc:chgData name="Christopher Berry" userId="468ae48a-5539-4b21-98ea-6081f4d86140" providerId="ADAL" clId="{5BFDDD9D-EAF9-4D49-A8F7-46A298D0BB53}" dt="2023-12-01T15:46:32.971" v="3" actId="20577"/>
        <pc:sldMkLst>
          <pc:docMk/>
          <pc:sldMk cId="1337738250" sldId="257"/>
        </pc:sldMkLst>
        <pc:spChg chg="mod">
          <ac:chgData name="Christopher Berry" userId="468ae48a-5539-4b21-98ea-6081f4d86140" providerId="ADAL" clId="{5BFDDD9D-EAF9-4D49-A8F7-46A298D0BB53}" dt="2023-12-01T15:46:32.971" v="3" actId="20577"/>
          <ac:spMkLst>
            <pc:docMk/>
            <pc:sldMk cId="1337738250" sldId="257"/>
            <ac:spMk id="4" creationId="{00000000-0000-0000-0000-000000000000}"/>
          </ac:spMkLst>
        </pc:spChg>
      </pc:sldChg>
      <pc:sldChg chg="addSp delSp modSp mod delAnim modAnim">
        <pc:chgData name="Christopher Berry" userId="468ae48a-5539-4b21-98ea-6081f4d86140" providerId="ADAL" clId="{5BFDDD9D-EAF9-4D49-A8F7-46A298D0BB53}" dt="2023-12-01T15:48:20.322" v="13" actId="21"/>
        <pc:sldMkLst>
          <pc:docMk/>
          <pc:sldMk cId="909518638" sldId="357"/>
        </pc:sldMkLst>
        <pc:spChg chg="mod">
          <ac:chgData name="Christopher Berry" userId="468ae48a-5539-4b21-98ea-6081f4d86140" providerId="ADAL" clId="{5BFDDD9D-EAF9-4D49-A8F7-46A298D0BB53}" dt="2023-12-01T15:46:53.227" v="7" actId="1076"/>
          <ac:spMkLst>
            <pc:docMk/>
            <pc:sldMk cId="909518638" sldId="357"/>
            <ac:spMk id="2" creationId="{00000000-0000-0000-0000-000000000000}"/>
          </ac:spMkLst>
        </pc:spChg>
        <pc:spChg chg="mod">
          <ac:chgData name="Christopher Berry" userId="468ae48a-5539-4b21-98ea-6081f4d86140" providerId="ADAL" clId="{5BFDDD9D-EAF9-4D49-A8F7-46A298D0BB53}" dt="2023-12-01T15:46:51.799" v="6" actId="1076"/>
          <ac:spMkLst>
            <pc:docMk/>
            <pc:sldMk cId="909518638" sldId="357"/>
            <ac:spMk id="3" creationId="{00000000-0000-0000-0000-000000000000}"/>
          </ac:spMkLst>
        </pc:spChg>
        <pc:spChg chg="del">
          <ac:chgData name="Christopher Berry" userId="468ae48a-5539-4b21-98ea-6081f4d86140" providerId="ADAL" clId="{5BFDDD9D-EAF9-4D49-A8F7-46A298D0BB53}" dt="2023-12-01T15:46:43.279" v="4" actId="478"/>
          <ac:spMkLst>
            <pc:docMk/>
            <pc:sldMk cId="909518638" sldId="357"/>
            <ac:spMk id="5" creationId="{00000000-0000-0000-0000-000000000000}"/>
          </ac:spMkLst>
        </pc:spChg>
        <pc:spChg chg="mod">
          <ac:chgData name="Christopher Berry" userId="468ae48a-5539-4b21-98ea-6081f4d86140" providerId="ADAL" clId="{5BFDDD9D-EAF9-4D49-A8F7-46A298D0BB53}" dt="2023-12-01T15:46:51.799" v="6" actId="1076"/>
          <ac:spMkLst>
            <pc:docMk/>
            <pc:sldMk cId="909518638" sldId="357"/>
            <ac:spMk id="6" creationId="{00000000-0000-0000-0000-000000000000}"/>
          </ac:spMkLst>
        </pc:spChg>
        <pc:spChg chg="del">
          <ac:chgData name="Christopher Berry" userId="468ae48a-5539-4b21-98ea-6081f4d86140" providerId="ADAL" clId="{5BFDDD9D-EAF9-4D49-A8F7-46A298D0BB53}" dt="2023-12-01T15:46:59.074" v="10" actId="21"/>
          <ac:spMkLst>
            <pc:docMk/>
            <pc:sldMk cId="909518638" sldId="357"/>
            <ac:spMk id="8" creationId="{00000000-0000-0000-0000-000000000000}"/>
          </ac:spMkLst>
        </pc:spChg>
        <pc:spChg chg="add mod">
          <ac:chgData name="Christopher Berry" userId="468ae48a-5539-4b21-98ea-6081f4d86140" providerId="ADAL" clId="{5BFDDD9D-EAF9-4D49-A8F7-46A298D0BB53}" dt="2023-12-01T15:47:01.684" v="11" actId="1076"/>
          <ac:spMkLst>
            <pc:docMk/>
            <pc:sldMk cId="909518638" sldId="357"/>
            <ac:spMk id="9" creationId="{DDA69F0C-E056-9B4E-98A3-7EE731FEFE5C}"/>
          </ac:spMkLst>
        </pc:spChg>
        <pc:spChg chg="add del mod">
          <ac:chgData name="Christopher Berry" userId="468ae48a-5539-4b21-98ea-6081f4d86140" providerId="ADAL" clId="{5BFDDD9D-EAF9-4D49-A8F7-46A298D0BB53}" dt="2023-12-01T15:48:20.322" v="13" actId="21"/>
          <ac:spMkLst>
            <pc:docMk/>
            <pc:sldMk cId="909518638" sldId="357"/>
            <ac:spMk id="10" creationId="{CAF942C2-1C5A-0B06-10E0-340C24A616B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2F66B-899D-484E-9C99-E1DBE23F9DE9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13842-9D9C-478B-B245-0FF6DC2C0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491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A945-60CF-41CC-BF14-DA645D9ABE0F}" type="datetimeFigureOut">
              <a:rPr lang="en-GB" smtClean="0"/>
              <a:pPr/>
              <a:t>15/01/2024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F6F6D-23AC-402A-8000-0A495137CF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1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4159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1" y="4226919"/>
            <a:ext cx="6172200" cy="547012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5F15-5817-47BC-B9C8-06AECA930AC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8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448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469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664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817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70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729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2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56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60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390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313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021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213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88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476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11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E47-C1CA-47C9-BFA1-FDEFD1CE1BAA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92B5-BE86-445D-88C0-242C83A9421E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B350-EB04-4702-A2C6-BB029CC917C4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5C7B-1CCF-4D03-A2E8-D3591213E0F6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08F-8114-45C2-9520-EC1882F8A669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BCEA-51D6-4D4F-B700-EBDD8904452C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55C0-4DE2-42D1-B918-7B0FCE7481FD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56E-53B5-467C-A68C-D5DD1F771BB5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B7C-1414-4D49-8A59-8F56128C501B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EADC-23C0-4767-9AD7-3E7B6C343A0A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2B3B-4AFD-4E39-B6F8-E1A2354BA336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ABC6-3BA1-4854-92CA-2B0133ECAB44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dle.plymouth.ac.uk/mod/scheduler/view.php?id=140262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ywills.info/rminr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jberry.github.io/datafluencyCB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4332" y="1505396"/>
            <a:ext cx="7162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000066"/>
                </a:solidFill>
                <a:latin typeface="Calibri" pitchFamily="34" charset="0"/>
              </a:rPr>
              <a:t>PSYC761</a:t>
            </a:r>
          </a:p>
          <a:p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7: Pre-post data, </a:t>
            </a:r>
            <a:br>
              <a:rPr lang="en-GB" sz="2800" b="1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clinically sig change</a:t>
            </a:r>
          </a:p>
          <a:p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Dr Chris Berry</a:t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University of Plymouth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PSQ B212 </a:t>
            </a:r>
            <a:r>
              <a:rPr lang="en-GB" dirty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70E46E-3ABD-C511-98DE-B0032C27F111}"/>
              </a:ext>
            </a:extLst>
          </p:cNvPr>
          <p:cNvSpPr txBox="1">
            <a:spLocks/>
          </p:cNvSpPr>
          <p:nvPr/>
        </p:nvSpPr>
        <p:spPr>
          <a:xfrm>
            <a:off x="3027939" y="5267001"/>
            <a:ext cx="3265095" cy="1057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Book an office appointment: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Usually Tue and Fri 1-2pm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Scan QR code or click 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here</a:t>
            </a: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69A7EA-5EEA-5FFE-AB04-ED92B23126A6}"/>
              </a:ext>
            </a:extLst>
          </p:cNvPr>
          <p:cNvSpPr/>
          <p:nvPr/>
        </p:nvSpPr>
        <p:spPr>
          <a:xfrm>
            <a:off x="9526843" y="5267002"/>
            <a:ext cx="2388254" cy="914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Check in code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**-**-**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216111-9A09-32E6-EB0D-1FC6C8D13C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3650" y="5097651"/>
            <a:ext cx="1587722" cy="1587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365534-4B29-5208-D97F-8191031E38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" t="15443" r="6024" b="14050"/>
          <a:stretch/>
        </p:blipFill>
        <p:spPr bwMode="auto">
          <a:xfrm>
            <a:off x="8801100" y="320156"/>
            <a:ext cx="3140698" cy="9480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3773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3: ANCOVA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6576443"/>
              </p:ext>
            </p:extLst>
          </p:nvPr>
        </p:nvGraphicFramePr>
        <p:xfrm>
          <a:off x="7245245" y="2298700"/>
          <a:ext cx="4337155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274164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Baseline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Diet change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Habitual diet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279014" y="4379903"/>
            <a:ext cx="949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covariate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6971645" y="2834878"/>
            <a:ext cx="115557" cy="63222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753600" y="3716964"/>
            <a:ext cx="2535" cy="6629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0960100" y="3715367"/>
            <a:ext cx="2535" cy="6629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02061" y="1278603"/>
            <a:ext cx="6361299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# The model with both group and baseline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full     &lt;- </a:t>
            </a:r>
            <a:r>
              <a:rPr lang="en-GB" sz="1600" dirty="0" err="1">
                <a:latin typeface="Lucida Console" panose="020B0609040504020204" pitchFamily="49" charset="0"/>
              </a:rPr>
              <a:t>lmBF</a:t>
            </a:r>
            <a:r>
              <a:rPr lang="en-GB" sz="1600" dirty="0">
                <a:latin typeface="Lucida Console" panose="020B0609040504020204" pitchFamily="49" charset="0"/>
              </a:rPr>
              <a:t>(week3 ~ group + baseline)</a:t>
            </a:r>
          </a:p>
          <a:p>
            <a:endParaRPr lang="en-GB" sz="1600" dirty="0">
              <a:solidFill>
                <a:schemeClr val="accent3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# The model with baseline only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baseline &lt;- </a:t>
            </a:r>
            <a:r>
              <a:rPr lang="en-GB" sz="1600" dirty="0" err="1">
                <a:latin typeface="Lucida Console" panose="020B0609040504020204" pitchFamily="49" charset="0"/>
              </a:rPr>
              <a:t>lmBF</a:t>
            </a:r>
            <a:r>
              <a:rPr lang="en-GB" sz="1600" dirty="0">
                <a:latin typeface="Lucida Console" panose="020B0609040504020204" pitchFamily="49" charset="0"/>
              </a:rPr>
              <a:t>(week3 ~ baseline)</a:t>
            </a:r>
          </a:p>
          <a:p>
            <a:endParaRPr lang="en-GB" sz="1600" dirty="0">
              <a:solidFill>
                <a:schemeClr val="accent3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# The unique contribution of group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full / baseline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2061" y="3692279"/>
            <a:ext cx="5694867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latin typeface="Lucida Console" panose="020B0609040504020204" pitchFamily="49" charset="0"/>
              </a:rPr>
              <a:t>Bayes factor analysis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--------------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[1] group + baseline : 6.079873 ±0.83%</a:t>
            </a:r>
          </a:p>
          <a:p>
            <a:endParaRPr lang="en-GB" sz="1600" dirty="0">
              <a:latin typeface="Lucida Console" panose="020B0609040504020204" pitchFamily="49" charset="0"/>
            </a:endParaRPr>
          </a:p>
          <a:p>
            <a:r>
              <a:rPr lang="en-GB" sz="1600" dirty="0">
                <a:latin typeface="Lucida Console" panose="020B0609040504020204" pitchFamily="49" charset="0"/>
              </a:rPr>
              <a:t>Against denominator: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week3 ~ baseline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---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Bayes factor type: </a:t>
            </a:r>
            <a:r>
              <a:rPr lang="en-GB" sz="1600" dirty="0" err="1">
                <a:latin typeface="Lucida Console" panose="020B0609040504020204" pitchFamily="49" charset="0"/>
              </a:rPr>
              <a:t>BFlinearModel</a:t>
            </a:r>
            <a:r>
              <a:rPr lang="en-GB" sz="1600" dirty="0">
                <a:latin typeface="Lucida Console" panose="020B0609040504020204" pitchFamily="49" charset="0"/>
              </a:rPr>
              <a:t>, JZS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43648" y="5026580"/>
            <a:ext cx="3556000" cy="1477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There’s substantial evidence for an effect of </a:t>
            </a:r>
            <a:r>
              <a:rPr lang="en-GB" sz="1600" dirty="0">
                <a:latin typeface="Lucida Console" panose="020B0609040504020204" pitchFamily="49" charset="0"/>
              </a:rPr>
              <a:t>group</a:t>
            </a:r>
            <a:r>
              <a:rPr lang="en-GB" dirty="0"/>
              <a:t> on depression symptoms at </a:t>
            </a:r>
            <a:r>
              <a:rPr lang="en-GB" sz="1600" dirty="0">
                <a:latin typeface="Lucida Console" panose="020B0609040504020204" pitchFamily="49" charset="0"/>
              </a:rPr>
              <a:t>week3 </a:t>
            </a:r>
            <a:r>
              <a:rPr lang="en-GB" dirty="0"/>
              <a:t>after accounting for severity at </a:t>
            </a:r>
            <a:r>
              <a:rPr lang="en-GB" sz="1600" dirty="0">
                <a:latin typeface="Lucida Console" panose="020B0609040504020204" pitchFamily="49" charset="0"/>
              </a:rPr>
              <a:t>baseline</a:t>
            </a:r>
            <a:r>
              <a:rPr lang="en-GB" dirty="0"/>
              <a:t>, BF = 6.08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9012" y="2965952"/>
            <a:ext cx="952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predictor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28185" y="4385311"/>
            <a:ext cx="1634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outcome variable</a:t>
            </a:r>
          </a:p>
        </p:txBody>
      </p:sp>
    </p:spTree>
    <p:extLst>
      <p:ext uri="{BB962C8B-B14F-4D97-AF65-F5344CB8AC3E}">
        <p14:creationId xmlns:p14="http://schemas.microsoft.com/office/powerpoint/2010/main" val="4207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Which approach?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888480" cy="3340099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/>
              <a:t>Depends on research question:</a:t>
            </a:r>
          </a:p>
          <a:p>
            <a:pPr lvl="1"/>
            <a:r>
              <a:rPr lang="en-GB" dirty="0"/>
              <a:t>Approaches 1 &amp; 2 are concerned with </a:t>
            </a:r>
            <a:r>
              <a:rPr lang="en-GB" dirty="0">
                <a:solidFill>
                  <a:schemeClr val="tx2"/>
                </a:solidFill>
              </a:rPr>
              <a:t>differences in </a:t>
            </a:r>
            <a:r>
              <a:rPr lang="en-GB" i="1" dirty="0">
                <a:solidFill>
                  <a:schemeClr val="tx2"/>
                </a:solidFill>
              </a:rPr>
              <a:t>change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i="1" dirty="0">
                <a:solidFill>
                  <a:schemeClr val="tx2"/>
                </a:solidFill>
              </a:rPr>
              <a:t>scores </a:t>
            </a:r>
            <a:r>
              <a:rPr lang="en-GB" dirty="0">
                <a:solidFill>
                  <a:schemeClr val="tx2"/>
                </a:solidFill>
              </a:rPr>
              <a:t>between groups</a:t>
            </a:r>
          </a:p>
          <a:p>
            <a:pPr lvl="1"/>
            <a:r>
              <a:rPr lang="en-GB" dirty="0"/>
              <a:t>Approach 3 is concerned with </a:t>
            </a:r>
            <a:r>
              <a:rPr lang="en-GB" dirty="0">
                <a:solidFill>
                  <a:schemeClr val="tx2"/>
                </a:solidFill>
              </a:rPr>
              <a:t>scores between groups after the intervention</a:t>
            </a:r>
            <a:r>
              <a:rPr lang="en-GB" dirty="0"/>
              <a:t> (</a:t>
            </a:r>
            <a:r>
              <a:rPr lang="en-GB" dirty="0" err="1"/>
              <a:t>posttest</a:t>
            </a:r>
            <a:r>
              <a:rPr lang="en-GB" dirty="0"/>
              <a:t>).</a:t>
            </a:r>
          </a:p>
          <a:p>
            <a:pPr lvl="2"/>
            <a:r>
              <a:rPr lang="en-GB" dirty="0"/>
              <a:t>By accounting for the </a:t>
            </a:r>
            <a:r>
              <a:rPr lang="en-GB" dirty="0" err="1"/>
              <a:t>pretest</a:t>
            </a:r>
            <a:r>
              <a:rPr lang="en-GB" dirty="0"/>
              <a:t> scores as a covariate first, the statistical power of the test of group on </a:t>
            </a:r>
            <a:r>
              <a:rPr lang="en-GB" dirty="0" err="1"/>
              <a:t>posttest</a:t>
            </a:r>
            <a:r>
              <a:rPr lang="en-GB" dirty="0"/>
              <a:t> is increased.</a:t>
            </a:r>
          </a:p>
          <a:p>
            <a:pPr lvl="2"/>
            <a:r>
              <a:rPr lang="en-GB" dirty="0"/>
              <a:t>Widely recommended and adopted in clinical literature (O’Connell et al., 2017) 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52500" y="533858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O'Connell, N. S., Dai, L., Jiang, Y.,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Speiser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, J. L., Ward, R., Wei, W., ... &amp;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Gebregziabher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, M. (2017). Methods for analysis of pre-post data in clinical research: a comparison of five common methods. 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Journal of Biometrics &amp; Biostatistics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(1), 1.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88809" y="2942344"/>
            <a:ext cx="3133615" cy="199795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9475254" y="3608237"/>
            <a:ext cx="1005145" cy="97400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69316" y="3216982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Group</a:t>
            </a:r>
            <a:endParaRPr lang="en-GB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47381" y="3608237"/>
            <a:ext cx="1105890" cy="110446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268567" y="3216982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3">
                    <a:lumMod val="50000"/>
                  </a:schemeClr>
                </a:solidFill>
              </a:rPr>
              <a:t>Pre-test</a:t>
            </a:r>
            <a:endParaRPr lang="en-GB" b="1" baseline="-250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" name="Curved Connector 10"/>
          <p:cNvCxnSpPr/>
          <p:nvPr/>
        </p:nvCxnSpPr>
        <p:spPr>
          <a:xfrm rot="16200000" flipH="1">
            <a:off x="10089609" y="4985291"/>
            <a:ext cx="518160" cy="438337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29520" y="5463540"/>
            <a:ext cx="990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Variance in </a:t>
            </a:r>
            <a:r>
              <a:rPr lang="en-GB" sz="1200" dirty="0" err="1"/>
              <a:t>posttest</a:t>
            </a:r>
            <a:r>
              <a:rPr lang="en-GB" sz="1200" dirty="0"/>
              <a:t> to explain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10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 animBg="1"/>
      <p:bldP spid="7" grpId="0" animBg="1"/>
      <p:bldP spid="8" grpId="0"/>
      <p:bldP spid="9" grpId="0" animBg="1"/>
      <p:bldP spid="10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932"/>
            <a:ext cx="10972800" cy="1143000"/>
          </a:xfrm>
        </p:spPr>
        <p:txBody>
          <a:bodyPr/>
          <a:lstStyle/>
          <a:p>
            <a:r>
              <a:rPr lang="en-GB" dirty="0"/>
              <a:t>Statistical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24329"/>
            <a:ext cx="5933440" cy="5440362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GB" dirty="0"/>
              <a:t>We’ve used </a:t>
            </a:r>
            <a:r>
              <a:rPr lang="en-GB" b="1" dirty="0">
                <a:solidFill>
                  <a:schemeClr val="tx2"/>
                </a:solidFill>
              </a:rPr>
              <a:t>Bayes factors </a:t>
            </a:r>
            <a:r>
              <a:rPr lang="en-GB" dirty="0"/>
              <a:t>to tell us whether we have evidence for one model relative to another. </a:t>
            </a:r>
          </a:p>
          <a:p>
            <a:pPr lvl="1"/>
            <a:r>
              <a:rPr lang="en-GB" dirty="0"/>
              <a:t>If BF &gt; 3, then substantial evidence for the alternative model</a:t>
            </a:r>
          </a:p>
          <a:p>
            <a:pPr lvl="1"/>
            <a:r>
              <a:rPr lang="en-GB" dirty="0"/>
              <a:t>If BF &lt; 0.33, then substantial evidence for the null model</a:t>
            </a:r>
          </a:p>
          <a:p>
            <a:pPr lvl="1"/>
            <a:endParaRPr lang="en-GB" dirty="0"/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Note, because our BFs are always calculated for the alternative (more complex) model vs. the null (simpler model), the BFs has subscripts ‘10’, </a:t>
            </a:r>
            <a:br>
              <a:rPr lang="en-GB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i.e., BF</a:t>
            </a:r>
            <a:r>
              <a:rPr lang="en-GB" baseline="-25000" dirty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= 3.23</a:t>
            </a: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Occasionally, BF</a:t>
            </a:r>
            <a:r>
              <a:rPr lang="en-GB" baseline="-25000" dirty="0">
                <a:solidFill>
                  <a:schemeClr val="tx2">
                    <a:lumMod val="75000"/>
                  </a:schemeClr>
                </a:solidFill>
              </a:rPr>
              <a:t>01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is reported in articles, which refers to the evidence for the </a:t>
            </a:r>
            <a:r>
              <a:rPr lang="en-GB" i="1" dirty="0">
                <a:solidFill>
                  <a:schemeClr val="tx2">
                    <a:lumMod val="75000"/>
                  </a:schemeClr>
                </a:solidFill>
              </a:rPr>
              <a:t>null model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. It’s equal to 1 / BF</a:t>
            </a:r>
            <a:r>
              <a:rPr lang="en-GB" baseline="-25000" dirty="0">
                <a:solidFill>
                  <a:schemeClr val="tx2">
                    <a:lumMod val="75000"/>
                  </a:schemeClr>
                </a:solidFill>
              </a:rPr>
              <a:t>10</a:t>
            </a:r>
          </a:p>
          <a:p>
            <a:endParaRPr lang="en-GB" baseline="-25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i="1" dirty="0">
                <a:solidFill>
                  <a:schemeClr val="tx2">
                    <a:lumMod val="75000"/>
                  </a:schemeClr>
                </a:solidFill>
              </a:rPr>
              <a:t>p-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values also widely used (i.e., </a:t>
            </a:r>
            <a:r>
              <a:rPr lang="en-GB" i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&lt; .05) 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The BF (and </a:t>
            </a:r>
            <a:r>
              <a:rPr lang="en-GB" i="1" dirty="0"/>
              <a:t>p</a:t>
            </a:r>
            <a:r>
              <a:rPr lang="en-GB" dirty="0"/>
              <a:t>-value) in itself does not tell us about the </a:t>
            </a:r>
            <a:r>
              <a:rPr lang="en-GB" b="1" dirty="0">
                <a:solidFill>
                  <a:schemeClr val="tx2"/>
                </a:solidFill>
              </a:rPr>
              <a:t>size</a:t>
            </a:r>
            <a:r>
              <a:rPr lang="en-GB" dirty="0"/>
              <a:t> or </a:t>
            </a:r>
            <a:r>
              <a:rPr lang="en-GB" b="1" dirty="0">
                <a:solidFill>
                  <a:schemeClr val="tx2"/>
                </a:solidFill>
              </a:rPr>
              <a:t>magnitude</a:t>
            </a:r>
            <a:r>
              <a:rPr lang="en-GB" dirty="0"/>
              <a:t> of the effect of difference between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414" y="2523956"/>
            <a:ext cx="5092586" cy="2049948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746240" y="2124195"/>
            <a:ext cx="173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From Session 5: </a:t>
            </a:r>
          </a:p>
        </p:txBody>
      </p:sp>
      <p:sp>
        <p:nvSpPr>
          <p:cNvPr id="7" name="Oval 6"/>
          <p:cNvSpPr/>
          <p:nvPr/>
        </p:nvSpPr>
        <p:spPr>
          <a:xfrm>
            <a:off x="9286240" y="3037840"/>
            <a:ext cx="873760" cy="3911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1216640" y="3353350"/>
            <a:ext cx="873760" cy="3911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204238" y="4849225"/>
            <a:ext cx="3784562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600" dirty="0"/>
              <a:t>BF &gt; 3</a:t>
            </a:r>
          </a:p>
          <a:p>
            <a:r>
              <a:rPr lang="en-GB" sz="1600" dirty="0"/>
              <a:t>But R</a:t>
            </a:r>
            <a:r>
              <a:rPr lang="en-GB" sz="1600" baseline="30000" dirty="0"/>
              <a:t>2 </a:t>
            </a:r>
            <a:r>
              <a:rPr lang="en-GB" sz="1600" dirty="0"/>
              <a:t>is tiny! (= 0.002, or 0.2%)</a:t>
            </a:r>
          </a:p>
          <a:p>
            <a:r>
              <a:rPr lang="en-GB" sz="1600" i="1" dirty="0"/>
              <a:t>How practically or clinically relevant is this?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2780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Effect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6319520" cy="4277361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/>
              <a:t>Measures of effect size such as R</a:t>
            </a:r>
            <a:r>
              <a:rPr lang="en-GB" sz="2400" baseline="30000" dirty="0"/>
              <a:t>2</a:t>
            </a:r>
            <a:r>
              <a:rPr lang="en-GB" sz="2400" dirty="0"/>
              <a:t> and Cohen’s </a:t>
            </a:r>
            <a:r>
              <a:rPr lang="en-GB" sz="2400" i="1" dirty="0"/>
              <a:t>d </a:t>
            </a:r>
            <a:r>
              <a:rPr lang="en-GB" sz="2400" dirty="0"/>
              <a:t>tell us</a:t>
            </a:r>
            <a:r>
              <a:rPr lang="en-GB" sz="2400" i="1" dirty="0"/>
              <a:t> </a:t>
            </a:r>
            <a:r>
              <a:rPr lang="en-GB" sz="2400" dirty="0"/>
              <a:t>about the magnitude of the effect.</a:t>
            </a:r>
          </a:p>
          <a:p>
            <a:r>
              <a:rPr lang="en-GB" sz="2400" dirty="0"/>
              <a:t>Cohen’s d is the standardised difference between two means.</a:t>
            </a:r>
          </a:p>
          <a:p>
            <a:pPr lvl="1"/>
            <a:r>
              <a:rPr lang="en-GB" sz="1900" dirty="0"/>
              <a:t>Various packages exist for measuring </a:t>
            </a:r>
            <a:r>
              <a:rPr lang="en-GB" sz="1900" i="1" dirty="0"/>
              <a:t>d</a:t>
            </a:r>
            <a:r>
              <a:rPr lang="en-GB" sz="1900" dirty="0"/>
              <a:t> and other effect sizes in R, e.g., </a:t>
            </a:r>
            <a:r>
              <a:rPr lang="en-GB" sz="1700" dirty="0" err="1">
                <a:latin typeface="Lucida Console" panose="020B0609040504020204" pitchFamily="49" charset="0"/>
              </a:rPr>
              <a:t>effsize</a:t>
            </a:r>
            <a:endParaRPr lang="en-GB" sz="1700" dirty="0">
              <a:latin typeface="Lucida Console" panose="020B0609040504020204" pitchFamily="49" charset="0"/>
            </a:endParaRPr>
          </a:p>
          <a:p>
            <a:pPr lvl="1"/>
            <a:r>
              <a:rPr lang="en-GB" sz="1700" dirty="0">
                <a:latin typeface="Lucida Console" panose="020B0609040504020204" pitchFamily="49" charset="0"/>
              </a:rPr>
              <a:t>see </a:t>
            </a:r>
            <a:r>
              <a:rPr lang="en-GB" sz="2000" dirty="0">
                <a:hlinkClick r:id="rId3"/>
              </a:rPr>
              <a:t>http://www.andywills.info/rminr/</a:t>
            </a:r>
            <a:endParaRPr lang="en-GB" sz="2000" dirty="0"/>
          </a:p>
          <a:p>
            <a:pPr marL="0" indent="0">
              <a:buNone/>
            </a:pPr>
            <a:r>
              <a:rPr lang="en-GB" sz="1400" dirty="0"/>
              <a:t>	(Press CTRL + F and search for “effect size”)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sz="2400" dirty="0"/>
              <a:t>But, a large effect size still doesn’t necessarily translate to </a:t>
            </a:r>
            <a:r>
              <a:rPr lang="en-GB" sz="2400" i="1" dirty="0">
                <a:solidFill>
                  <a:srgbClr val="002060"/>
                </a:solidFill>
              </a:rPr>
              <a:t>practical</a:t>
            </a:r>
            <a:r>
              <a:rPr lang="en-GB" sz="2400" dirty="0"/>
              <a:t> or </a:t>
            </a:r>
            <a:r>
              <a:rPr lang="en-GB" sz="2400" i="1" dirty="0">
                <a:solidFill>
                  <a:srgbClr val="002060"/>
                </a:solidFill>
              </a:rPr>
              <a:t>clinical</a:t>
            </a:r>
            <a:r>
              <a:rPr lang="en-GB" sz="2400" dirty="0"/>
              <a:t> significance</a:t>
            </a:r>
            <a:br>
              <a:rPr lang="en-GB" sz="2400" dirty="0"/>
            </a:br>
            <a:r>
              <a:rPr lang="en-GB" sz="2400" dirty="0"/>
              <a:t>(however, like statistical significance, might be theoretically important)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69200" y="2587229"/>
            <a:ext cx="4389718" cy="1815882"/>
          </a:xfrm>
          <a:prstGeom prst="rect">
            <a:avLst/>
          </a:prstGeom>
          <a:solidFill>
            <a:srgbClr val="F2DCDB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2060"/>
                </a:solidFill>
              </a:rPr>
              <a:t>Hypothetical study of a weight loss intervention: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BF &gt; 3 for treatment vs.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Cohen’s d = 2.5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But the average weight loss difference between groups could be only 50 g after 1 year</a:t>
            </a:r>
          </a:p>
          <a:p>
            <a:br>
              <a:rPr lang="en-GB" sz="1600" dirty="0"/>
            </a:br>
            <a:r>
              <a:rPr lang="en-GB" sz="1600" i="1" dirty="0"/>
              <a:t>How practically or clinically relevant is this?</a:t>
            </a:r>
          </a:p>
        </p:txBody>
      </p:sp>
    </p:spTree>
    <p:extLst>
      <p:ext uri="{BB962C8B-B14F-4D97-AF65-F5344CB8AC3E}">
        <p14:creationId xmlns:p14="http://schemas.microsoft.com/office/powerpoint/2010/main" val="89835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Clinical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688" y="1468436"/>
            <a:ext cx="5051272" cy="4525963"/>
          </a:xfrm>
        </p:spPr>
        <p:txBody>
          <a:bodyPr>
            <a:normAutofit/>
          </a:bodyPr>
          <a:lstStyle/>
          <a:p>
            <a:pPr lvl="0"/>
            <a:r>
              <a:rPr lang="en-GB" sz="2200" b="1" dirty="0">
                <a:solidFill>
                  <a:srgbClr val="002060"/>
                </a:solidFill>
              </a:rPr>
              <a:t>Clinical significance </a:t>
            </a:r>
            <a:r>
              <a:rPr lang="en-GB" sz="2200" dirty="0"/>
              <a:t>refers to whether an intervention leads to an outcome that is clinically meaningful.</a:t>
            </a:r>
          </a:p>
          <a:p>
            <a:pPr lvl="1"/>
            <a:r>
              <a:rPr lang="en-GB" sz="2200" dirty="0"/>
              <a:t>e.g., whether therapy results in a </a:t>
            </a:r>
            <a:r>
              <a:rPr lang="en-GB" sz="2200" dirty="0">
                <a:solidFill>
                  <a:srgbClr val="002060"/>
                </a:solidFill>
              </a:rPr>
              <a:t>change in diagnosis</a:t>
            </a:r>
            <a:r>
              <a:rPr lang="en-GB" sz="2200" dirty="0"/>
              <a:t> of a disorder in a client or not</a:t>
            </a:r>
          </a:p>
          <a:p>
            <a:pPr lvl="0"/>
            <a:r>
              <a:rPr lang="en-GB" sz="2200" dirty="0"/>
              <a:t>Some scales have an </a:t>
            </a:r>
            <a:r>
              <a:rPr lang="en-GB" sz="2200" dirty="0">
                <a:solidFill>
                  <a:schemeClr val="tx2"/>
                </a:solidFill>
              </a:rPr>
              <a:t>established </a:t>
            </a:r>
            <a:r>
              <a:rPr lang="en-GB" sz="2200" dirty="0" err="1">
                <a:solidFill>
                  <a:schemeClr val="tx2"/>
                </a:solidFill>
              </a:rPr>
              <a:t>cutoff</a:t>
            </a:r>
            <a:r>
              <a:rPr lang="en-GB" sz="2200" dirty="0">
                <a:solidFill>
                  <a:schemeClr val="tx2"/>
                </a:solidFill>
              </a:rPr>
              <a:t> </a:t>
            </a:r>
            <a:r>
              <a:rPr lang="en-GB" sz="2200" dirty="0"/>
              <a:t>for a diagnosis of a disorder or not.</a:t>
            </a:r>
          </a:p>
          <a:p>
            <a:pPr lvl="1"/>
            <a:r>
              <a:rPr lang="en-GB" sz="2200" dirty="0"/>
              <a:t>e.g., on the CES-D depression scale, scores </a:t>
            </a:r>
            <a:r>
              <a:rPr lang="en-GB" sz="2200" dirty="0">
                <a:solidFill>
                  <a:srgbClr val="002060"/>
                </a:solidFill>
              </a:rPr>
              <a:t>16 or greater </a:t>
            </a:r>
            <a:r>
              <a:rPr lang="en-GB" sz="2200" dirty="0"/>
              <a:t>are considered as showing enhanced symptoms of depression (</a:t>
            </a:r>
            <a:r>
              <a:rPr lang="en-GB" sz="2200" dirty="0" err="1"/>
              <a:t>Radloff</a:t>
            </a:r>
            <a:r>
              <a:rPr lang="en-GB" sz="2200" dirty="0"/>
              <a:t>, 1977).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2780" y="1951270"/>
            <a:ext cx="4436745" cy="37092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37904" y="4239697"/>
            <a:ext cx="127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</a:rPr>
              <a:t>CES-D = 16</a:t>
            </a:r>
          </a:p>
        </p:txBody>
      </p:sp>
      <p:sp>
        <p:nvSpPr>
          <p:cNvPr id="7" name="Oval 6"/>
          <p:cNvSpPr/>
          <p:nvPr/>
        </p:nvSpPr>
        <p:spPr>
          <a:xfrm>
            <a:off x="8964886" y="4351894"/>
            <a:ext cx="873760" cy="3911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7931952" y="5736705"/>
            <a:ext cx="2685248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On average, a shift to a healthy diet resulted in a change in diagnosis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24939" y="1564018"/>
            <a:ext cx="204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2060"/>
                </a:solidFill>
              </a:rPr>
              <a:t>Francis et al. (2019)</a:t>
            </a:r>
          </a:p>
        </p:txBody>
      </p:sp>
    </p:spTree>
    <p:extLst>
      <p:ext uri="{BB962C8B-B14F-4D97-AF65-F5344CB8AC3E}">
        <p14:creationId xmlns:p14="http://schemas.microsoft.com/office/powerpoint/2010/main" val="246742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Going further: Clinical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17638"/>
            <a:ext cx="6341451" cy="4525963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GB" sz="2200" b="1" dirty="0">
                <a:solidFill>
                  <a:srgbClr val="002060"/>
                </a:solidFill>
              </a:rPr>
              <a:t>Jacobson and </a:t>
            </a:r>
            <a:r>
              <a:rPr lang="en-GB" sz="2200" b="1" dirty="0" err="1">
                <a:solidFill>
                  <a:srgbClr val="002060"/>
                </a:solidFill>
              </a:rPr>
              <a:t>Truax</a:t>
            </a:r>
            <a:r>
              <a:rPr lang="en-GB" sz="2200" b="1" dirty="0">
                <a:solidFill>
                  <a:srgbClr val="002060"/>
                </a:solidFill>
              </a:rPr>
              <a:t> (1991)</a:t>
            </a:r>
          </a:p>
          <a:p>
            <a:r>
              <a:rPr lang="en-GB" sz="2200" dirty="0"/>
              <a:t>Tried to establish a more general method of determining whether intervention led to clinically significant change or not.</a:t>
            </a:r>
          </a:p>
          <a:p>
            <a:r>
              <a:rPr lang="en-GB" sz="2200" dirty="0"/>
              <a:t>An individual’s improvement may be due to measurement error, and may not necessarily be </a:t>
            </a:r>
            <a:r>
              <a:rPr lang="en-GB" sz="2200" i="1" dirty="0"/>
              <a:t>reliable</a:t>
            </a:r>
            <a:r>
              <a:rPr lang="en-GB" sz="2200" dirty="0"/>
              <a:t>.</a:t>
            </a:r>
          </a:p>
          <a:p>
            <a:pPr lvl="0"/>
            <a:r>
              <a:rPr lang="en-GB" sz="2200" b="1" dirty="0">
                <a:solidFill>
                  <a:srgbClr val="002060"/>
                </a:solidFill>
              </a:rPr>
              <a:t>Reliable change (RC) index </a:t>
            </a:r>
            <a:r>
              <a:rPr lang="en-GB" sz="2200" dirty="0"/>
              <a:t>– used to establish whether individuals have a reliable change score between baseline and follow-up.</a:t>
            </a:r>
          </a:p>
          <a:p>
            <a:pPr lvl="0"/>
            <a:r>
              <a:rPr lang="en-GB" sz="2200" dirty="0"/>
              <a:t>For each participant:</a:t>
            </a:r>
          </a:p>
          <a:p>
            <a:pPr marL="0" lvl="0" indent="0">
              <a:buNone/>
            </a:pPr>
            <a:r>
              <a:rPr lang="en-GB" sz="2200" dirty="0"/>
              <a:t>	RC = (</a:t>
            </a:r>
            <a:r>
              <a:rPr lang="en-GB" sz="2200" dirty="0" err="1"/>
              <a:t>pretest</a:t>
            </a:r>
            <a:r>
              <a:rPr lang="en-GB" sz="2200" dirty="0"/>
              <a:t> – </a:t>
            </a:r>
            <a:r>
              <a:rPr lang="en-GB" sz="2200" dirty="0" err="1"/>
              <a:t>posttest</a:t>
            </a:r>
            <a:r>
              <a:rPr lang="en-GB" sz="2200" dirty="0"/>
              <a:t>) / </a:t>
            </a:r>
            <a:r>
              <a:rPr lang="en-GB" sz="2200" dirty="0" err="1"/>
              <a:t>SE_difference</a:t>
            </a:r>
            <a:endParaRPr lang="en-GB" sz="2200" dirty="0"/>
          </a:p>
          <a:p>
            <a:pPr lvl="0"/>
            <a:r>
              <a:rPr lang="en-GB" sz="2200" dirty="0"/>
              <a:t>If </a:t>
            </a:r>
            <a:r>
              <a:rPr lang="en-GB" sz="2200" dirty="0">
                <a:solidFill>
                  <a:schemeClr val="accent3">
                    <a:lumMod val="50000"/>
                  </a:schemeClr>
                </a:solidFill>
              </a:rPr>
              <a:t>RC &gt; 1.96 </a:t>
            </a:r>
            <a:r>
              <a:rPr lang="en-GB" sz="2200" dirty="0"/>
              <a:t>or </a:t>
            </a:r>
            <a:r>
              <a:rPr lang="en-GB" sz="2200" dirty="0">
                <a:solidFill>
                  <a:schemeClr val="accent3">
                    <a:lumMod val="50000"/>
                  </a:schemeClr>
                </a:solidFill>
              </a:rPr>
              <a:t>RC &lt; -1.96</a:t>
            </a:r>
            <a:r>
              <a:rPr lang="en-GB" sz="2200" dirty="0"/>
              <a:t>, then reliable change.</a:t>
            </a:r>
          </a:p>
          <a:p>
            <a:pPr lvl="0"/>
            <a:r>
              <a:rPr lang="en-GB" sz="2200" dirty="0"/>
              <a:t>See Further Knowledge section in Worksheet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84212" y="6356351"/>
            <a:ext cx="39818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225" y="1856499"/>
            <a:ext cx="3876190" cy="3504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34785" y="1328529"/>
            <a:ext cx="2297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Francis et al. (2019). Dietary change group</a:t>
            </a:r>
          </a:p>
        </p:txBody>
      </p:sp>
      <p:cxnSp>
        <p:nvCxnSpPr>
          <p:cNvPr id="8" name="Curved Connector 7"/>
          <p:cNvCxnSpPr/>
          <p:nvPr/>
        </p:nvCxnSpPr>
        <p:spPr>
          <a:xfrm rot="16200000" flipH="1">
            <a:off x="10934775" y="2575821"/>
            <a:ext cx="518160" cy="438337"/>
          </a:xfrm>
          <a:prstGeom prst="curvedConnector3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184212" y="2978402"/>
            <a:ext cx="990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3">
                    <a:lumMod val="75000"/>
                  </a:schemeClr>
                </a:solidFill>
              </a:rPr>
              <a:t>RC index lower </a:t>
            </a:r>
            <a:endParaRPr lang="en-GB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16200000" flipV="1">
            <a:off x="8582904" y="2697203"/>
            <a:ext cx="530128" cy="220737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28079" y="2139878"/>
            <a:ext cx="990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3">
                    <a:lumMod val="75000"/>
                  </a:schemeClr>
                </a:solidFill>
              </a:rPr>
              <a:t>RC index lower </a:t>
            </a:r>
            <a:endParaRPr lang="en-GB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18320" y="5388406"/>
            <a:ext cx="1994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10 </a:t>
            </a:r>
            <a:r>
              <a:rPr lang="en-GB" dirty="0" err="1">
                <a:solidFill>
                  <a:schemeClr val="accent3">
                    <a:lumMod val="75000"/>
                  </a:schemeClr>
                </a:solidFill>
              </a:rPr>
              <a:t>ppts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 below lower RC index, therefore show </a:t>
            </a:r>
            <a:r>
              <a:rPr lang="en-GB" i="1" dirty="0">
                <a:solidFill>
                  <a:schemeClr val="tx2"/>
                </a:solidFill>
              </a:rPr>
              <a:t>reliable change</a:t>
            </a:r>
          </a:p>
        </p:txBody>
      </p:sp>
      <p:cxnSp>
        <p:nvCxnSpPr>
          <p:cNvPr id="12" name="Curved Connector 11"/>
          <p:cNvCxnSpPr/>
          <p:nvPr/>
        </p:nvCxnSpPr>
        <p:spPr>
          <a:xfrm rot="5400000" flipH="1" flipV="1">
            <a:off x="10363805" y="1771379"/>
            <a:ext cx="736997" cy="2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255111" y="1038030"/>
            <a:ext cx="990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2">
                    <a:lumMod val="75000"/>
                  </a:schemeClr>
                </a:solidFill>
              </a:rPr>
              <a:t>diagonal = no change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90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7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059488" y="0"/>
            <a:ext cx="613251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0" y="274638"/>
            <a:ext cx="6050508" cy="1143000"/>
          </a:xfrm>
        </p:spPr>
        <p:txBody>
          <a:bodyPr>
            <a:normAutofit/>
          </a:bodyPr>
          <a:lstStyle/>
          <a:p>
            <a:r>
              <a:rPr lang="en-GB" sz="2800" dirty="0"/>
              <a:t>Going further: Clinical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15" y="1417638"/>
            <a:ext cx="5943074" cy="452596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GB" sz="1800" b="1" dirty="0">
                <a:solidFill>
                  <a:srgbClr val="002060"/>
                </a:solidFill>
              </a:rPr>
              <a:t>Jacobson and </a:t>
            </a:r>
            <a:r>
              <a:rPr lang="en-GB" sz="1800" b="1" dirty="0" err="1">
                <a:solidFill>
                  <a:srgbClr val="002060"/>
                </a:solidFill>
              </a:rPr>
              <a:t>Truax</a:t>
            </a:r>
            <a:r>
              <a:rPr lang="en-GB" sz="1800" b="1" dirty="0">
                <a:solidFill>
                  <a:srgbClr val="002060"/>
                </a:solidFill>
              </a:rPr>
              <a:t> (1991)</a:t>
            </a:r>
          </a:p>
          <a:p>
            <a:r>
              <a:rPr lang="en-GB" sz="1800" b="1" dirty="0">
                <a:solidFill>
                  <a:srgbClr val="003300"/>
                </a:solidFill>
              </a:rPr>
              <a:t>Suggested these treatment outcomes on the basis of a participant’s RC index and criterion for diagnosis:</a:t>
            </a:r>
          </a:p>
          <a:p>
            <a:pPr lvl="1"/>
            <a:r>
              <a:rPr lang="en-GB" sz="1800" b="1" dirty="0">
                <a:solidFill>
                  <a:schemeClr val="tx2"/>
                </a:solidFill>
              </a:rPr>
              <a:t>Recovered</a:t>
            </a:r>
          </a:p>
          <a:p>
            <a:pPr lvl="2"/>
            <a:r>
              <a:rPr lang="en-GB" sz="1800" dirty="0"/>
              <a:t>Reliable change and </a:t>
            </a:r>
            <a:r>
              <a:rPr lang="en-GB" sz="1800" dirty="0" err="1"/>
              <a:t>posttest</a:t>
            </a:r>
            <a:r>
              <a:rPr lang="en-GB" sz="1800" dirty="0"/>
              <a:t> crosses criterion </a:t>
            </a:r>
          </a:p>
          <a:p>
            <a:pPr lvl="1"/>
            <a:r>
              <a:rPr lang="en-GB" sz="1800" b="1" dirty="0">
                <a:solidFill>
                  <a:schemeClr val="tx2"/>
                </a:solidFill>
              </a:rPr>
              <a:t>Improved</a:t>
            </a:r>
          </a:p>
          <a:p>
            <a:pPr lvl="2"/>
            <a:r>
              <a:rPr lang="en-GB" sz="1800" dirty="0"/>
              <a:t>Reliable change and </a:t>
            </a:r>
            <a:r>
              <a:rPr lang="en-GB" sz="1800" dirty="0" err="1"/>
              <a:t>posttest</a:t>
            </a:r>
            <a:r>
              <a:rPr lang="en-GB" sz="1800" dirty="0"/>
              <a:t> does not cross criterion </a:t>
            </a:r>
          </a:p>
          <a:p>
            <a:pPr lvl="1"/>
            <a:r>
              <a:rPr lang="en-GB" sz="1800" b="1" dirty="0">
                <a:solidFill>
                  <a:schemeClr val="tx2"/>
                </a:solidFill>
              </a:rPr>
              <a:t>Unchanged</a:t>
            </a:r>
          </a:p>
          <a:p>
            <a:pPr lvl="2"/>
            <a:r>
              <a:rPr lang="en-GB" sz="1800" dirty="0"/>
              <a:t>No reliable change</a:t>
            </a:r>
          </a:p>
          <a:p>
            <a:pPr lvl="1"/>
            <a:r>
              <a:rPr lang="en-GB" sz="1800" b="1" dirty="0">
                <a:solidFill>
                  <a:schemeClr val="tx2"/>
                </a:solidFill>
              </a:rPr>
              <a:t>Deteriorated</a:t>
            </a:r>
          </a:p>
          <a:p>
            <a:pPr lvl="2"/>
            <a:r>
              <a:rPr lang="en-GB" sz="1800" dirty="0"/>
              <a:t>Reliable change and </a:t>
            </a:r>
            <a:r>
              <a:rPr lang="en-GB" sz="1800" dirty="0" err="1"/>
              <a:t>posttest</a:t>
            </a:r>
            <a:r>
              <a:rPr lang="en-GB" sz="1800" dirty="0"/>
              <a:t> below </a:t>
            </a:r>
            <a:r>
              <a:rPr lang="en-GB" sz="1800" dirty="0" err="1"/>
              <a:t>pretest</a:t>
            </a:r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In absence of established criterion, if M</a:t>
            </a:r>
            <a:r>
              <a:rPr lang="en-GB" sz="1800" baseline="-25000" dirty="0"/>
              <a:t>1</a:t>
            </a:r>
            <a:r>
              <a:rPr lang="en-GB" sz="1800" dirty="0"/>
              <a:t> and M</a:t>
            </a:r>
            <a:r>
              <a:rPr lang="en-GB" sz="1800" baseline="-25000" dirty="0"/>
              <a:t>2</a:t>
            </a:r>
            <a:r>
              <a:rPr lang="en-GB" sz="1800" dirty="0"/>
              <a:t> are known, the midpoint between them can be used as a </a:t>
            </a:r>
            <a:r>
              <a:rPr lang="en-GB" sz="1800" dirty="0" err="1"/>
              <a:t>cutoff</a:t>
            </a:r>
            <a:r>
              <a:rPr lang="en-GB" sz="1800" dirty="0"/>
              <a:t> (</a:t>
            </a:r>
            <a:r>
              <a:rPr lang="en-GB" sz="1800" b="1" dirty="0"/>
              <a:t>c</a:t>
            </a:r>
            <a:r>
              <a:rPr lang="en-GB" sz="1800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37447" y="2058678"/>
            <a:ext cx="990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tx2">
                    <a:lumMod val="75000"/>
                  </a:schemeClr>
                </a:solidFill>
              </a:rPr>
              <a:t>Functional</a:t>
            </a:r>
          </a:p>
          <a:p>
            <a:r>
              <a:rPr lang="en-GB" sz="1200" b="1" dirty="0">
                <a:solidFill>
                  <a:schemeClr val="tx2">
                    <a:lumMod val="75000"/>
                  </a:schemeClr>
                </a:solidFill>
              </a:rPr>
              <a:t>population</a:t>
            </a:r>
            <a:endParaRPr lang="en-GB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61089" y="2058678"/>
            <a:ext cx="1349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4">
                    <a:lumMod val="75000"/>
                  </a:schemeClr>
                </a:solidFill>
              </a:rPr>
              <a:t>Dysfunctional</a:t>
            </a:r>
          </a:p>
          <a:p>
            <a:r>
              <a:rPr lang="en-GB" sz="1200" b="1" dirty="0">
                <a:solidFill>
                  <a:schemeClr val="accent4">
                    <a:lumMod val="75000"/>
                  </a:schemeClr>
                </a:solidFill>
              </a:rPr>
              <a:t>population</a:t>
            </a:r>
            <a:endParaRPr lang="en-GB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9000" r="24540"/>
          <a:stretch/>
        </p:blipFill>
        <p:spPr>
          <a:xfrm>
            <a:off x="6660107" y="2622085"/>
            <a:ext cx="4435524" cy="1832038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8375650" y="2705100"/>
            <a:ext cx="803" cy="16637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429260" y="2698750"/>
            <a:ext cx="7568" cy="16637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/>
          <p:nvPr/>
        </p:nvCxnSpPr>
        <p:spPr>
          <a:xfrm>
            <a:off x="6660107" y="4368800"/>
            <a:ext cx="411584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6200000" flipV="1">
            <a:off x="7699844" y="2614058"/>
            <a:ext cx="472318" cy="217362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 flipV="1">
            <a:off x="9794177" y="2520343"/>
            <a:ext cx="486540" cy="438555"/>
          </a:xfrm>
          <a:prstGeom prst="curvedConnector3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911822" y="3680619"/>
            <a:ext cx="0" cy="7058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Box 1031"/>
          <p:cNvSpPr txBox="1"/>
          <p:nvPr/>
        </p:nvSpPr>
        <p:spPr>
          <a:xfrm>
            <a:off x="8770597" y="3109851"/>
            <a:ext cx="2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190883" y="2361396"/>
            <a:ext cx="54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</a:t>
            </a:r>
            <a:r>
              <a:rPr lang="en-GB" b="1" baseline="-25000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55417" y="2370288"/>
            <a:ext cx="54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</a:t>
            </a:r>
            <a:r>
              <a:rPr lang="en-GB" b="1" baseline="-25000" dirty="0"/>
              <a:t>2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8221603" y="4375151"/>
            <a:ext cx="0" cy="33966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822222" y="4269166"/>
            <a:ext cx="5358" cy="44564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64338" y="4705613"/>
            <a:ext cx="746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Pretest</a:t>
            </a:r>
            <a:endParaRPr lang="en-GB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score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465256" y="4705612"/>
            <a:ext cx="746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Posttest</a:t>
            </a:r>
            <a:endParaRPr lang="en-GB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score</a:t>
            </a:r>
          </a:p>
        </p:txBody>
      </p:sp>
      <p:sp>
        <p:nvSpPr>
          <p:cNvPr id="1036" name="Rectangle 1035"/>
          <p:cNvSpPr/>
          <p:nvPr/>
        </p:nvSpPr>
        <p:spPr>
          <a:xfrm>
            <a:off x="6230573" y="5968163"/>
            <a:ext cx="47606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Jacobson, N. S., &amp; </a:t>
            </a:r>
            <a:r>
              <a:rPr lang="en-GB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Truax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P. (1991). Clinical significance: A statistical approach to defining meaningful change in psychotherapy research. </a:t>
            </a:r>
            <a:r>
              <a:rPr lang="en-GB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Journal of Consulting and Clinical Psychology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GB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59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(1), 12–19. https://doi.org/10.1037/0022-006X.59.1.12</a:t>
            </a:r>
          </a:p>
        </p:txBody>
      </p:sp>
    </p:spTree>
    <p:extLst>
      <p:ext uri="{BB962C8B-B14F-4D97-AF65-F5344CB8AC3E}">
        <p14:creationId xmlns:p14="http://schemas.microsoft.com/office/powerpoint/2010/main" val="116916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7300" y="1335894"/>
            <a:ext cx="96774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/>
              <a:t>Activity: Remainder of Session</a:t>
            </a:r>
          </a:p>
          <a:p>
            <a:r>
              <a:rPr lang="en-GB" sz="3200" b="1" dirty="0"/>
              <a:t>Start Worksheet 7 and Exercises using </a:t>
            </a:r>
            <a:r>
              <a:rPr lang="en-GB" sz="3200" b="1" dirty="0" err="1"/>
              <a:t>RStudio</a:t>
            </a:r>
            <a:endParaRPr lang="en-GB" sz="3200" b="1" dirty="0"/>
          </a:p>
        </p:txBody>
      </p:sp>
      <p:sp>
        <p:nvSpPr>
          <p:cNvPr id="2" name="Rectangle 1"/>
          <p:cNvSpPr/>
          <p:nvPr/>
        </p:nvSpPr>
        <p:spPr>
          <a:xfrm>
            <a:off x="1257300" y="3697986"/>
            <a:ext cx="567681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GB" sz="2400" dirty="0"/>
              <a:t>Worksheet 7: </a:t>
            </a:r>
            <a:endParaRPr lang="en-GB" sz="2400" dirty="0">
              <a:hlinkClick r:id="rId3"/>
            </a:endParaRPr>
          </a:p>
          <a:p>
            <a:r>
              <a:rPr lang="en-GB" sz="2400" dirty="0">
                <a:hlinkClick r:id="rId3"/>
              </a:rPr>
              <a:t>https://chrisjberry.github.io/datafluencyCB/</a:t>
            </a:r>
            <a:endParaRPr lang="en-GB" sz="2400" dirty="0"/>
          </a:p>
          <a:p>
            <a:r>
              <a:rPr lang="en-GB" sz="2400" dirty="0"/>
              <a:t>(or DLE)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7300" y="2453361"/>
            <a:ext cx="6295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Please ask me if you have any questions on the code or concepts.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DDA69F0C-E056-9B4E-98A3-7EE731FEFE5C}"/>
              </a:ext>
            </a:extLst>
          </p:cNvPr>
          <p:cNvSpPr txBox="1"/>
          <p:nvPr/>
        </p:nvSpPr>
        <p:spPr>
          <a:xfrm>
            <a:off x="4095705" y="5522106"/>
            <a:ext cx="428437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Remember, next week is our last session! </a:t>
            </a:r>
            <a:r>
              <a:rPr lang="en-GB" dirty="0">
                <a:sym typeface="Wingdings" panose="05000000000000000000" pitchFamily="2" charset="2"/>
              </a:rPr>
              <a:t></a:t>
            </a:r>
            <a:br>
              <a:rPr lang="en-GB" dirty="0"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(Please bring your questions!)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0951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Pre-post design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48677595"/>
              </p:ext>
            </p:extLst>
          </p:nvPr>
        </p:nvGraphicFramePr>
        <p:xfrm>
          <a:off x="6624320" y="2576354"/>
          <a:ext cx="5160977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378247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679610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Pre-test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Post-test</a:t>
                      </a: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Treatment 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Control 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77520" y="1960879"/>
            <a:ext cx="5384800" cy="4114323"/>
          </a:xfrm>
        </p:spPr>
        <p:txBody>
          <a:bodyPr/>
          <a:lstStyle/>
          <a:p>
            <a:r>
              <a:rPr lang="en-GB" sz="2400" dirty="0"/>
              <a:t>A </a:t>
            </a:r>
            <a:r>
              <a:rPr lang="en-GB" sz="2400" dirty="0">
                <a:solidFill>
                  <a:schemeClr val="tx2"/>
                </a:solidFill>
              </a:rPr>
              <a:t>dependent variable </a:t>
            </a:r>
            <a:r>
              <a:rPr lang="en-GB" sz="2400" dirty="0"/>
              <a:t>can be measured at two time points (pre-test and post test) </a:t>
            </a:r>
          </a:p>
          <a:p>
            <a:pPr lvl="1"/>
            <a:r>
              <a:rPr lang="en-GB" dirty="0"/>
              <a:t>e.g., symptoms of depression before and after therapy</a:t>
            </a:r>
          </a:p>
          <a:p>
            <a:r>
              <a:rPr lang="en-GB" sz="2400" dirty="0"/>
              <a:t>A Control group can be included.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Left Bracket 5"/>
          <p:cNvSpPr/>
          <p:nvPr/>
        </p:nvSpPr>
        <p:spPr>
          <a:xfrm rot="16200000">
            <a:off x="10058399" y="3663456"/>
            <a:ext cx="101600" cy="899318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9826108" y="4217652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10" name="Left Bracket 9"/>
          <p:cNvSpPr/>
          <p:nvPr/>
        </p:nvSpPr>
        <p:spPr>
          <a:xfrm>
            <a:off x="6329680" y="3029110"/>
            <a:ext cx="104819" cy="76057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530871" y="3259723"/>
            <a:ext cx="707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Group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36560" y="5317729"/>
            <a:ext cx="299720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Pre-post designs can be analysed in multiple ways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3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1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variety of healthy and delicious foods for vegetarians ...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02" r="4632" b="2778"/>
          <a:stretch/>
        </p:blipFill>
        <p:spPr>
          <a:xfrm>
            <a:off x="7119256" y="0"/>
            <a:ext cx="5072744" cy="6858000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2669"/>
          </a:xfrm>
        </p:spPr>
        <p:txBody>
          <a:bodyPr>
            <a:normAutofit/>
          </a:bodyPr>
          <a:lstStyle/>
          <a:p>
            <a:pPr algn="l"/>
            <a:r>
              <a:rPr lang="en-GB" sz="2600" dirty="0"/>
              <a:t>Francis et al. (2019)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599" y="987307"/>
            <a:ext cx="5049329" cy="33791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200" b="1" dirty="0">
                <a:solidFill>
                  <a:schemeClr val="tx2"/>
                </a:solidFill>
              </a:rPr>
              <a:t>Administered a healthy diet intervention to a n = 38 individuals with elevated levels of depression symptoms and a poor diet.</a:t>
            </a:r>
            <a:endParaRPr lang="en-GB" sz="22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2200" dirty="0">
                <a:solidFill>
                  <a:schemeClr val="tx2">
                    <a:lumMod val="75000"/>
                  </a:schemeClr>
                </a:solidFill>
              </a:rPr>
              <a:t>Depressive symptoms measured before and 3 weeks after the intervention.</a:t>
            </a:r>
          </a:p>
          <a:p>
            <a:pPr marL="0" indent="0">
              <a:buNone/>
            </a:pPr>
            <a:endParaRPr lang="en-GB" sz="22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2200" dirty="0">
                <a:solidFill>
                  <a:schemeClr val="tx2">
                    <a:lumMod val="75000"/>
                  </a:schemeClr>
                </a:solidFill>
              </a:rPr>
              <a:t>Performance compared to a control group (n = 38) who did not receive the dietary intervention.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599" y="4320426"/>
            <a:ext cx="5221857" cy="22184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200" b="1" dirty="0">
                <a:solidFill>
                  <a:schemeClr val="tx2"/>
                </a:solidFill>
              </a:rPr>
              <a:t>Factors (IVs):</a:t>
            </a:r>
          </a:p>
          <a:p>
            <a:r>
              <a:rPr lang="en-GB" sz="2200" b="1" dirty="0">
                <a:solidFill>
                  <a:schemeClr val="tx2"/>
                </a:solidFill>
              </a:rPr>
              <a:t>Group: </a:t>
            </a:r>
            <a:br>
              <a:rPr lang="en-GB" sz="2200" b="1" dirty="0">
                <a:solidFill>
                  <a:schemeClr val="tx2"/>
                </a:solidFill>
              </a:rPr>
            </a:br>
            <a:r>
              <a:rPr lang="en-GB" sz="2200" b="1" dirty="0">
                <a:solidFill>
                  <a:schemeClr val="tx2"/>
                </a:solidFill>
              </a:rPr>
              <a:t>  </a:t>
            </a:r>
            <a:r>
              <a:rPr lang="en-GB" sz="2200" dirty="0">
                <a:solidFill>
                  <a:schemeClr val="tx2"/>
                </a:solidFill>
              </a:rPr>
              <a:t>between subjects,</a:t>
            </a:r>
            <a:br>
              <a:rPr lang="en-GB" sz="2200" dirty="0">
                <a:solidFill>
                  <a:schemeClr val="tx2"/>
                </a:solidFill>
              </a:rPr>
            </a:br>
            <a:r>
              <a:rPr lang="en-GB" sz="2200" dirty="0">
                <a:solidFill>
                  <a:schemeClr val="tx2"/>
                </a:solidFill>
              </a:rPr>
              <a:t>  2 levels (</a:t>
            </a:r>
            <a:r>
              <a:rPr lang="en-GB" sz="2200" dirty="0" err="1">
                <a:solidFill>
                  <a:schemeClr val="tx2"/>
                </a:solidFill>
              </a:rPr>
              <a:t>diet_change</a:t>
            </a:r>
            <a:r>
              <a:rPr lang="en-GB" sz="2200" dirty="0">
                <a:solidFill>
                  <a:schemeClr val="tx2"/>
                </a:solidFill>
              </a:rPr>
              <a:t>, </a:t>
            </a:r>
            <a:r>
              <a:rPr lang="en-GB" sz="2200" dirty="0" err="1">
                <a:solidFill>
                  <a:schemeClr val="tx2"/>
                </a:solidFill>
              </a:rPr>
              <a:t>habitual_diet</a:t>
            </a:r>
            <a:r>
              <a:rPr lang="en-GB" sz="2200" dirty="0">
                <a:solidFill>
                  <a:schemeClr val="tx2"/>
                </a:solidFill>
              </a:rPr>
              <a:t>)</a:t>
            </a:r>
          </a:p>
          <a:p>
            <a:r>
              <a:rPr lang="en-GB" sz="2200" b="1" dirty="0">
                <a:solidFill>
                  <a:schemeClr val="tx2"/>
                </a:solidFill>
              </a:rPr>
              <a:t>Time: </a:t>
            </a:r>
            <a:br>
              <a:rPr lang="en-GB" sz="2200" b="1" dirty="0">
                <a:solidFill>
                  <a:schemeClr val="tx2"/>
                </a:solidFill>
              </a:rPr>
            </a:br>
            <a:r>
              <a:rPr lang="en-GB" sz="2200" b="1" dirty="0">
                <a:solidFill>
                  <a:schemeClr val="tx2"/>
                </a:solidFill>
              </a:rPr>
              <a:t>  </a:t>
            </a:r>
            <a:r>
              <a:rPr lang="en-GB" sz="2200" dirty="0">
                <a:solidFill>
                  <a:schemeClr val="tx2"/>
                </a:solidFill>
              </a:rPr>
              <a:t>within-subjects, 2 levels, (baseline, week 3)</a:t>
            </a:r>
          </a:p>
          <a:p>
            <a:pPr marL="0" indent="0">
              <a:buNone/>
            </a:pPr>
            <a:r>
              <a:rPr lang="en-GB" sz="2200" b="1" dirty="0">
                <a:solidFill>
                  <a:schemeClr val="tx2"/>
                </a:solidFill>
              </a:rPr>
              <a:t>Dependent variable (DV):</a:t>
            </a:r>
          </a:p>
          <a:p>
            <a:r>
              <a:rPr lang="en-GB" sz="2200" dirty="0">
                <a:solidFill>
                  <a:schemeClr val="tx2"/>
                </a:solidFill>
              </a:rPr>
              <a:t>Depressive symptoms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22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7350" y="698729"/>
            <a:ext cx="6531467" cy="54605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4832" y="479685"/>
            <a:ext cx="165373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err="1">
                <a:latin typeface="Lucida Console" panose="020B0609040504020204" pitchFamily="49" charset="0"/>
              </a:rPr>
              <a:t>ggdotplot</a:t>
            </a:r>
            <a:r>
              <a:rPr lang="en-GB" sz="1700" dirty="0">
                <a:latin typeface="Lucida Console" panose="020B0609040504020204" pitchFamily="49" charset="0"/>
              </a:rPr>
              <a:t>()</a:t>
            </a:r>
          </a:p>
          <a:p>
            <a:r>
              <a:rPr lang="en-GB" dirty="0"/>
              <a:t>(in </a:t>
            </a:r>
            <a:r>
              <a:rPr lang="en-GB" dirty="0" err="1">
                <a:latin typeface="Lucida Console" panose="020B0609040504020204" pitchFamily="49" charset="0"/>
              </a:rPr>
              <a:t>ggpubr</a:t>
            </a:r>
            <a:r>
              <a:rPr lang="en-GB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83251" y="5707916"/>
            <a:ext cx="2054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Solid dots = means</a:t>
            </a:r>
          </a:p>
          <a:p>
            <a:r>
              <a:rPr lang="en-GB" sz="1600" dirty="0"/>
              <a:t>Intervals = SE</a:t>
            </a:r>
          </a:p>
          <a:p>
            <a:r>
              <a:rPr lang="en-GB" sz="1600" dirty="0"/>
              <a:t>Open dots = single </a:t>
            </a:r>
            <a:r>
              <a:rPr lang="en-GB" sz="1600" dirty="0" err="1"/>
              <a:t>ppt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883250" y="2083633"/>
            <a:ext cx="2824068" cy="1477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Depressive symptoms appear lower after 3 weeks in the </a:t>
            </a:r>
            <a:r>
              <a:rPr lang="en-GB" sz="1600" dirty="0">
                <a:latin typeface="Lucida Console" panose="020B0609040504020204" pitchFamily="49" charset="0"/>
              </a:rPr>
              <a:t>diet change </a:t>
            </a:r>
            <a:r>
              <a:rPr lang="en-GB" dirty="0"/>
              <a:t>group, but not the </a:t>
            </a:r>
            <a:r>
              <a:rPr lang="en-GB" sz="1600" dirty="0">
                <a:latin typeface="Lucida Console" panose="020B0609040504020204" pitchFamily="49" charset="0"/>
              </a:rPr>
              <a:t>habitual diet </a:t>
            </a:r>
            <a:r>
              <a:rPr lang="en-GB" dirty="0"/>
              <a:t>group.</a:t>
            </a:r>
          </a:p>
        </p:txBody>
      </p:sp>
    </p:spTree>
    <p:extLst>
      <p:ext uri="{BB962C8B-B14F-4D97-AF65-F5344CB8AC3E}">
        <p14:creationId xmlns:p14="http://schemas.microsoft.com/office/powerpoint/2010/main" val="39988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1: Change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786" y="1596454"/>
            <a:ext cx="5176603" cy="4875550"/>
          </a:xfrm>
        </p:spPr>
        <p:txBody>
          <a:bodyPr>
            <a:normAutofit/>
          </a:bodyPr>
          <a:lstStyle/>
          <a:p>
            <a:r>
              <a:rPr lang="en-GB" sz="2000" dirty="0"/>
              <a:t>If we are concerned with the </a:t>
            </a:r>
            <a:r>
              <a:rPr lang="en-GB" sz="2000" i="1" dirty="0">
                <a:solidFill>
                  <a:srgbClr val="002060"/>
                </a:solidFill>
              </a:rPr>
              <a:t>change</a:t>
            </a:r>
            <a:r>
              <a:rPr lang="en-GB" sz="2000" dirty="0"/>
              <a:t> in symptoms between groups, the difference in the mean change score can be compared.</a:t>
            </a:r>
          </a:p>
          <a:p>
            <a:endParaRPr lang="en-GB" sz="2000" dirty="0"/>
          </a:p>
          <a:p>
            <a:r>
              <a:rPr lang="en-GB" sz="2000" b="1" dirty="0">
                <a:solidFill>
                  <a:schemeClr val="tx2"/>
                </a:solidFill>
              </a:rPr>
              <a:t>Design for this analysis</a:t>
            </a:r>
          </a:p>
          <a:p>
            <a:pPr lvl="1"/>
            <a:r>
              <a:rPr lang="en-GB" sz="2000" dirty="0"/>
              <a:t>DV: change score</a:t>
            </a:r>
          </a:p>
          <a:p>
            <a:pPr lvl="1"/>
            <a:r>
              <a:rPr lang="en-GB" sz="2000" dirty="0"/>
              <a:t>IV: group </a:t>
            </a:r>
          </a:p>
          <a:p>
            <a:pPr lvl="1"/>
            <a:endParaRPr lang="en-GB" sz="2000" dirty="0"/>
          </a:p>
          <a:p>
            <a:r>
              <a:rPr lang="en-GB" sz="2000" b="1" dirty="0">
                <a:solidFill>
                  <a:schemeClr val="tx2"/>
                </a:solidFill>
              </a:rPr>
              <a:t>Analysis type</a:t>
            </a:r>
          </a:p>
          <a:p>
            <a:pPr lvl="1"/>
            <a:r>
              <a:rPr lang="en-GB" sz="2000" dirty="0"/>
              <a:t>One-way between subjects ANOVA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4689793"/>
              </p:ext>
            </p:extLst>
          </p:nvPr>
        </p:nvGraphicFramePr>
        <p:xfrm>
          <a:off x="5661284" y="2514601"/>
          <a:ext cx="5921116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274164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  <a:gridCol w="1583961">
                  <a:extLst>
                    <a:ext uri="{9D8B030D-6E8A-4147-A177-3AD203B41FA5}">
                      <a16:colId xmlns:a16="http://schemas.microsoft.com/office/drawing/2014/main" val="2441055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Baseline</a:t>
                      </a:r>
                      <a:br>
                        <a:rPr lang="en-GB" sz="1800" b="1" dirty="0">
                          <a:solidFill>
                            <a:schemeClr val="tx2"/>
                          </a:solidFill>
                        </a:rPr>
                      </a:br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(</a:t>
                      </a:r>
                      <a:r>
                        <a:rPr lang="en-GB" sz="1800" b="1" dirty="0" err="1">
                          <a:solidFill>
                            <a:schemeClr val="tx2"/>
                          </a:solidFill>
                        </a:rPr>
                        <a:t>pretest</a:t>
                      </a:r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)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  <a:b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800" b="1" kern="120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posttest</a:t>
                      </a:r>
                      <a: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Change</a:t>
                      </a:r>
                    </a:p>
                    <a:p>
                      <a:pPr algn="ctr"/>
                      <a:r>
                        <a:rPr lang="en-GB" sz="1600" b="1" dirty="0">
                          <a:solidFill>
                            <a:schemeClr val="tx2"/>
                          </a:solidFill>
                        </a:rPr>
                        <a:t>(post</a:t>
                      </a:r>
                      <a:r>
                        <a:rPr lang="en-GB" sz="1600" b="1" baseline="0" dirty="0">
                          <a:solidFill>
                            <a:schemeClr val="tx2"/>
                          </a:solidFill>
                        </a:rPr>
                        <a:t> minus pre)</a:t>
                      </a:r>
                      <a:endParaRPr lang="en-GB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Diet change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Habitual diet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 flipV="1">
            <a:off x="10759607" y="4191000"/>
            <a:ext cx="19404" cy="7397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321810" y="4950123"/>
            <a:ext cx="13621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Compare these scores between groups</a:t>
            </a:r>
          </a:p>
        </p:txBody>
      </p:sp>
    </p:spTree>
    <p:extLst>
      <p:ext uri="{BB962C8B-B14F-4D97-AF65-F5344CB8AC3E}">
        <p14:creationId xmlns:p14="http://schemas.microsoft.com/office/powerpoint/2010/main" val="103967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1: Change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224" y="2256544"/>
            <a:ext cx="5176603" cy="3668887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Bayes factor analysis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--------------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[1] Alt., r=0.707 : 2.262527 ±0%</a:t>
            </a:r>
          </a:p>
          <a:p>
            <a:pPr marL="0" indent="0">
              <a:buNone/>
            </a:pPr>
            <a:endParaRPr lang="en-GB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Against denominator: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Null, mu1-mu2 = 0 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---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Bayes factor type: </a:t>
            </a:r>
            <a:r>
              <a:rPr lang="en-GB" sz="2000" dirty="0" err="1">
                <a:latin typeface="Lucida Console" panose="020B0609040504020204" pitchFamily="49" charset="0"/>
              </a:rPr>
              <a:t>BFindepSample</a:t>
            </a:r>
            <a:r>
              <a:rPr lang="en-GB" sz="2000" dirty="0">
                <a:latin typeface="Lucida Console" panose="020B0609040504020204" pitchFamily="49" charset="0"/>
              </a:rPr>
              <a:t>, JZS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6398" y="1613809"/>
            <a:ext cx="33922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err="1">
                <a:latin typeface="Lucida Console" panose="020B0609040504020204" pitchFamily="49" charset="0"/>
              </a:rPr>
              <a:t>anovaBF</a:t>
            </a:r>
            <a:r>
              <a:rPr lang="en-GB" dirty="0">
                <a:latin typeface="Lucida Console" panose="020B0609040504020204" pitchFamily="49" charset="0"/>
              </a:rPr>
              <a:t>(change ~ group)</a:t>
            </a:r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9114331"/>
              </p:ext>
            </p:extLst>
          </p:nvPr>
        </p:nvGraphicFramePr>
        <p:xfrm>
          <a:off x="7756784" y="1839119"/>
          <a:ext cx="3597641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583961">
                  <a:extLst>
                    <a:ext uri="{9D8B030D-6E8A-4147-A177-3AD203B41FA5}">
                      <a16:colId xmlns:a16="http://schemas.microsoft.com/office/drawing/2014/main" val="2441055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Change</a:t>
                      </a:r>
                    </a:p>
                    <a:p>
                      <a:pPr algn="ctr"/>
                      <a:r>
                        <a:rPr lang="en-GB" sz="1600" b="1" dirty="0">
                          <a:solidFill>
                            <a:schemeClr val="tx2"/>
                          </a:solidFill>
                        </a:rPr>
                        <a:t>(post</a:t>
                      </a:r>
                      <a:r>
                        <a:rPr lang="en-GB" sz="1600" b="1" baseline="0" dirty="0">
                          <a:solidFill>
                            <a:schemeClr val="tx2"/>
                          </a:solidFill>
                        </a:rPr>
                        <a:t> minus pre)</a:t>
                      </a:r>
                      <a:endParaRPr lang="en-GB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Diet change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Habitual diet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56784" y="4090987"/>
            <a:ext cx="3825616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Although the Bayes factor indicates weak evidence for a difference in the mean change score between groups, the evidence is </a:t>
            </a:r>
            <a:r>
              <a:rPr lang="en-GB" b="1" dirty="0">
                <a:solidFill>
                  <a:schemeClr val="tx2"/>
                </a:solidFill>
              </a:rPr>
              <a:t>inconclusive, BF = 2.26</a:t>
            </a:r>
            <a:r>
              <a:rPr lang="en-GB" dirty="0"/>
              <a:t>. </a:t>
            </a:r>
          </a:p>
        </p:txBody>
      </p:sp>
      <p:sp>
        <p:nvSpPr>
          <p:cNvPr id="9" name="Left Bracket 8"/>
          <p:cNvSpPr/>
          <p:nvPr/>
        </p:nvSpPr>
        <p:spPr>
          <a:xfrm>
            <a:off x="7467600" y="2521110"/>
            <a:ext cx="104819" cy="76057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54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2: Mixed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5449888" cy="4525963"/>
          </a:xfrm>
        </p:spPr>
        <p:txBody>
          <a:bodyPr>
            <a:normAutofit/>
          </a:bodyPr>
          <a:lstStyle/>
          <a:p>
            <a:r>
              <a:rPr lang="en-GB" sz="2400" dirty="0"/>
              <a:t>Alternatively, the design could be treated as a </a:t>
            </a:r>
            <a:r>
              <a:rPr lang="en-GB" sz="2400" b="1" dirty="0">
                <a:solidFill>
                  <a:schemeClr val="tx2"/>
                </a:solidFill>
              </a:rPr>
              <a:t>2 x 2 mixed factorial design</a:t>
            </a:r>
            <a:r>
              <a:rPr lang="en-GB" sz="2400" dirty="0"/>
              <a:t>:</a:t>
            </a:r>
          </a:p>
          <a:p>
            <a:pPr lvl="1"/>
            <a:r>
              <a:rPr lang="en-GB" sz="2400" b="1" dirty="0">
                <a:solidFill>
                  <a:schemeClr val="tx2"/>
                </a:solidFill>
              </a:rPr>
              <a:t>Between-subjects</a:t>
            </a:r>
            <a:r>
              <a:rPr lang="en-GB" sz="2400" dirty="0"/>
              <a:t>: group</a:t>
            </a:r>
          </a:p>
          <a:p>
            <a:pPr lvl="1"/>
            <a:r>
              <a:rPr lang="en-GB" sz="2400" b="1" dirty="0">
                <a:solidFill>
                  <a:schemeClr val="tx2"/>
                </a:solidFill>
              </a:rPr>
              <a:t>Within-subjects</a:t>
            </a:r>
            <a:r>
              <a:rPr lang="en-GB" sz="2400" dirty="0"/>
              <a:t>: time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000" dirty="0"/>
              <a:t>Allows assessment of:</a:t>
            </a:r>
          </a:p>
          <a:p>
            <a:r>
              <a:rPr lang="en-GB" sz="2000" dirty="0"/>
              <a:t>Main effect of </a:t>
            </a:r>
            <a:r>
              <a:rPr lang="en-GB" sz="2000" dirty="0">
                <a:solidFill>
                  <a:schemeClr val="tx2"/>
                </a:solidFill>
              </a:rPr>
              <a:t>group</a:t>
            </a:r>
          </a:p>
          <a:p>
            <a:r>
              <a:rPr lang="en-GB" sz="2000" dirty="0"/>
              <a:t>Main effect of </a:t>
            </a:r>
            <a:r>
              <a:rPr lang="en-GB" sz="2000" dirty="0">
                <a:solidFill>
                  <a:schemeClr val="tx2"/>
                </a:solidFill>
              </a:rPr>
              <a:t>time</a:t>
            </a:r>
          </a:p>
          <a:p>
            <a:r>
              <a:rPr lang="en-GB" sz="2000" dirty="0"/>
              <a:t>Group x time </a:t>
            </a:r>
            <a:r>
              <a:rPr lang="en-GB" sz="2000" dirty="0">
                <a:solidFill>
                  <a:schemeClr val="tx2"/>
                </a:solidFill>
              </a:rPr>
              <a:t>interaction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3682908"/>
              </p:ext>
            </p:extLst>
          </p:nvPr>
        </p:nvGraphicFramePr>
        <p:xfrm>
          <a:off x="7245245" y="2298700"/>
          <a:ext cx="4337155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274164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Baseline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Diet change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Habitual diet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6" name="Left Bracket 5"/>
          <p:cNvSpPr/>
          <p:nvPr/>
        </p:nvSpPr>
        <p:spPr>
          <a:xfrm rot="16200000">
            <a:off x="10261600" y="3413523"/>
            <a:ext cx="101600" cy="899318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0029309" y="3913982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6883400" y="2834878"/>
            <a:ext cx="115557" cy="63222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953730" y="5379720"/>
            <a:ext cx="895234" cy="44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53092" y="4841111"/>
            <a:ext cx="1626450" cy="10772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Of key interest</a:t>
            </a:r>
          </a:p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Are the change scores different between groups?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40768" y="2981712"/>
            <a:ext cx="707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244253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1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2: Mixed ANOVA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310425"/>
              </p:ext>
            </p:extLst>
          </p:nvPr>
        </p:nvGraphicFramePr>
        <p:xfrm>
          <a:off x="7264400" y="2006312"/>
          <a:ext cx="4337155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274164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Baseline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Diet change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Habitual diet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6" name="Left Bracket 5"/>
          <p:cNvSpPr/>
          <p:nvPr/>
        </p:nvSpPr>
        <p:spPr>
          <a:xfrm rot="16200000">
            <a:off x="10280755" y="2999215"/>
            <a:ext cx="101600" cy="899318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0048464" y="3499674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6902555" y="2542490"/>
            <a:ext cx="115557" cy="63222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366073" y="3790871"/>
            <a:ext cx="2290220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BF main effect of group</a:t>
            </a:r>
          </a:p>
        </p:txBody>
      </p:sp>
      <p:sp>
        <p:nvSpPr>
          <p:cNvPr id="9" name="Rectangle 8"/>
          <p:cNvSpPr/>
          <p:nvPr/>
        </p:nvSpPr>
        <p:spPr>
          <a:xfrm>
            <a:off x="1790699" y="1218685"/>
            <a:ext cx="85217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 err="1">
                <a:latin typeface="Lucida Console" panose="020B0609040504020204" pitchFamily="49" charset="0"/>
              </a:rPr>
              <a:t>anovaBF</a:t>
            </a:r>
            <a:r>
              <a:rPr lang="en-GB" dirty="0">
                <a:latin typeface="Lucida Console" panose="020B0609040504020204" pitchFamily="49" charset="0"/>
              </a:rPr>
              <a:t>(symptoms ~ group * time + 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ppt</a:t>
            </a:r>
            <a:r>
              <a:rPr lang="en-GB" dirty="0">
                <a:latin typeface="Lucida Console" panose="020B0609040504020204" pitchFamily="49" charset="0"/>
              </a:rPr>
              <a:t>, </a:t>
            </a:r>
            <a:r>
              <a:rPr lang="en-GB" dirty="0" err="1">
                <a:latin typeface="Lucida Console" panose="020B0609040504020204" pitchFamily="49" charset="0"/>
              </a:rPr>
              <a:t>whichRandom</a:t>
            </a:r>
            <a:r>
              <a:rPr lang="en-GB" dirty="0">
                <a:latin typeface="Lucida Console" panose="020B0609040504020204" pitchFamily="49" charset="0"/>
              </a:rPr>
              <a:t> = "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ppt</a:t>
            </a:r>
            <a:r>
              <a:rPr lang="en-GB" dirty="0">
                <a:latin typeface="Lucida Console" panose="020B0609040504020204" pitchFamily="49" charset="0"/>
              </a:rPr>
              <a:t>“)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1936" y="2069297"/>
            <a:ext cx="326374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  <a:latin typeface="Lucida Console" panose="020B0609040504020204" pitchFamily="49" charset="0"/>
              </a:rPr>
              <a:t>ppt</a:t>
            </a:r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 must be included as a random factor in the model (see Session 6)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1936" y="3442891"/>
            <a:ext cx="6097230" cy="24622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ucida Console" panose="020B0609040504020204" pitchFamily="49" charset="0"/>
              </a:rPr>
              <a:t>Bayes factor analysis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--------------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[1] group + </a:t>
            </a:r>
            <a:r>
              <a:rPr lang="en-GB" sz="1400" dirty="0" err="1">
                <a:latin typeface="Lucida Console" panose="020B0609040504020204" pitchFamily="49" charset="0"/>
              </a:rPr>
              <a:t>ppt</a:t>
            </a:r>
            <a:r>
              <a:rPr lang="en-GB" sz="1400" dirty="0">
                <a:latin typeface="Lucida Console" panose="020B0609040504020204" pitchFamily="49" charset="0"/>
              </a:rPr>
              <a:t>                     : 0.5156914 ±0.58%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[2] time + </a:t>
            </a:r>
            <a:r>
              <a:rPr lang="en-GB" sz="1400" dirty="0" err="1">
                <a:latin typeface="Lucida Console" panose="020B0609040504020204" pitchFamily="49" charset="0"/>
              </a:rPr>
              <a:t>ppt</a:t>
            </a:r>
            <a:r>
              <a:rPr lang="en-GB" sz="1400" dirty="0">
                <a:latin typeface="Lucida Console" panose="020B0609040504020204" pitchFamily="49" charset="0"/>
              </a:rPr>
              <a:t>                      : 1.3727    ±0.83%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[3] group + time + </a:t>
            </a:r>
            <a:r>
              <a:rPr lang="en-GB" sz="1400" dirty="0" err="1">
                <a:latin typeface="Lucida Console" panose="020B0609040504020204" pitchFamily="49" charset="0"/>
              </a:rPr>
              <a:t>ppt</a:t>
            </a:r>
            <a:r>
              <a:rPr lang="en-GB" sz="1400" dirty="0">
                <a:latin typeface="Lucida Console" panose="020B0609040504020204" pitchFamily="49" charset="0"/>
              </a:rPr>
              <a:t>              : 0.7196471 ±1.13%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[4] group + time + </a:t>
            </a:r>
            <a:r>
              <a:rPr lang="en-GB" sz="1400" dirty="0" err="1">
                <a:latin typeface="Lucida Console" panose="020B0609040504020204" pitchFamily="49" charset="0"/>
              </a:rPr>
              <a:t>group:time</a:t>
            </a:r>
            <a:r>
              <a:rPr lang="en-GB" sz="1400" dirty="0">
                <a:latin typeface="Lucida Console" panose="020B0609040504020204" pitchFamily="49" charset="0"/>
              </a:rPr>
              <a:t> + </a:t>
            </a:r>
            <a:r>
              <a:rPr lang="en-GB" sz="1400" dirty="0" err="1">
                <a:latin typeface="Lucida Console" panose="020B0609040504020204" pitchFamily="49" charset="0"/>
              </a:rPr>
              <a:t>ppt</a:t>
            </a:r>
            <a:r>
              <a:rPr lang="en-GB" sz="1400" dirty="0">
                <a:latin typeface="Lucida Console" panose="020B0609040504020204" pitchFamily="49" charset="0"/>
              </a:rPr>
              <a:t> : 1.706539  ±4.44%</a:t>
            </a:r>
          </a:p>
          <a:p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Against denominator: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symptoms ~ </a:t>
            </a:r>
            <a:r>
              <a:rPr lang="en-GB" sz="1400" dirty="0" err="1">
                <a:latin typeface="Lucida Console" panose="020B0609040504020204" pitchFamily="49" charset="0"/>
              </a:rPr>
              <a:t>ppt</a:t>
            </a:r>
            <a:r>
              <a:rPr lang="en-GB" sz="1400" dirty="0">
                <a:latin typeface="Lucida Console" panose="020B0609040504020204" pitchFamily="49" charset="0"/>
              </a:rPr>
              <a:t>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---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Bayes factor type: </a:t>
            </a:r>
            <a:r>
              <a:rPr lang="en-GB" sz="1400" dirty="0" err="1">
                <a:latin typeface="Lucida Console" panose="020B0609040504020204" pitchFamily="49" charset="0"/>
              </a:rPr>
              <a:t>BFlinearModel</a:t>
            </a:r>
            <a:r>
              <a:rPr lang="en-GB" sz="1400" dirty="0">
                <a:latin typeface="Lucida Console" panose="020B0609040504020204" pitchFamily="49" charset="0"/>
              </a:rPr>
              <a:t>, JZS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250935" y="3960148"/>
            <a:ext cx="1115138" cy="378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76237" y="4271508"/>
            <a:ext cx="2290220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BF main effect of time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261099" y="4271508"/>
            <a:ext cx="1115139" cy="1692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76237" y="4779183"/>
            <a:ext cx="2290220" cy="10772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2">
                    <a:lumMod val="50000"/>
                  </a:schemeClr>
                </a:solidFill>
              </a:rPr>
              <a:t>BF for the interaction </a:t>
            </a:r>
          </a:p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= [4] / [3]</a:t>
            </a:r>
          </a:p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= 1.71 / 0.72</a:t>
            </a:r>
          </a:p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= </a:t>
            </a:r>
            <a:r>
              <a:rPr lang="en-GB" sz="1600" b="1" dirty="0">
                <a:solidFill>
                  <a:schemeClr val="tx2">
                    <a:lumMod val="50000"/>
                  </a:schemeClr>
                </a:solidFill>
              </a:rPr>
              <a:t>2.38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76237" y="6017797"/>
            <a:ext cx="4028363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Again, there’s insufficient evidence that change scores differ between groups.</a:t>
            </a:r>
          </a:p>
        </p:txBody>
      </p:sp>
    </p:spTree>
    <p:extLst>
      <p:ext uri="{BB962C8B-B14F-4D97-AF65-F5344CB8AC3E}">
        <p14:creationId xmlns:p14="http://schemas.microsoft.com/office/powerpoint/2010/main" val="428979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1" grpId="0" animBg="1"/>
      <p:bldP spid="12" grpId="0" animBg="1"/>
      <p:bldP spid="13" grpId="0" animBg="1"/>
      <p:bldP spid="17" grpId="0" animBg="1"/>
      <p:bldP spid="20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3: ANCOVA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5449888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Alternatively, the design can be treated as a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multiple regression </a:t>
            </a:r>
            <a:r>
              <a:rPr lang="en-GB" dirty="0"/>
              <a:t>with one continuous variable (a covariate) and one categorical variable (Session 4). This is known as </a:t>
            </a:r>
            <a:r>
              <a:rPr lang="en-GB" b="1" dirty="0">
                <a:solidFill>
                  <a:schemeClr val="tx2">
                    <a:lumMod val="50000"/>
                  </a:schemeClr>
                </a:solidFill>
              </a:rPr>
              <a:t>ANCOVA</a:t>
            </a:r>
            <a:r>
              <a:rPr lang="en-GB" dirty="0"/>
              <a:t> (Analysis of Covariance). 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Key Q: Is there an effect of </a:t>
            </a:r>
            <a:r>
              <a:rPr lang="en-GB" b="1" dirty="0">
                <a:solidFill>
                  <a:schemeClr val="tx2"/>
                </a:solidFill>
              </a:rPr>
              <a:t>group</a:t>
            </a:r>
            <a:r>
              <a:rPr lang="en-GB" dirty="0">
                <a:solidFill>
                  <a:schemeClr val="tx2"/>
                </a:solidFill>
              </a:rPr>
              <a:t> on </a:t>
            </a:r>
            <a:r>
              <a:rPr lang="en-GB" b="1" dirty="0">
                <a:solidFill>
                  <a:schemeClr val="tx2"/>
                </a:solidFill>
              </a:rPr>
              <a:t>week 3 scores </a:t>
            </a:r>
            <a:r>
              <a:rPr lang="en-GB" i="1" dirty="0"/>
              <a:t>after</a:t>
            </a:r>
            <a:r>
              <a:rPr lang="en-GB" dirty="0"/>
              <a:t> the variance associated with baseline scores has been accounted for?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836835"/>
              </p:ext>
            </p:extLst>
          </p:nvPr>
        </p:nvGraphicFramePr>
        <p:xfrm>
          <a:off x="7245245" y="1739900"/>
          <a:ext cx="4337155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274164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Baseline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Diet change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Habitual diet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317256" y="3716239"/>
            <a:ext cx="949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covariate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7026832" y="2276078"/>
            <a:ext cx="115557" cy="63222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753599" y="3084847"/>
            <a:ext cx="2535" cy="6629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21609" y="2422912"/>
            <a:ext cx="952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predictor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302136" y="3716239"/>
            <a:ext cx="1634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outcome variable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0889301" y="3103553"/>
            <a:ext cx="2535" cy="6629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030346" y="4450684"/>
            <a:ext cx="497580" cy="559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1</a:t>
            </a: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8527926" y="4730573"/>
            <a:ext cx="1659119" cy="379179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284207" y="5010461"/>
            <a:ext cx="410721" cy="462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46168" y="5532689"/>
            <a:ext cx="507883" cy="57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2</a:t>
            </a:r>
          </a:p>
        </p:txBody>
      </p:sp>
      <p:cxnSp>
        <p:nvCxnSpPr>
          <p:cNvPr id="20" name="Straight Arrow Connector 19"/>
          <p:cNvCxnSpPr>
            <a:stCxn id="19" idx="3"/>
          </p:cNvCxnSpPr>
          <p:nvPr/>
        </p:nvCxnSpPr>
        <p:spPr>
          <a:xfrm flipV="1">
            <a:off x="8554051" y="5349015"/>
            <a:ext cx="1632994" cy="469358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56600" y="5499539"/>
            <a:ext cx="732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week3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7933758" y="4991394"/>
            <a:ext cx="673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group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879819" y="6093832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baseline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777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3" grpId="0"/>
      <p:bldP spid="14" grpId="0"/>
      <p:bldP spid="16" grpId="0" animBg="1"/>
      <p:bldP spid="18" grpId="0" animBg="1"/>
      <p:bldP spid="19" grpId="0" animBg="1"/>
      <p:bldP spid="10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13486</TotalTime>
  <Words>1785</Words>
  <Application>Microsoft Office PowerPoint</Application>
  <PresentationFormat>Widescreen</PresentationFormat>
  <Paragraphs>316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Lucida Console</vt:lpstr>
      <vt:lpstr>Wingdings</vt:lpstr>
      <vt:lpstr>Office Theme</vt:lpstr>
      <vt:lpstr>PowerPoint Presentation</vt:lpstr>
      <vt:lpstr>Pre-post design</vt:lpstr>
      <vt:lpstr>Francis et al. (2019)</vt:lpstr>
      <vt:lpstr>PowerPoint Presentation</vt:lpstr>
      <vt:lpstr>Approach 1: Change scores</vt:lpstr>
      <vt:lpstr>Approach 1: Change scores</vt:lpstr>
      <vt:lpstr>Approach 2: Mixed ANOVA</vt:lpstr>
      <vt:lpstr>Approach 2: Mixed ANOVA</vt:lpstr>
      <vt:lpstr>Approach 3: ANCOVA</vt:lpstr>
      <vt:lpstr>Approach 3: ANCOVA</vt:lpstr>
      <vt:lpstr>Which approach?</vt:lpstr>
      <vt:lpstr>Statistical significance</vt:lpstr>
      <vt:lpstr>Effect Size</vt:lpstr>
      <vt:lpstr>Clinical significance</vt:lpstr>
      <vt:lpstr>Going further: Clinical significance</vt:lpstr>
      <vt:lpstr>Going further: Clinical significance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Berry</dc:creator>
  <cp:lastModifiedBy>Christopher Berry</cp:lastModifiedBy>
  <cp:revision>3262</cp:revision>
  <dcterms:created xsi:type="dcterms:W3CDTF">2006-08-16T00:00:00Z</dcterms:created>
  <dcterms:modified xsi:type="dcterms:W3CDTF">2024-01-15T16:11:39Z</dcterms:modified>
</cp:coreProperties>
</file>