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6" autoAdjust="0"/>
  </p:normalViewPr>
  <p:slideViewPr>
    <p:cSldViewPr>
      <p:cViewPr varScale="1">
        <p:scale>
          <a:sx n="84" d="100"/>
          <a:sy n="84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.</a:t>
            </a: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 Simple Regression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2022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 smtClean="0"/>
              <a:t>Anxiety Example: The Intercept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r>
              <a:rPr lang="en-GB" sz="2200" dirty="0" smtClean="0"/>
              <a:t>, </a:t>
            </a:r>
            <a:r>
              <a:rPr lang="en-GB" sz="2200" dirty="0"/>
              <a:t>this means that if the </a:t>
            </a:r>
            <a:r>
              <a:rPr lang="en-GB" sz="2200" dirty="0" smtClean="0"/>
              <a:t>Screen Time </a:t>
            </a:r>
            <a:r>
              <a:rPr lang="en-GB" sz="2200" dirty="0"/>
              <a:t>score  were equal to zero, the </a:t>
            </a:r>
            <a:r>
              <a:rPr lang="en-GB" sz="2200" dirty="0" smtClean="0"/>
              <a:t>Anxiety </a:t>
            </a:r>
            <a:r>
              <a:rPr lang="en-GB" sz="2200" dirty="0"/>
              <a:t>score would be </a:t>
            </a:r>
            <a:r>
              <a:rPr lang="en-GB" sz="2200" b="1" dirty="0" smtClean="0">
                <a:solidFill>
                  <a:schemeClr val="tx2"/>
                </a:solidFill>
              </a:rPr>
              <a:t>5.59</a:t>
            </a:r>
            <a:endParaRPr lang="en-GB" sz="2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The Slope b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can be positive or negative.</a:t>
            </a:r>
            <a:endParaRPr lang="en-GB" sz="2400" dirty="0"/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Example: Slope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/>
              <a:t>, </a:t>
            </a:r>
            <a:r>
              <a:rPr lang="en-GB" sz="2400" dirty="0"/>
              <a:t>this means that for each unit </a:t>
            </a:r>
            <a:r>
              <a:rPr lang="en-GB" sz="2400" dirty="0" smtClean="0"/>
              <a:t>(1) increase in Screen Time, </a:t>
            </a:r>
            <a:r>
              <a:rPr lang="en-GB" sz="2400" dirty="0"/>
              <a:t>the </a:t>
            </a:r>
            <a:r>
              <a:rPr lang="en-GB" sz="2400" dirty="0" smtClean="0"/>
              <a:t>predicted Anxiety Score increases </a:t>
            </a:r>
            <a:r>
              <a:rPr lang="en-GB" sz="2400" dirty="0"/>
              <a:t>by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71355" y="3874812"/>
            <a:ext cx="1" cy="14303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95931" y="3946300"/>
            <a:ext cx="0" cy="1143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18362" y="3761634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0.13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8377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6.89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622" y="37598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7.02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Regression Equation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</a:t>
            </a:r>
            <a:r>
              <a:rPr lang="en-GB" sz="2400" dirty="0" smtClean="0">
                <a:solidFill>
                  <a:schemeClr val="tx2"/>
                </a:solidFill>
              </a:rPr>
              <a:t>5.59</a:t>
            </a:r>
          </a:p>
          <a:p>
            <a:r>
              <a:rPr lang="en-GB" sz="2400" dirty="0" smtClean="0"/>
              <a:t>and </a:t>
            </a:r>
            <a:r>
              <a:rPr lang="en-GB" sz="2400" dirty="0"/>
              <a:t>the slope </a:t>
            </a:r>
            <a:r>
              <a:rPr lang="en-GB" sz="2400" dirty="0">
                <a:solidFill>
                  <a:schemeClr val="tx2"/>
                </a:solidFill>
              </a:rPr>
              <a:t>b = </a:t>
            </a:r>
            <a:r>
              <a:rPr lang="en-GB" sz="2400" dirty="0" smtClean="0">
                <a:solidFill>
                  <a:schemeClr val="tx2"/>
                </a:solidFill>
              </a:rPr>
              <a:t>0.13</a:t>
            </a:r>
            <a:r>
              <a:rPr lang="en-GB" sz="2400" dirty="0" smtClean="0"/>
              <a:t>,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</a:t>
            </a:r>
            <a:r>
              <a:rPr lang="en-GB" sz="2400" dirty="0" smtClean="0"/>
              <a:t>Anxiety </a:t>
            </a:r>
            <a:r>
              <a:rPr lang="en-GB" sz="2400" dirty="0"/>
              <a:t>and </a:t>
            </a:r>
            <a:r>
              <a:rPr lang="en-GB" sz="2400" dirty="0" smtClean="0"/>
              <a:t>Screen Time </a:t>
            </a:r>
            <a:r>
              <a:rPr lang="en-GB" sz="2400" dirty="0"/>
              <a:t>is </a:t>
            </a:r>
          </a:p>
          <a:p>
            <a:endParaRPr lang="en-GB" sz="2400" dirty="0"/>
          </a:p>
          <a:p>
            <a:r>
              <a:rPr lang="en-GB" sz="2800" b="1" dirty="0"/>
              <a:t>Predicted </a:t>
            </a:r>
            <a:r>
              <a:rPr lang="en-GB" sz="2800" b="1" dirty="0" smtClean="0"/>
              <a:t>Anxiety </a:t>
            </a:r>
            <a:r>
              <a:rPr lang="en-GB" sz="2800" b="1" dirty="0"/>
              <a:t>= </a:t>
            </a:r>
            <a:r>
              <a:rPr lang="en-GB" sz="2800" b="1" dirty="0" smtClean="0"/>
              <a:t> 5.59   </a:t>
            </a:r>
            <a:r>
              <a:rPr lang="en-GB" sz="2800" b="1" dirty="0"/>
              <a:t>+   </a:t>
            </a:r>
            <a:r>
              <a:rPr lang="en-GB" sz="2800" b="1" dirty="0" smtClean="0"/>
              <a:t>0.13*Screen Time</a:t>
            </a:r>
            <a:endParaRPr lang="en-GB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Residuals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</a:t>
            </a:r>
            <a:r>
              <a:rPr lang="en-GB" sz="2400" b="1" dirty="0">
                <a:solidFill>
                  <a:srgbClr val="FF0000"/>
                </a:solidFill>
              </a:rPr>
              <a:t>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smtClean="0"/>
              <a:t>regression </a:t>
            </a:r>
            <a:r>
              <a:rPr lang="en-GB" dirty="0"/>
              <a:t>is to find the values of the </a:t>
            </a:r>
            <a:r>
              <a:rPr lang="en-GB" dirty="0" smtClean="0"/>
              <a:t>intercept a and slope b that minimise the residuals (errors).</a:t>
            </a:r>
          </a:p>
          <a:p>
            <a:pPr marL="457200" indent="-457200"/>
            <a:r>
              <a:rPr lang="en-GB" dirty="0" smtClean="0"/>
              <a:t>Specifically, we want to minimise the </a:t>
            </a:r>
            <a:r>
              <a:rPr lang="en-GB" b="1" dirty="0" smtClean="0">
                <a:solidFill>
                  <a:schemeClr val="tx2"/>
                </a:solidFill>
              </a:rPr>
              <a:t>sum of the </a:t>
            </a:r>
            <a:r>
              <a:rPr lang="en-GB" b="1" u="sng" dirty="0" smtClean="0">
                <a:solidFill>
                  <a:schemeClr val="tx2"/>
                </a:solidFill>
              </a:rPr>
              <a:t>squared</a:t>
            </a:r>
            <a:r>
              <a:rPr lang="en-GB" b="1" dirty="0" smtClean="0">
                <a:solidFill>
                  <a:schemeClr val="tx2"/>
                </a:solidFill>
              </a:rPr>
              <a:t> residuals</a:t>
            </a:r>
            <a:endParaRPr lang="en-GB" dirty="0" smtClean="0"/>
          </a:p>
          <a:p>
            <a:r>
              <a:rPr lang="en-GB" dirty="0" smtClean="0"/>
              <a:t>This method of finding the “best fitting line” is called </a:t>
            </a:r>
            <a:r>
              <a:rPr lang="en-GB" dirty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method </a:t>
            </a:r>
            <a:r>
              <a:rPr lang="en-GB" b="1" dirty="0">
                <a:solidFill>
                  <a:schemeClr val="tx2"/>
                </a:solidFill>
              </a:rPr>
              <a:t>of least </a:t>
            </a:r>
            <a:r>
              <a:rPr lang="en-GB" b="1" dirty="0" smtClean="0">
                <a:solidFill>
                  <a:schemeClr val="tx2"/>
                </a:solidFill>
              </a:rPr>
              <a:t>squares.</a:t>
            </a:r>
          </a:p>
          <a:p>
            <a:r>
              <a:rPr lang="en-GB" dirty="0" smtClean="0"/>
              <a:t>Automatically performed by statistical software (e.g., R Studio)</a:t>
            </a:r>
            <a:endParaRPr lang="en-GB" dirty="0"/>
          </a:p>
          <a:p>
            <a:pPr marL="0" indent="0">
              <a:buNone/>
            </a:pPr>
            <a:endParaRPr lang="en-GB" b="1" baseline="300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/>
          <a:stretch/>
        </p:blipFill>
        <p:spPr bwMode="auto">
          <a:xfrm>
            <a:off x="6357007" y="1752599"/>
            <a:ext cx="4879428" cy="44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Interim Summary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 smtClean="0"/>
              <a:t>This is a </a:t>
            </a:r>
            <a:r>
              <a:rPr lang="en-GB" b="1" dirty="0" smtClean="0">
                <a:solidFill>
                  <a:schemeClr val="tx2"/>
                </a:solidFill>
              </a:rPr>
              <a:t>linear model </a:t>
            </a:r>
            <a:r>
              <a:rPr lang="en-GB" dirty="0" smtClean="0"/>
              <a:t>of our data</a:t>
            </a:r>
          </a:p>
          <a:p>
            <a:endParaRPr lang="en-GB" dirty="0"/>
          </a:p>
          <a:p>
            <a:r>
              <a:rPr lang="en-GB" dirty="0" smtClean="0"/>
              <a:t>The values of </a:t>
            </a:r>
            <a:r>
              <a:rPr lang="en-GB" b="1" dirty="0" smtClean="0"/>
              <a:t>a</a:t>
            </a:r>
            <a:r>
              <a:rPr lang="en-GB" dirty="0" smtClean="0"/>
              <a:t> (the intercept) and </a:t>
            </a:r>
            <a:r>
              <a:rPr lang="en-GB" b="1" dirty="0" smtClean="0"/>
              <a:t>b</a:t>
            </a:r>
            <a:r>
              <a:rPr lang="en-GB" dirty="0" smtClean="0"/>
              <a:t> (the slope) are the values that minimize the sum of the squared residuals 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 are automatically calculated by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Using the regression equation for </a:t>
            </a:r>
            <a:r>
              <a:rPr lang="en-GB" u="sng" dirty="0" smtClean="0"/>
              <a:t>prediction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</a:t>
            </a:r>
            <a:r>
              <a:rPr lang="en-GB" sz="2300" dirty="0" smtClean="0"/>
              <a:t>Screen Time </a:t>
            </a:r>
            <a:r>
              <a:rPr lang="en-GB" sz="2300" dirty="0"/>
              <a:t>score = </a:t>
            </a:r>
            <a:r>
              <a:rPr lang="en-GB" sz="2300" b="1" dirty="0" smtClean="0">
                <a:solidFill>
                  <a:schemeClr val="tx2"/>
                </a:solidFill>
              </a:rPr>
              <a:t>4 hours</a:t>
            </a:r>
            <a:r>
              <a:rPr lang="en-GB" sz="2300" dirty="0" smtClean="0"/>
              <a:t>, </a:t>
            </a:r>
            <a:r>
              <a:rPr lang="en-GB" sz="2300" dirty="0"/>
              <a:t>what is their predicted </a:t>
            </a:r>
            <a:r>
              <a:rPr lang="en-GB" sz="2300" dirty="0" smtClean="0"/>
              <a:t>Anxiety score?</a:t>
            </a:r>
            <a:endParaRPr lang="en-GB" sz="2300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0.13*Screen Time 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(0.13*10)</a:t>
            </a:r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6.89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</a:t>
            </a:r>
            <a:r>
              <a:rPr lang="en-GB" sz="2300" b="1" u="sng" dirty="0" smtClean="0">
                <a:solidFill>
                  <a:schemeClr val="tx2"/>
                </a:solidFill>
              </a:rPr>
              <a:t>Anxiety Score is 6.89</a:t>
            </a:r>
            <a:endParaRPr lang="en-GB" sz="2300" b="1" u="sng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3962400"/>
            <a:ext cx="0" cy="116090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90800" y="3962400"/>
            <a:ext cx="21336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2892" y="372270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6.89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 smtClean="0"/>
              <a:t>7 sessions, weekly until 07/03/22</a:t>
            </a:r>
          </a:p>
          <a:p>
            <a:pPr lvl="1"/>
            <a:r>
              <a:rPr lang="en-GB" sz="2400" dirty="0" smtClean="0"/>
              <a:t>No session on 21/02/22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 smtClean="0"/>
              <a:t>Mondays</a:t>
            </a:r>
          </a:p>
          <a:p>
            <a:pPr lvl="2"/>
            <a:r>
              <a:rPr lang="en-GB" sz="2400" dirty="0" smtClean="0"/>
              <a:t>Short lecture</a:t>
            </a:r>
          </a:p>
          <a:p>
            <a:pPr lvl="2"/>
            <a:r>
              <a:rPr lang="en-GB" sz="2400" dirty="0" smtClean="0"/>
              <a:t>Worksheet</a:t>
            </a:r>
          </a:p>
          <a:p>
            <a:pPr lvl="1"/>
            <a:r>
              <a:rPr lang="en-GB" sz="2400" dirty="0" smtClean="0"/>
              <a:t>Fridays</a:t>
            </a:r>
          </a:p>
          <a:p>
            <a:pPr lvl="2"/>
            <a:r>
              <a:rPr lang="en-GB" sz="2400" dirty="0" smtClean="0"/>
              <a:t>Support session (4-5pm first two </a:t>
            </a:r>
            <a:r>
              <a:rPr lang="en-GB" sz="2400" dirty="0" err="1" smtClean="0"/>
              <a:t>wks</a:t>
            </a:r>
            <a:r>
              <a:rPr lang="en-GB" sz="2400" dirty="0" smtClean="0"/>
              <a:t>, then 1-2pm after)</a:t>
            </a:r>
            <a:endParaRPr lang="en-GB" sz="2400" dirty="0"/>
          </a:p>
          <a:p>
            <a:r>
              <a:rPr lang="en-GB" sz="2400" b="1" dirty="0" smtClean="0">
                <a:solidFill>
                  <a:schemeClr val="tx2"/>
                </a:solidFill>
              </a:rPr>
              <a:t>Analysis Assessment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31/03/22. </a:t>
            </a:r>
            <a:r>
              <a:rPr lang="en-GB" sz="2400" dirty="0" smtClean="0"/>
              <a:t>Submission deadline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970023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</a:t>
            </a:r>
            <a:r>
              <a:rPr lang="en-GB" sz="2200" dirty="0" smtClean="0"/>
              <a:t>variance.</a:t>
            </a:r>
          </a:p>
          <a:p>
            <a:pPr lvl="1"/>
            <a:r>
              <a:rPr lang="en-GB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values vs. </a:t>
            </a:r>
            <a:r>
              <a:rPr lang="en-GB" sz="2200" dirty="0" smtClean="0"/>
              <a:t>residuals:</a:t>
            </a:r>
            <a:endParaRPr lang="en-GB" sz="2200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21596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415981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1485" y="4511056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971" y="28442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</a:t>
            </a:r>
            <a:r>
              <a:rPr lang="en-GB" b="1" dirty="0" smtClean="0">
                <a:solidFill>
                  <a:srgbClr val="00B050"/>
                </a:solidFill>
                <a:sym typeface="Wingdings"/>
              </a:rPr>
              <a:t>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1" y="4127478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1" y="1247566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 smtClean="0"/>
              <a:t>The proportion of the total variability in the outcome variable that can be accounted for by the model is given by R</a:t>
            </a:r>
            <a:r>
              <a:rPr lang="en-GB" baseline="30000" dirty="0" smtClean="0"/>
              <a:t>2</a:t>
            </a:r>
            <a:endParaRPr lang="en-GB" dirty="0"/>
          </a:p>
          <a:p>
            <a:r>
              <a:rPr lang="en-GB" dirty="0" smtClean="0"/>
              <a:t>Multiply R</a:t>
            </a:r>
            <a:r>
              <a:rPr lang="en-GB" baseline="30000" dirty="0" smtClean="0"/>
              <a:t>2</a:t>
            </a:r>
            <a:r>
              <a:rPr lang="en-GB" dirty="0" smtClean="0"/>
              <a:t> by 100 to report as a percentage. </a:t>
            </a:r>
          </a:p>
          <a:p>
            <a:r>
              <a:rPr lang="en-GB" dirty="0" smtClean="0"/>
              <a:t>For example, if 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b="1" dirty="0" smtClean="0"/>
              <a:t> = .34</a:t>
            </a:r>
            <a:r>
              <a:rPr lang="en-GB" dirty="0" smtClean="0"/>
              <a:t>, then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34% of the total variability in the outcome variable (anxiety) can be accounted for by the regression model (screen time)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 smtClean="0"/>
              <a:t>If we only had the outcome variable (and no predictor), the best estimate or “model” of the outcome would be its </a:t>
            </a:r>
            <a:r>
              <a:rPr lang="en-GB" b="1" dirty="0" smtClean="0"/>
              <a:t>mean value</a:t>
            </a:r>
            <a:r>
              <a:rPr lang="en-GB" dirty="0" smtClean="0"/>
              <a:t> (e.g., the mean Anxiety Score).</a:t>
            </a:r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 smtClean="0"/>
              <a:t> model or </a:t>
            </a:r>
            <a:r>
              <a:rPr lang="en-GB" b="1" dirty="0" smtClean="0">
                <a:solidFill>
                  <a:schemeClr val="tx2"/>
                </a:solidFill>
              </a:rPr>
              <a:t>Intercept-only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the scenario where the predictor does not predict the outcome at all and has a zero-slope (a flat regression line).</a:t>
            </a:r>
          </a:p>
          <a:p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Intercept-only model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1"/>
            <a:ext cx="8763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be obtained to tell us whether our regression model does a better job than the intercept-only model.</a:t>
            </a:r>
          </a:p>
          <a:p>
            <a:r>
              <a:rPr lang="en-GB" dirty="0" smtClean="0"/>
              <a:t>The BF is the likelihood of the model given the data, relative to that of another model (</a:t>
            </a:r>
            <a:r>
              <a:rPr lang="en-GB" dirty="0" err="1" smtClean="0"/>
              <a:t>Rouder</a:t>
            </a:r>
            <a:r>
              <a:rPr lang="en-GB" dirty="0" smtClean="0"/>
              <a:t> &amp; Morey, 2013)</a:t>
            </a:r>
          </a:p>
          <a:p>
            <a:r>
              <a:rPr lang="en-GB" dirty="0" smtClean="0"/>
              <a:t>For example, if the BF for a simple regression model is </a:t>
            </a:r>
            <a:r>
              <a:rPr lang="en-GB" b="1" dirty="0" smtClean="0">
                <a:solidFill>
                  <a:schemeClr val="tx2"/>
                </a:solidFill>
              </a:rPr>
              <a:t>3</a:t>
            </a:r>
            <a:r>
              <a:rPr lang="en-GB" dirty="0" smtClean="0"/>
              <a:t>, then it is </a:t>
            </a:r>
            <a:r>
              <a:rPr lang="en-GB" dirty="0" smtClean="0">
                <a:solidFill>
                  <a:schemeClr val="tx2"/>
                </a:solidFill>
              </a:rPr>
              <a:t>three</a:t>
            </a:r>
            <a:r>
              <a:rPr lang="en-GB" dirty="0" smtClean="0"/>
              <a:t> times more likely than the intercept only model.</a:t>
            </a:r>
          </a:p>
          <a:p>
            <a:pPr lvl="1"/>
            <a:r>
              <a:rPr lang="en-GB" dirty="0" smtClean="0"/>
              <a:t>BF greater than 1 = evidence for the regression model </a:t>
            </a:r>
          </a:p>
          <a:p>
            <a:pPr lvl="1"/>
            <a:r>
              <a:rPr lang="en-GB" dirty="0" smtClean="0"/>
              <a:t>BF less than 1 = evidence for the intercept-only model</a:t>
            </a:r>
          </a:p>
          <a:p>
            <a:pPr lvl="1"/>
            <a:r>
              <a:rPr lang="en-GB" dirty="0"/>
              <a:t>BF greater than 3 = strong evidence for the </a:t>
            </a:r>
            <a:r>
              <a:rPr lang="en-GB" dirty="0" smtClean="0"/>
              <a:t>regression model</a:t>
            </a:r>
            <a:endParaRPr lang="en-GB" dirty="0"/>
          </a:p>
          <a:p>
            <a:pPr lvl="1"/>
            <a:r>
              <a:rPr lang="en-GB" dirty="0"/>
              <a:t>BF less than 0.33 = strong evidence for the intercept-only </a:t>
            </a:r>
            <a:r>
              <a:rPr lang="en-GB" dirty="0" smtClean="0"/>
              <a:t>model </a:t>
            </a:r>
          </a:p>
          <a:p>
            <a:pPr lvl="1"/>
            <a:r>
              <a:rPr lang="en-GB" dirty="0" smtClean="0"/>
              <a:t>BF between 0.33 and 3 considered inconclusive evidence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Bayes Factor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approaches using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p-values)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9314" y="1524001"/>
            <a:ext cx="8991600" cy="4832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Key functions: </a:t>
            </a:r>
          </a:p>
          <a:p>
            <a:pPr marL="0" indent="0">
              <a:buNone/>
            </a:pPr>
            <a:endParaRPr lang="en-GB" b="1" dirty="0" smtClean="0"/>
          </a:p>
          <a:p>
            <a:pPr marL="400050" lvl="1" indent="0">
              <a:buNone/>
            </a:pPr>
            <a:r>
              <a:rPr lang="en-GB" dirty="0" smtClean="0"/>
              <a:t>Visualise the data  		</a:t>
            </a:r>
            <a:r>
              <a:rPr lang="en-GB" dirty="0" err="1" smtClean="0">
                <a:latin typeface="Lucida Console" panose="020B0609040504020204" pitchFamily="49" charset="0"/>
              </a:rPr>
              <a:t>ggplot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Simple regression  		</a:t>
            </a:r>
            <a:r>
              <a:rPr lang="en-GB" dirty="0" smtClean="0">
                <a:latin typeface="Lucida Console" panose="020B0609040504020204" pitchFamily="49" charset="0"/>
              </a:rPr>
              <a:t>lm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R</a:t>
            </a:r>
            <a:r>
              <a:rPr lang="en-GB" baseline="30000" dirty="0" smtClean="0"/>
              <a:t>2    				</a:t>
            </a:r>
            <a:r>
              <a:rPr lang="en-GB" dirty="0" smtClean="0">
                <a:latin typeface="Lucida Console" panose="020B0609040504020204" pitchFamily="49" charset="0"/>
              </a:rPr>
              <a:t>glance()</a:t>
            </a:r>
            <a:endParaRPr lang="en-GB" dirty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endParaRPr lang="en-GB" baseline="30000" dirty="0" smtClean="0"/>
          </a:p>
          <a:p>
            <a:pPr marL="400050" lvl="1" indent="0">
              <a:buNone/>
            </a:pP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Residuals  			</a:t>
            </a:r>
            <a:r>
              <a:rPr lang="en-GB" dirty="0" smtClean="0">
                <a:latin typeface="Lucida Console" panose="020B0609040504020204" pitchFamily="49" charset="0"/>
              </a:rPr>
              <a:t>augment()</a:t>
            </a:r>
            <a:endParaRPr lang="en-GB" dirty="0"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endParaRPr lang="en-GB" dirty="0" smtClean="0"/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Bayes Factor  		</a:t>
            </a:r>
            <a:r>
              <a:rPr lang="en-GB" dirty="0" err="1" smtClean="0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9121" y="609600"/>
            <a:ext cx="883375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Activity: Remainder of Session</a:t>
            </a:r>
          </a:p>
          <a:p>
            <a:r>
              <a:rPr lang="en-GB" sz="2000" b="1" dirty="0" smtClean="0"/>
              <a:t>Complete Worksheet 1 and Exercises on Simple Regression using </a:t>
            </a:r>
            <a:r>
              <a:rPr lang="en-GB" sz="2000" b="1" dirty="0" err="1" smtClean="0"/>
              <a:t>RStudio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Why Are We Doing This?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 smtClean="0">
                <a:solidFill>
                  <a:schemeClr val="tx2"/>
                </a:solidFill>
              </a:rPr>
              <a:t>correlation</a:t>
            </a:r>
            <a:r>
              <a:rPr lang="en-GB" dirty="0" smtClean="0"/>
              <a:t>, which describes the </a:t>
            </a:r>
            <a:r>
              <a:rPr lang="en-GB" b="1" dirty="0" smtClean="0">
                <a:solidFill>
                  <a:schemeClr val="accent1"/>
                </a:solidFill>
              </a:rPr>
              <a:t>strength of association </a:t>
            </a:r>
            <a:r>
              <a:rPr lang="en-GB" dirty="0" smtClean="0"/>
              <a:t>between two variables (X and Y).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Regression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enables the </a:t>
            </a:r>
            <a:r>
              <a:rPr lang="en-GB" b="1" dirty="0" smtClean="0">
                <a:solidFill>
                  <a:schemeClr val="accent1"/>
                </a:solidFill>
              </a:rPr>
              <a:t>prediction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of values of Y from values of X.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>
                <a:solidFill>
                  <a:schemeClr val="tx2"/>
                </a:solidFill>
              </a:rPr>
              <a:t>linear</a:t>
            </a:r>
            <a:r>
              <a:rPr lang="en-GB" dirty="0" smtClean="0"/>
              <a:t> equation relates scores of X (e.g., Anxiety) to scores of Y (e.g., Screen Time).</a:t>
            </a:r>
          </a:p>
          <a:p>
            <a:pPr lvl="1"/>
            <a:r>
              <a:rPr lang="en-GB" dirty="0" smtClean="0"/>
              <a:t>The equation is a </a:t>
            </a:r>
            <a:r>
              <a:rPr lang="en-GB" b="1" dirty="0" smtClean="0">
                <a:solidFill>
                  <a:srgbClr val="0070C0"/>
                </a:solidFill>
              </a:rPr>
              <a:t>statistical model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of the relationship between X and Y.</a:t>
            </a:r>
          </a:p>
          <a:p>
            <a:pPr lvl="1"/>
            <a:endParaRPr lang="en-GB" dirty="0" smtClean="0"/>
          </a:p>
          <a:p>
            <a:r>
              <a:rPr lang="en-GB" b="1" dirty="0">
                <a:solidFill>
                  <a:schemeClr val="tx2"/>
                </a:solidFill>
              </a:rPr>
              <a:t>Widely used in </a:t>
            </a:r>
            <a:r>
              <a:rPr lang="en-GB" b="1" dirty="0" smtClean="0">
                <a:solidFill>
                  <a:schemeClr val="tx2"/>
                </a:solidFill>
              </a:rPr>
              <a:t>psychology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Teychenne</a:t>
            </a:r>
            <a:r>
              <a:rPr lang="en-GB" b="1" dirty="0" smtClean="0">
                <a:solidFill>
                  <a:schemeClr val="tx2"/>
                </a:solidFill>
              </a:rPr>
              <a:t> &amp; </a:t>
            </a:r>
            <a:r>
              <a:rPr lang="en-GB" b="1" dirty="0" err="1" smtClean="0">
                <a:solidFill>
                  <a:schemeClr val="tx2"/>
                </a:solidFill>
              </a:rPr>
              <a:t>Hinkley</a:t>
            </a:r>
            <a:r>
              <a:rPr lang="en-GB" b="1" dirty="0" smtClean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 smtClean="0"/>
              <a:t>Used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is associated with </a:t>
            </a:r>
            <a:r>
              <a:rPr lang="en-GB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symptoms in 528 mothers with young children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Simple Linear Regression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X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Screen Time)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Y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Anxiety)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relation between variables X and Y is described as a </a:t>
            </a:r>
            <a:br>
              <a:rPr lang="en-GB" sz="2000" dirty="0" smtClean="0"/>
            </a:br>
            <a:r>
              <a:rPr lang="en-GB" sz="2000" b="1" dirty="0" smtClean="0">
                <a:solidFill>
                  <a:schemeClr val="accent1"/>
                </a:solidFill>
              </a:rPr>
              <a:t>straight line </a:t>
            </a:r>
            <a:br>
              <a:rPr lang="en-GB" sz="2000" b="1" dirty="0" smtClean="0">
                <a:solidFill>
                  <a:schemeClr val="accent1"/>
                </a:solidFill>
              </a:rPr>
            </a:br>
            <a:r>
              <a:rPr lang="en-GB" sz="2000" dirty="0" smtClean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 smtClean="0"/>
              <a:t>The line is </a:t>
            </a:r>
            <a:r>
              <a:rPr lang="en-GB" sz="2000" b="1" dirty="0" smtClean="0">
                <a:solidFill>
                  <a:schemeClr val="accent1"/>
                </a:solidFill>
              </a:rPr>
              <a:t>described by an equation </a:t>
            </a:r>
            <a:r>
              <a:rPr lang="en-GB" sz="2000" dirty="0" smtClean="0"/>
              <a:t>that relates the values of X to the values of 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 smtClean="0"/>
              <a:t>The Simple Regression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 smtClean="0"/>
              <a:t>Ŷ</a:t>
            </a:r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	The predicted value of the outcome variable </a:t>
            </a:r>
            <a:br>
              <a:rPr lang="en-GB" dirty="0" smtClean="0"/>
            </a:br>
            <a:r>
              <a:rPr lang="en-GB" dirty="0" smtClean="0"/>
              <a:t>	(e.g., </a:t>
            </a:r>
            <a:r>
              <a:rPr lang="en-GB" b="1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 smtClean="0"/>
              <a:t>a</a:t>
            </a:r>
            <a:r>
              <a:rPr lang="en-GB" dirty="0" smtClean="0"/>
              <a:t>	The </a:t>
            </a:r>
            <a:r>
              <a:rPr lang="en-GB" dirty="0"/>
              <a:t>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</a:t>
            </a:r>
            <a:r>
              <a:rPr lang="en-GB" dirty="0" smtClean="0"/>
              <a:t>The </a:t>
            </a:r>
            <a:r>
              <a:rPr lang="en-GB" dirty="0"/>
              <a:t>slope</a:t>
            </a:r>
          </a:p>
          <a:p>
            <a:pPr marL="400050" lvl="1" indent="0">
              <a:buNone/>
            </a:pPr>
            <a:r>
              <a:rPr lang="en-GB" b="1" dirty="0" smtClean="0"/>
              <a:t>X</a:t>
            </a:r>
            <a:r>
              <a:rPr lang="en-GB" dirty="0" smtClean="0"/>
              <a:t>	The predictor variable (e.g., </a:t>
            </a:r>
            <a:r>
              <a:rPr lang="en-GB" b="1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Intercept a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intercept </a:t>
            </a:r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/>
              <a:t> is the value of Y when X equals </a:t>
            </a:r>
            <a:r>
              <a:rPr lang="en-GB" sz="2400" dirty="0" smtClean="0">
                <a:solidFill>
                  <a:schemeClr val="accent1"/>
                </a:solidFill>
              </a:rPr>
              <a:t>zero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The point where the line ‘cuts’ the y-axis</a:t>
            </a:r>
            <a:endParaRPr lang="en-GB" sz="2400" dirty="0"/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1309</Words>
  <Application>Microsoft Office PowerPoint</Application>
  <PresentationFormat>Widescreen</PresentationFormat>
  <Paragraphs>253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Console</vt:lpstr>
      <vt:lpstr>Times New Roman</vt:lpstr>
      <vt:lpstr>Wingdings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1322</cp:revision>
  <cp:lastPrinted>2016-09-25T17:01:48Z</cp:lastPrinted>
  <dcterms:created xsi:type="dcterms:W3CDTF">2006-08-16T00:00:00Z</dcterms:created>
  <dcterms:modified xsi:type="dcterms:W3CDTF">2022-01-12T15:05:48Z</dcterms:modified>
</cp:coreProperties>
</file>