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82" r:id="rId3"/>
    <p:sldId id="293" r:id="rId4"/>
    <p:sldId id="351" r:id="rId5"/>
    <p:sldId id="284" r:id="rId6"/>
    <p:sldId id="288" r:id="rId7"/>
    <p:sldId id="285" r:id="rId8"/>
    <p:sldId id="294" r:id="rId9"/>
    <p:sldId id="352" r:id="rId10"/>
    <p:sldId id="350" r:id="rId11"/>
    <p:sldId id="354" r:id="rId12"/>
    <p:sldId id="355" r:id="rId13"/>
    <p:sldId id="338" r:id="rId14"/>
    <p:sldId id="299" r:id="rId15"/>
    <p:sldId id="356" r:id="rId16"/>
    <p:sldId id="287" r:id="rId17"/>
    <p:sldId id="344" r:id="rId18"/>
    <p:sldId id="357" r:id="rId19"/>
    <p:sldId id="305" r:id="rId20"/>
    <p:sldId id="329" r:id="rId21"/>
    <p:sldId id="353" r:id="rId22"/>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2DCDB"/>
    <a:srgbClr val="95B3D7"/>
    <a:srgbClr val="E6B9B8"/>
    <a:srgbClr val="632523"/>
    <a:srgbClr val="B9CDE5"/>
    <a:srgbClr val="10253F"/>
    <a:srgbClr val="FFFFFF"/>
    <a:srgbClr val="E46C0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6" autoAdjust="0"/>
    <p:restoredTop sz="59816" autoAdjust="0"/>
  </p:normalViewPr>
  <p:slideViewPr>
    <p:cSldViewPr snapToGrid="0">
      <p:cViewPr varScale="1">
        <p:scale>
          <a:sx n="50" d="100"/>
          <a:sy n="50" d="100"/>
        </p:scale>
        <p:origin x="48" y="7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19/01/2022</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19/01/2022</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Could also say that it is significant and give the</a:t>
            </a:r>
            <a:r>
              <a:rPr lang="en-GB" baseline="0" dirty="0" smtClean="0"/>
              <a:t> n</a:t>
            </a:r>
          </a:p>
          <a:p>
            <a:endParaRPr lang="en-GB" baseline="0" dirty="0" smtClean="0"/>
          </a:p>
          <a:p>
            <a:r>
              <a:rPr lang="en-GB" sz="1200" b="0" i="0" u="none" strike="noStrike" kern="1200" baseline="0" dirty="0" smtClean="0">
                <a:solidFill>
                  <a:schemeClr val="tx1"/>
                </a:solidFill>
                <a:latin typeface="+mn-lt"/>
                <a:ea typeface="+mn-ea"/>
                <a:cs typeface="+mn-cs"/>
              </a:rPr>
              <a:t>The adjusted</a:t>
            </a:r>
            <a:r>
              <a:rPr lang="en-GB" sz="1200" b="0" i="0" u="none" strike="noStrike" kern="1200" dirty="0" smtClean="0">
                <a:solidFill>
                  <a:schemeClr val="tx1"/>
                </a:solidFill>
                <a:latin typeface="+mn-lt"/>
                <a:ea typeface="+mn-ea"/>
                <a:cs typeface="+mn-cs"/>
              </a:rPr>
              <a:t> </a:t>
            </a:r>
            <a:r>
              <a:rPr lang="en-GB" sz="1200" b="0" i="1" u="none" strike="noStrike" kern="1200" baseline="0" dirty="0" smtClean="0">
                <a:solidFill>
                  <a:schemeClr val="tx1"/>
                </a:solidFill>
                <a:latin typeface="+mn-lt"/>
                <a:ea typeface="+mn-ea"/>
                <a:cs typeface="+mn-cs"/>
              </a:rPr>
              <a:t>R </a:t>
            </a:r>
            <a:r>
              <a:rPr lang="en-GB" sz="1200" b="0" i="0" u="none" strike="noStrike" kern="1200" baseline="0" dirty="0" smtClean="0">
                <a:solidFill>
                  <a:schemeClr val="tx1"/>
                </a:solidFill>
                <a:latin typeface="+mn-lt"/>
                <a:ea typeface="+mn-ea"/>
                <a:cs typeface="+mn-cs"/>
              </a:rPr>
              <a:t>squared is actually a less biased estimate of the true squared correlation in the population;</a:t>
            </a:r>
            <a:r>
              <a:rPr lang="en-GB" sz="1200" b="0" i="0" u="none" strike="noStrike" kern="1200" dirty="0" smtClean="0">
                <a:solidFill>
                  <a:schemeClr val="tx1"/>
                </a:solidFill>
                <a:latin typeface="+mn-lt"/>
                <a:ea typeface="+mn-ea"/>
                <a:cs typeface="+mn-cs"/>
              </a:rPr>
              <a:t> it takes the number of predictors into account. B</a:t>
            </a:r>
            <a:r>
              <a:rPr lang="en-GB" sz="1200" b="0" i="0" u="none" strike="noStrike" kern="1200" baseline="0" dirty="0" smtClean="0">
                <a:solidFill>
                  <a:schemeClr val="tx1"/>
                </a:solidFill>
                <a:latin typeface="+mn-lt"/>
                <a:ea typeface="+mn-ea"/>
                <a:cs typeface="+mn-cs"/>
              </a:rPr>
              <a:t>ut we never report it. Most people simply</a:t>
            </a:r>
            <a:r>
              <a:rPr lang="en-GB" sz="1200" b="0" i="0" u="none" strike="noStrike" kern="1200" dirty="0" smtClean="0">
                <a:solidFill>
                  <a:schemeClr val="tx1"/>
                </a:solidFill>
                <a:latin typeface="+mn-lt"/>
                <a:ea typeface="+mn-ea"/>
                <a:cs typeface="+mn-cs"/>
              </a:rPr>
              <a:t> report R-square </a:t>
            </a:r>
            <a:r>
              <a:rPr lang="en-GB" sz="1200" b="0" i="0" u="none" strike="noStrike" kern="1200" baseline="0" dirty="0" smtClean="0">
                <a:solidFill>
                  <a:schemeClr val="tx1"/>
                </a:solidFill>
                <a:latin typeface="+mn-lt"/>
                <a:ea typeface="+mn-ea"/>
                <a:cs typeface="+mn-cs"/>
              </a:rPr>
              <a:t>(Howell)</a:t>
            </a:r>
          </a:p>
          <a:p>
            <a:pPr marL="0" indent="0">
              <a:buNone/>
            </a:pPr>
            <a:endParaRPr lang="en-GB" baseline="0" dirty="0" smtClean="0"/>
          </a:p>
          <a:p>
            <a:r>
              <a:rPr lang="en-GB" dirty="0" smtClean="0"/>
              <a:t>The multiple correlation coefficient R is the correlation between the observed Y scores and the predicted values of Y derived from the regression equation (R = .756)</a:t>
            </a:r>
          </a:p>
          <a:p>
            <a:endParaRPr lang="en-GB" dirty="0" smtClean="0"/>
          </a:p>
          <a:p>
            <a:r>
              <a:rPr lang="en-GB" dirty="0" smtClean="0"/>
              <a:t>It is more common to report R-squared. This is the proportion of the variability in Y that can be accounted for by the predictor variables X. Thus, approximately 57.2% of the variability can be accounted for by the regression model.</a:t>
            </a:r>
          </a:p>
          <a:p>
            <a:endParaRPr lang="en-GB" baseline="0"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14</a:t>
            </a:fld>
            <a:endParaRPr lang="en-GB"/>
          </a:p>
        </p:txBody>
      </p:sp>
    </p:spTree>
    <p:extLst>
      <p:ext uri="{BB962C8B-B14F-4D97-AF65-F5344CB8AC3E}">
        <p14:creationId xmlns:p14="http://schemas.microsoft.com/office/powerpoint/2010/main" val="219874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Could also say that it is significant and give the</a:t>
            </a:r>
            <a:r>
              <a:rPr lang="en-GB" baseline="0" dirty="0" smtClean="0"/>
              <a:t> n</a:t>
            </a:r>
          </a:p>
          <a:p>
            <a:endParaRPr lang="en-GB" baseline="0" dirty="0" smtClean="0"/>
          </a:p>
          <a:p>
            <a:r>
              <a:rPr lang="en-GB" sz="1200" b="0" i="0" u="none" strike="noStrike" kern="1200" baseline="0" dirty="0" smtClean="0">
                <a:solidFill>
                  <a:schemeClr val="tx1"/>
                </a:solidFill>
                <a:latin typeface="+mn-lt"/>
                <a:ea typeface="+mn-ea"/>
                <a:cs typeface="+mn-cs"/>
              </a:rPr>
              <a:t>The adjusted</a:t>
            </a:r>
            <a:r>
              <a:rPr lang="en-GB" sz="1200" b="0" i="0" u="none" strike="noStrike" kern="1200" dirty="0" smtClean="0">
                <a:solidFill>
                  <a:schemeClr val="tx1"/>
                </a:solidFill>
                <a:latin typeface="+mn-lt"/>
                <a:ea typeface="+mn-ea"/>
                <a:cs typeface="+mn-cs"/>
              </a:rPr>
              <a:t> </a:t>
            </a:r>
            <a:r>
              <a:rPr lang="en-GB" sz="1200" b="0" i="1" u="none" strike="noStrike" kern="1200" baseline="0" dirty="0" smtClean="0">
                <a:solidFill>
                  <a:schemeClr val="tx1"/>
                </a:solidFill>
                <a:latin typeface="+mn-lt"/>
                <a:ea typeface="+mn-ea"/>
                <a:cs typeface="+mn-cs"/>
              </a:rPr>
              <a:t>R </a:t>
            </a:r>
            <a:r>
              <a:rPr lang="en-GB" sz="1200" b="0" i="0" u="none" strike="noStrike" kern="1200" baseline="0" dirty="0" smtClean="0">
                <a:solidFill>
                  <a:schemeClr val="tx1"/>
                </a:solidFill>
                <a:latin typeface="+mn-lt"/>
                <a:ea typeface="+mn-ea"/>
                <a:cs typeface="+mn-cs"/>
              </a:rPr>
              <a:t>squared is actually a less biased estimate of the true squared correlation in the population;</a:t>
            </a:r>
            <a:r>
              <a:rPr lang="en-GB" sz="1200" b="0" i="0" u="none" strike="noStrike" kern="1200" dirty="0" smtClean="0">
                <a:solidFill>
                  <a:schemeClr val="tx1"/>
                </a:solidFill>
                <a:latin typeface="+mn-lt"/>
                <a:ea typeface="+mn-ea"/>
                <a:cs typeface="+mn-cs"/>
              </a:rPr>
              <a:t> it takes the number of predictors into account. B</a:t>
            </a:r>
            <a:r>
              <a:rPr lang="en-GB" sz="1200" b="0" i="0" u="none" strike="noStrike" kern="1200" baseline="0" dirty="0" smtClean="0">
                <a:solidFill>
                  <a:schemeClr val="tx1"/>
                </a:solidFill>
                <a:latin typeface="+mn-lt"/>
                <a:ea typeface="+mn-ea"/>
                <a:cs typeface="+mn-cs"/>
              </a:rPr>
              <a:t>ut we never report it. Most people simply</a:t>
            </a:r>
            <a:r>
              <a:rPr lang="en-GB" sz="1200" b="0" i="0" u="none" strike="noStrike" kern="1200" dirty="0" smtClean="0">
                <a:solidFill>
                  <a:schemeClr val="tx1"/>
                </a:solidFill>
                <a:latin typeface="+mn-lt"/>
                <a:ea typeface="+mn-ea"/>
                <a:cs typeface="+mn-cs"/>
              </a:rPr>
              <a:t> report R-square </a:t>
            </a:r>
            <a:r>
              <a:rPr lang="en-GB" sz="1200" b="0" i="0" u="none" strike="noStrike" kern="1200" baseline="0" dirty="0" smtClean="0">
                <a:solidFill>
                  <a:schemeClr val="tx1"/>
                </a:solidFill>
                <a:latin typeface="+mn-lt"/>
                <a:ea typeface="+mn-ea"/>
                <a:cs typeface="+mn-cs"/>
              </a:rPr>
              <a:t>(Howell)</a:t>
            </a:r>
          </a:p>
          <a:p>
            <a:pPr marL="0" indent="0">
              <a:buNone/>
            </a:pPr>
            <a:endParaRPr lang="en-GB" baseline="0" dirty="0" smtClean="0"/>
          </a:p>
          <a:p>
            <a:r>
              <a:rPr lang="en-GB" dirty="0" smtClean="0"/>
              <a:t>The multiple correlation coefficient R is the correlation between the observed Y scores and the predicted values of Y derived from the regression equation (R = .756)</a:t>
            </a:r>
          </a:p>
          <a:p>
            <a:endParaRPr lang="en-GB" dirty="0" smtClean="0"/>
          </a:p>
          <a:p>
            <a:r>
              <a:rPr lang="en-GB" dirty="0" smtClean="0"/>
              <a:t>It is more common to report R-squared. This is the proportion of the variability in Y that can be accounted for by the predictor variables X. Thus, approximately 57.2% of the variability can be accounted for by the regression model.</a:t>
            </a:r>
          </a:p>
          <a:p>
            <a:endParaRPr lang="en-GB" baseline="0"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2554181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Things are getting a bit more abstract now</a:t>
            </a:r>
          </a:p>
          <a:p>
            <a:endParaRPr lang="en-GB" dirty="0" smtClean="0"/>
          </a:p>
          <a:p>
            <a:r>
              <a:rPr lang="en-GB" dirty="0" smtClean="0"/>
              <a:t>&lt;Point 1&gt;</a:t>
            </a:r>
          </a:p>
          <a:p>
            <a:r>
              <a:rPr lang="en-GB" dirty="0" smtClean="0"/>
              <a:t>Strictly speaking, they should be called “partial regression coefficients”</a:t>
            </a:r>
          </a:p>
          <a:p>
            <a:endParaRPr lang="en-GB" dirty="0" smtClean="0"/>
          </a:p>
          <a:p>
            <a:r>
              <a:rPr lang="en-GB" dirty="0" smtClean="0"/>
              <a:t>To put another, way:</a:t>
            </a:r>
            <a:r>
              <a:rPr lang="en-GB" baseline="0" dirty="0" smtClean="0"/>
              <a:t> Grit is a significant predictor of GPA, given the presence of the other predictors in the model.</a:t>
            </a:r>
          </a:p>
          <a:p>
            <a:r>
              <a:rPr lang="en-GB" baseline="0" dirty="0" smtClean="0"/>
              <a:t>IQ is a significant predictor of GPA, given the other presence of the other predictors in the regression equation.</a:t>
            </a:r>
          </a:p>
          <a:p>
            <a:endParaRPr lang="en-GB" baseline="0" dirty="0" smtClean="0"/>
          </a:p>
          <a:p>
            <a:r>
              <a:rPr lang="en-GB" dirty="0" smtClean="0"/>
              <a:t>It’s NOT</a:t>
            </a:r>
            <a:r>
              <a:rPr lang="en-GB" baseline="0" dirty="0" smtClean="0"/>
              <a:t> the same as asking whether a given variable is a good predictor of the DV.</a:t>
            </a:r>
          </a:p>
          <a:p>
            <a:endParaRPr lang="en-GB" dirty="0" smtClean="0"/>
          </a:p>
          <a:p>
            <a:endParaRPr lang="en-GB" dirty="0" smtClean="0"/>
          </a:p>
          <a:p>
            <a:r>
              <a:rPr lang="en-GB" dirty="0" smtClean="0"/>
              <a:t>Any statements about a particular predictor are only valid for the particular model under consideration.</a:t>
            </a:r>
          </a:p>
          <a:p>
            <a:endParaRPr lang="en-GB" dirty="0" smtClean="0"/>
          </a:p>
          <a:p>
            <a:r>
              <a:rPr lang="en-GB" dirty="0" smtClean="0"/>
              <a:t>For example, take the value of the standardized coefficient for Grit</a:t>
            </a:r>
          </a:p>
          <a:p>
            <a:pPr lvl="1"/>
            <a:r>
              <a:rPr lang="en-GB" dirty="0" smtClean="0"/>
              <a:t>This value will differ according to which other variables are in the model</a:t>
            </a:r>
          </a:p>
          <a:p>
            <a:pPr lvl="1"/>
            <a:r>
              <a:rPr lang="en-GB" dirty="0" smtClean="0"/>
              <a:t>If we ran a simple regression, it’s coefficient would NOT necessarily be the same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16</a:t>
            </a:fld>
            <a:endParaRPr lang="en-GB"/>
          </a:p>
        </p:txBody>
      </p:sp>
    </p:spTree>
    <p:extLst>
      <p:ext uri="{BB962C8B-B14F-4D97-AF65-F5344CB8AC3E}">
        <p14:creationId xmlns:p14="http://schemas.microsoft.com/office/powerpoint/2010/main" val="384838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685800" y="4558440"/>
            <a:ext cx="5486400" cy="5072301"/>
          </a:xfrm>
        </p:spPr>
        <p:txBody>
          <a:bodyPr/>
          <a:lstStyle/>
          <a:p>
            <a:r>
              <a:rPr lang="en-GB" dirty="0" smtClean="0"/>
              <a:t>Box outline: </a:t>
            </a:r>
          </a:p>
          <a:p>
            <a:r>
              <a:rPr lang="en-GB" dirty="0" smtClean="0"/>
              <a:t>The total variability in Y . We’d like to explain this (</a:t>
            </a:r>
            <a:r>
              <a:rPr lang="en-GB" dirty="0" err="1" smtClean="0"/>
              <a:t>SStotal</a:t>
            </a:r>
            <a:r>
              <a:rPr lang="en-GB" dirty="0" smtClean="0"/>
              <a:t>)</a:t>
            </a:r>
          </a:p>
          <a:p>
            <a:endParaRPr lang="en-GB" dirty="0" smtClean="0"/>
          </a:p>
          <a:p>
            <a:r>
              <a:rPr lang="en-GB" dirty="0" smtClean="0"/>
              <a:t>Blue circle:</a:t>
            </a:r>
          </a:p>
          <a:p>
            <a:r>
              <a:rPr lang="en-GB" dirty="0" smtClean="0"/>
              <a:t>The proportion of the variability in Y that is explained by Grit. </a:t>
            </a:r>
          </a:p>
          <a:p>
            <a:endParaRPr lang="en-GB" dirty="0" smtClean="0"/>
          </a:p>
          <a:p>
            <a:r>
              <a:rPr lang="en-GB" dirty="0" smtClean="0"/>
              <a:t>Remainder of the box:</a:t>
            </a:r>
          </a:p>
          <a:p>
            <a:r>
              <a:rPr lang="en-GB" dirty="0" smtClean="0"/>
              <a:t>The residual variation (not explained by Grit) (</a:t>
            </a:r>
            <a:r>
              <a:rPr lang="en-GB" dirty="0" err="1" smtClean="0"/>
              <a:t>SSresidual</a:t>
            </a:r>
            <a:r>
              <a:rPr lang="en-GB" dirty="0" smtClean="0"/>
              <a:t>)</a:t>
            </a:r>
          </a:p>
          <a:p>
            <a:r>
              <a:rPr lang="en-GB" dirty="0" smtClean="0"/>
              <a:t>The unexplained variance</a:t>
            </a:r>
          </a:p>
          <a:p>
            <a:endParaRPr lang="en-GB" dirty="0" smtClean="0"/>
          </a:p>
          <a:p>
            <a:r>
              <a:rPr lang="en-GB" dirty="0" smtClean="0"/>
              <a:t>The circles overlap. They overlap because the variables are correlated.</a:t>
            </a:r>
          </a:p>
          <a:p>
            <a:endParaRPr lang="en-GB" dirty="0" smtClean="0"/>
          </a:p>
          <a:p>
            <a:pPr lvl="0"/>
            <a:r>
              <a:rPr lang="en-GB" dirty="0" smtClean="0"/>
              <a:t>a is the unique portion of variability in GPA explained by Grit.</a:t>
            </a:r>
          </a:p>
          <a:p>
            <a:pPr lvl="0"/>
            <a:r>
              <a:rPr lang="en-GB" dirty="0" smtClean="0"/>
              <a:t>b is the unique portion of variability in GPA explained by IQ.</a:t>
            </a:r>
          </a:p>
          <a:p>
            <a:endParaRPr lang="en-GB" dirty="0" smtClean="0"/>
          </a:p>
          <a:p>
            <a:pPr lvl="0"/>
            <a:r>
              <a:rPr lang="en-GB" dirty="0" smtClean="0"/>
              <a:t>T-test on a: this  tests a</a:t>
            </a:r>
            <a:r>
              <a:rPr lang="en-GB" baseline="0" dirty="0" smtClean="0"/>
              <a:t> / white area remaining in square</a:t>
            </a:r>
          </a:p>
          <a:p>
            <a:pPr lvl="0"/>
            <a:r>
              <a:rPr lang="en-GB" baseline="0" dirty="0" smtClean="0"/>
              <a:t>T-test on b: this tests b / white area remaining in square</a:t>
            </a:r>
          </a:p>
          <a:p>
            <a:pPr lvl="0"/>
            <a:endParaRPr lang="en-GB" baseline="0" dirty="0" smtClean="0"/>
          </a:p>
          <a:p>
            <a:r>
              <a:rPr lang="en-GB" dirty="0" smtClean="0"/>
              <a:t>Is area a significant? (excluding c and b)</a:t>
            </a:r>
          </a:p>
          <a:p>
            <a:r>
              <a:rPr lang="en-GB" baseline="0" dirty="0" smtClean="0"/>
              <a:t>Is area b significant? (excluding a and c)</a:t>
            </a:r>
          </a:p>
          <a:p>
            <a:endParaRPr lang="en-GB" dirty="0" smtClean="0"/>
          </a:p>
          <a:p>
            <a:endParaRPr lang="en-GB" baseline="0" dirty="0" smtClean="0"/>
          </a:p>
          <a:p>
            <a:r>
              <a:rPr lang="en-GB" dirty="0" smtClean="0"/>
              <a:t>One way of doing regression that allows us to see the unique variance explained by predictors in the model is called Hierarchical Regression.</a:t>
            </a:r>
            <a:endParaRPr lang="en-GB" baseline="0" dirty="0" smtClean="0"/>
          </a:p>
          <a:p>
            <a:pPr lvl="0"/>
            <a:endParaRPr lang="en-GB" baseline="0" dirty="0" smtClean="0"/>
          </a:p>
          <a:p>
            <a:pPr lvl="0"/>
            <a:endParaRPr lang="en-GB"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36201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685800" y="4558440"/>
            <a:ext cx="5486400" cy="5072301"/>
          </a:xfrm>
        </p:spPr>
        <p:txBody>
          <a:bodyPr/>
          <a:lstStyle/>
          <a:p>
            <a:r>
              <a:rPr lang="en-GB" dirty="0" smtClean="0"/>
              <a:t>Box outline: </a:t>
            </a:r>
          </a:p>
          <a:p>
            <a:r>
              <a:rPr lang="en-GB" dirty="0" smtClean="0"/>
              <a:t>The total variability in Y . We’d like to explain this (</a:t>
            </a:r>
            <a:r>
              <a:rPr lang="en-GB" dirty="0" err="1" smtClean="0"/>
              <a:t>SStotal</a:t>
            </a:r>
            <a:r>
              <a:rPr lang="en-GB" dirty="0" smtClean="0"/>
              <a:t>)</a:t>
            </a:r>
          </a:p>
          <a:p>
            <a:endParaRPr lang="en-GB" dirty="0" smtClean="0"/>
          </a:p>
          <a:p>
            <a:r>
              <a:rPr lang="en-GB" dirty="0" smtClean="0"/>
              <a:t>Blue circle:</a:t>
            </a:r>
          </a:p>
          <a:p>
            <a:r>
              <a:rPr lang="en-GB" dirty="0" smtClean="0"/>
              <a:t>The proportion of the variability in Y that is explained by Grit. </a:t>
            </a:r>
          </a:p>
          <a:p>
            <a:endParaRPr lang="en-GB" dirty="0" smtClean="0"/>
          </a:p>
          <a:p>
            <a:r>
              <a:rPr lang="en-GB" dirty="0" smtClean="0"/>
              <a:t>Remainder of the box:</a:t>
            </a:r>
          </a:p>
          <a:p>
            <a:r>
              <a:rPr lang="en-GB" dirty="0" smtClean="0"/>
              <a:t>The residual variation (not explained by Grit) (</a:t>
            </a:r>
            <a:r>
              <a:rPr lang="en-GB" dirty="0" err="1" smtClean="0"/>
              <a:t>SSresidual</a:t>
            </a:r>
            <a:r>
              <a:rPr lang="en-GB" dirty="0" smtClean="0"/>
              <a:t>)</a:t>
            </a:r>
          </a:p>
          <a:p>
            <a:r>
              <a:rPr lang="en-GB" dirty="0" smtClean="0"/>
              <a:t>The unexplained variance</a:t>
            </a:r>
          </a:p>
          <a:p>
            <a:endParaRPr lang="en-GB" dirty="0" smtClean="0"/>
          </a:p>
          <a:p>
            <a:r>
              <a:rPr lang="en-GB" dirty="0" smtClean="0"/>
              <a:t>The circles overlap. They overlap because the variables are correlated.</a:t>
            </a:r>
          </a:p>
          <a:p>
            <a:endParaRPr lang="en-GB" dirty="0" smtClean="0"/>
          </a:p>
          <a:p>
            <a:pPr lvl="0"/>
            <a:r>
              <a:rPr lang="en-GB" dirty="0" smtClean="0"/>
              <a:t>a is the unique portion of variability in GPA explained by Grit.</a:t>
            </a:r>
          </a:p>
          <a:p>
            <a:pPr lvl="0"/>
            <a:r>
              <a:rPr lang="en-GB" dirty="0" smtClean="0"/>
              <a:t>b is the unique portion of variability in GPA explained by IQ.</a:t>
            </a:r>
          </a:p>
          <a:p>
            <a:endParaRPr lang="en-GB" dirty="0" smtClean="0"/>
          </a:p>
          <a:p>
            <a:pPr lvl="0"/>
            <a:r>
              <a:rPr lang="en-GB" dirty="0" smtClean="0"/>
              <a:t>T-test on a: this  tests a</a:t>
            </a:r>
            <a:r>
              <a:rPr lang="en-GB" baseline="0" dirty="0" smtClean="0"/>
              <a:t> / white area remaining in square</a:t>
            </a:r>
          </a:p>
          <a:p>
            <a:pPr lvl="0"/>
            <a:r>
              <a:rPr lang="en-GB" baseline="0" dirty="0" smtClean="0"/>
              <a:t>T-test on b: this tests b / white area remaining in square</a:t>
            </a:r>
          </a:p>
          <a:p>
            <a:pPr lvl="0"/>
            <a:endParaRPr lang="en-GB" baseline="0" dirty="0" smtClean="0"/>
          </a:p>
          <a:p>
            <a:r>
              <a:rPr lang="en-GB" dirty="0" smtClean="0"/>
              <a:t>Is area a significant? (excluding c and b)</a:t>
            </a:r>
          </a:p>
          <a:p>
            <a:r>
              <a:rPr lang="en-GB" baseline="0" dirty="0" smtClean="0"/>
              <a:t>Is area b significant? (excluding a and c)</a:t>
            </a:r>
          </a:p>
          <a:p>
            <a:endParaRPr lang="en-GB" dirty="0" smtClean="0"/>
          </a:p>
          <a:p>
            <a:endParaRPr lang="en-GB" baseline="0" dirty="0" smtClean="0"/>
          </a:p>
          <a:p>
            <a:r>
              <a:rPr lang="en-GB" dirty="0" smtClean="0"/>
              <a:t>One way of doing regression that allows us to see the unique variance explained by predictors in the model is called Hierarchical Regression.</a:t>
            </a:r>
            <a:endParaRPr lang="en-GB" baseline="0" dirty="0" smtClean="0"/>
          </a:p>
          <a:p>
            <a:pPr lvl="0"/>
            <a:endParaRPr lang="en-GB" baseline="0" dirty="0" smtClean="0"/>
          </a:p>
          <a:p>
            <a:pPr lvl="0"/>
            <a:endParaRPr lang="en-GB"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53455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Conscientiousness: “</a:t>
            </a:r>
            <a:r>
              <a:rPr lang="en-GB" sz="1200" b="1" i="0" kern="1200" dirty="0" smtClean="0">
                <a:solidFill>
                  <a:schemeClr val="tx1"/>
                </a:solidFill>
                <a:effectLst/>
                <a:latin typeface="+mn-lt"/>
                <a:ea typeface="+mn-ea"/>
                <a:cs typeface="+mn-cs"/>
              </a:rPr>
              <a:t>Conscientiousness</a:t>
            </a:r>
            <a:r>
              <a:rPr lang="en-GB" sz="1200" b="0" i="0" kern="1200" dirty="0" smtClean="0">
                <a:solidFill>
                  <a:schemeClr val="tx1"/>
                </a:solidFill>
                <a:effectLst/>
                <a:latin typeface="+mn-lt"/>
                <a:ea typeface="+mn-ea"/>
                <a:cs typeface="+mn-cs"/>
              </a:rPr>
              <a:t> is the personality trait of being thorough, careful, or vigilant. </a:t>
            </a:r>
            <a:r>
              <a:rPr lang="en-GB" sz="1200" b="1" i="0" kern="1200" dirty="0" smtClean="0">
                <a:solidFill>
                  <a:schemeClr val="tx1"/>
                </a:solidFill>
                <a:effectLst/>
                <a:latin typeface="+mn-lt"/>
                <a:ea typeface="+mn-ea"/>
                <a:cs typeface="+mn-cs"/>
              </a:rPr>
              <a:t>Conscientiousness</a:t>
            </a:r>
            <a:r>
              <a:rPr lang="en-GB" sz="1200" b="0" i="0" kern="1200" dirty="0" smtClean="0">
                <a:solidFill>
                  <a:schemeClr val="tx1"/>
                </a:solidFill>
                <a:effectLst/>
                <a:latin typeface="+mn-lt"/>
                <a:ea typeface="+mn-ea"/>
                <a:cs typeface="+mn-cs"/>
              </a:rPr>
              <a:t> implies a desire to do a task </a:t>
            </a:r>
            <a:r>
              <a:rPr lang="en-GB" sz="1200" b="0" i="0" kern="1200" dirty="0" err="1" smtClean="0">
                <a:solidFill>
                  <a:schemeClr val="tx1"/>
                </a:solidFill>
                <a:effectLst/>
                <a:latin typeface="+mn-lt"/>
                <a:ea typeface="+mn-ea"/>
                <a:cs typeface="+mn-cs"/>
              </a:rPr>
              <a:t>well.</a:t>
            </a:r>
            <a:r>
              <a:rPr lang="en-GB" sz="1200" b="1" i="0" kern="1200" dirty="0" err="1" smtClean="0">
                <a:solidFill>
                  <a:schemeClr val="tx1"/>
                </a:solidFill>
                <a:effectLst/>
                <a:latin typeface="+mn-lt"/>
                <a:ea typeface="+mn-ea"/>
                <a:cs typeface="+mn-cs"/>
              </a:rPr>
              <a:t>Conscientious</a:t>
            </a:r>
            <a:r>
              <a:rPr lang="en-GB" sz="1200" b="0" i="0" kern="1200" dirty="0" smtClean="0">
                <a:solidFill>
                  <a:schemeClr val="tx1"/>
                </a:solidFill>
                <a:effectLst/>
                <a:latin typeface="+mn-lt"/>
                <a:ea typeface="+mn-ea"/>
                <a:cs typeface="+mn-cs"/>
              </a:rPr>
              <a:t> people are efficient and organized as opposed to easy-going and disorderly.”</a:t>
            </a:r>
          </a:p>
          <a:p>
            <a:r>
              <a:rPr lang="en-GB" sz="1200" b="0" i="0" kern="1200" dirty="0" smtClean="0">
                <a:solidFill>
                  <a:schemeClr val="tx1"/>
                </a:solidFill>
                <a:effectLst/>
                <a:latin typeface="+mn-lt"/>
                <a:ea typeface="+mn-ea"/>
                <a:cs typeface="+mn-cs"/>
              </a:rPr>
              <a:t>Extreme</a:t>
            </a:r>
            <a:r>
              <a:rPr lang="en-GB" sz="1200" b="0" i="0" kern="1200" baseline="0" dirty="0" smtClean="0">
                <a:solidFill>
                  <a:schemeClr val="tx1"/>
                </a:solidFill>
                <a:effectLst/>
                <a:latin typeface="+mn-lt"/>
                <a:ea typeface="+mn-ea"/>
                <a:cs typeface="+mn-cs"/>
              </a:rPr>
              <a:t> example</a:t>
            </a:r>
          </a:p>
          <a:p>
            <a:r>
              <a:rPr lang="en-GB" sz="1200" b="0" i="0" kern="1200" baseline="0" dirty="0" smtClean="0">
                <a:solidFill>
                  <a:schemeClr val="tx1"/>
                </a:solidFill>
                <a:effectLst/>
                <a:latin typeface="+mn-lt"/>
                <a:ea typeface="+mn-ea"/>
                <a:cs typeface="+mn-cs"/>
              </a:rPr>
              <a:t>This can mean that even though a variable explains an outcome variable it will appear that it is not an important predictor because it is not significant. </a:t>
            </a:r>
          </a:p>
          <a:p>
            <a:r>
              <a:rPr lang="en-GB" sz="1200" b="0" i="0" kern="1200" baseline="0" dirty="0" smtClean="0">
                <a:solidFill>
                  <a:schemeClr val="tx1"/>
                </a:solidFill>
                <a:effectLst/>
                <a:latin typeface="+mn-lt"/>
                <a:ea typeface="+mn-ea"/>
                <a:cs typeface="+mn-cs"/>
              </a:rPr>
              <a:t>It is also hard to rank predictors by importance. </a:t>
            </a:r>
          </a:p>
          <a:p>
            <a:r>
              <a:rPr lang="en-GB" sz="1200" b="0" i="0" kern="1200" baseline="0" dirty="0" smtClean="0">
                <a:solidFill>
                  <a:schemeClr val="tx1"/>
                </a:solidFill>
                <a:effectLst/>
                <a:latin typeface="+mn-lt"/>
                <a:ea typeface="+mn-ea"/>
                <a:cs typeface="+mn-cs"/>
              </a:rPr>
              <a:t>Higher conscientiousness scores denote greater levels of conscientiousness.</a:t>
            </a:r>
          </a:p>
          <a:p>
            <a:r>
              <a:rPr lang="en-GB" sz="1200" b="0" i="0" kern="1200" baseline="0" dirty="0" smtClean="0">
                <a:solidFill>
                  <a:schemeClr val="tx1"/>
                </a:solidFill>
                <a:effectLst/>
                <a:latin typeface="+mn-lt"/>
                <a:ea typeface="+mn-ea"/>
                <a:cs typeface="+mn-cs"/>
              </a:rPr>
              <a:t>Conscientiousness data is in the spreadsheet if you want to explore that</a:t>
            </a: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19</a:t>
            </a:fld>
            <a:endParaRPr lang="en-GB"/>
          </a:p>
        </p:txBody>
      </p:sp>
    </p:spTree>
    <p:extLst>
      <p:ext uri="{BB962C8B-B14F-4D97-AF65-F5344CB8AC3E}">
        <p14:creationId xmlns:p14="http://schemas.microsoft.com/office/powerpoint/2010/main" val="446563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685800" y="4500424"/>
            <a:ext cx="5486400" cy="5296079"/>
          </a:xfrm>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smtClean="0"/>
              <a:t>Because the two variables are so highly correlated, if we were to imagine their representation on a Venn diagram, the two circles would be highly overlapping.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smtClean="0"/>
              <a:t>Now, the unique variance in GPA that each variable explains is very small.  So small in fact that the t-test on this is not significant.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smtClean="0"/>
              <a:t>The overall area (the outline of the overlapping circles) is still, however, a significant proportion of the rectangle and is significant.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smtClean="0"/>
              <a:t>This can create complications in the interpretation</a:t>
            </a:r>
          </a:p>
          <a:p>
            <a:pPr lvl="1">
              <a:defRPr/>
            </a:pPr>
            <a:r>
              <a:rPr lang="en-GB" sz="1000" dirty="0" smtClean="0"/>
              <a:t>The model is clearly a significant proportion of the variance in GPA, as indicated by the ANOVA</a:t>
            </a:r>
          </a:p>
          <a:p>
            <a:pPr lvl="1">
              <a:defRPr/>
            </a:pPr>
            <a:r>
              <a:rPr lang="en-GB" sz="1000" dirty="0" smtClean="0"/>
              <a:t>However, the analysis is saying that neither predictor is significant.</a:t>
            </a:r>
          </a:p>
          <a:p>
            <a:pPr marL="171450" marR="0" indent="-171450" algn="l" defTabSz="914400" rtl="0" eaLnBrk="1" fontAlgn="auto" latinLnBrk="0" hangingPunct="1">
              <a:lnSpc>
                <a:spcPct val="100000"/>
              </a:lnSpc>
              <a:spcBef>
                <a:spcPts val="0"/>
              </a:spcBef>
              <a:spcAft>
                <a:spcPts val="0"/>
              </a:spcAft>
              <a:buClrTx/>
              <a:buSzTx/>
              <a:buNone/>
              <a:tabLst/>
              <a:defRPr/>
            </a:pPr>
            <a:endParaRPr lang="en-GB" sz="10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smtClean="0"/>
              <a:t>The proportion of </a:t>
            </a:r>
            <a:r>
              <a:rPr lang="en-GB" sz="1000" b="1" i="1" dirty="0" smtClean="0">
                <a:solidFill>
                  <a:schemeClr val="tx2">
                    <a:lumMod val="75000"/>
                  </a:schemeClr>
                </a:solidFill>
              </a:rPr>
              <a:t>unique </a:t>
            </a:r>
            <a:r>
              <a:rPr lang="en-GB" sz="1000" b="1" dirty="0" smtClean="0">
                <a:solidFill>
                  <a:schemeClr val="tx2">
                    <a:lumMod val="75000"/>
                  </a:schemeClr>
                </a:solidFill>
              </a:rPr>
              <a:t>variance </a:t>
            </a:r>
            <a:r>
              <a:rPr lang="en-GB" sz="1000" dirty="0" smtClean="0"/>
              <a:t>in GPA that is uniquely explained by each predictor is very </a:t>
            </a:r>
            <a:r>
              <a:rPr lang="en-GB" sz="1000" dirty="0" smtClean="0">
                <a:solidFill>
                  <a:schemeClr val="tx2">
                    <a:lumMod val="75000"/>
                  </a:schemeClr>
                </a:solidFill>
              </a:rPr>
              <a:t>small</a:t>
            </a:r>
            <a:r>
              <a:rPr lang="en-GB" sz="1000" dirty="0" smtClean="0"/>
              <a:t>.</a:t>
            </a:r>
          </a:p>
          <a:p>
            <a:r>
              <a:rPr lang="en-GB" sz="1000" dirty="0" smtClean="0"/>
              <a:t>But together, the area of the circle (figure of eight?) is a significant proportion of the variability in Y</a:t>
            </a:r>
          </a:p>
          <a:p>
            <a:endParaRPr lang="en-GB" sz="1000" dirty="0" smtClean="0"/>
          </a:p>
          <a:p>
            <a:r>
              <a:rPr lang="en-GB" sz="1000" dirty="0" smtClean="0"/>
              <a:t>This highlights the problem that can arise when predictor variables are correlated in some way. </a:t>
            </a:r>
          </a:p>
          <a:p>
            <a:r>
              <a:rPr lang="en-GB" sz="1000" dirty="0" smtClean="0"/>
              <a:t>Because Grit or IQ serve equally well in explaining the variance in GPA and are so highly correlated, one could replace the other. </a:t>
            </a:r>
          </a:p>
          <a:p>
            <a:pPr lvl="1"/>
            <a:r>
              <a:rPr lang="en-GB" sz="1000" dirty="0" smtClean="0"/>
              <a:t>Most texts recommend dropping one of the variables from the model.</a:t>
            </a:r>
          </a:p>
          <a:p>
            <a:pPr lvl="1"/>
            <a:r>
              <a:rPr lang="en-GB" sz="1000" dirty="0" smtClean="0"/>
              <a:t>The easiest thing to do to prevent this kind of problem is to look at the correlations between your predictor variables. If you have any high correlations, you may have a problem with </a:t>
            </a:r>
            <a:r>
              <a:rPr lang="en-GB" sz="1000" dirty="0" err="1" smtClean="0"/>
              <a:t>multicolinearity</a:t>
            </a:r>
            <a:r>
              <a:rPr lang="en-GB" sz="1000" dirty="0" smtClean="0"/>
              <a:t>. Consider dropping one of the variables from the model.</a:t>
            </a:r>
          </a:p>
          <a:p>
            <a:endParaRPr lang="en-GB" sz="1000" dirty="0" smtClean="0"/>
          </a:p>
          <a:p>
            <a:r>
              <a:rPr lang="en-GB" sz="1000" dirty="0" smtClean="0"/>
              <a:t>Indeed, there is currently a big debate going on regarding whether the construct of Grit is useful at all. Psychologists have been measuring conscientiousness for many years, and some say that the construct of grit is actually like old wine in new bottles. The debate continues.</a:t>
            </a:r>
          </a:p>
          <a:p>
            <a:endParaRPr lang="en-GB" sz="1000" dirty="0" smtClean="0"/>
          </a:p>
          <a:p>
            <a:endParaRPr lang="en-GB" sz="1000" dirty="0" smtClean="0"/>
          </a:p>
          <a:p>
            <a:r>
              <a:rPr lang="en-GB" sz="1000" dirty="0" smtClean="0"/>
              <a:t>That’s it for today. Don’t forget about the </a:t>
            </a:r>
            <a:r>
              <a:rPr lang="en-GB" sz="1000" dirty="0" err="1" smtClean="0"/>
              <a:t>asssessment</a:t>
            </a:r>
            <a:r>
              <a:rPr lang="en-GB" sz="1000" dirty="0" smtClean="0"/>
              <a:t>. I’m happy to take any questions in the time remaining.</a:t>
            </a:r>
          </a:p>
          <a:p>
            <a:endParaRPr lang="en-GB" sz="1000" dirty="0" smtClean="0"/>
          </a:p>
          <a:p>
            <a:endParaRPr lang="en-GB" sz="1000"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20</a:t>
            </a:fld>
            <a:endParaRPr lang="en-GB" dirty="0"/>
          </a:p>
        </p:txBody>
      </p:sp>
    </p:spTree>
    <p:extLst>
      <p:ext uri="{BB962C8B-B14F-4D97-AF65-F5344CB8AC3E}">
        <p14:creationId xmlns:p14="http://schemas.microsoft.com/office/powerpoint/2010/main" val="1427640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21</a:t>
            </a:fld>
            <a:endParaRPr lang="en-GB" dirty="0"/>
          </a:p>
        </p:txBody>
      </p:sp>
    </p:spTree>
    <p:extLst>
      <p:ext uri="{BB962C8B-B14F-4D97-AF65-F5344CB8AC3E}">
        <p14:creationId xmlns:p14="http://schemas.microsoft.com/office/powerpoint/2010/main" val="269170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Let’s recap what we were looking at in simple regression</a:t>
            </a:r>
          </a:p>
          <a:p>
            <a:endParaRPr lang="en-GB" baseline="0" dirty="0" smtClean="0"/>
          </a:p>
          <a:p>
            <a:r>
              <a:rPr lang="en-GB" baseline="0" dirty="0" smtClean="0"/>
              <a:t>In simple regression we have one predictor variable and one outcome variable</a:t>
            </a:r>
          </a:p>
          <a:p>
            <a:endParaRPr lang="en-GB" dirty="0" smtClean="0"/>
          </a:p>
          <a:p>
            <a:endParaRPr lang="en-GB" baseline="0" dirty="0" smtClean="0"/>
          </a:p>
          <a:p>
            <a:r>
              <a:rPr lang="en-GB" dirty="0" smtClean="0"/>
              <a:t>The model of the relationship between the variables is given by the regression line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2</a:t>
            </a:fld>
            <a:endParaRPr lang="en-GB"/>
          </a:p>
        </p:txBody>
      </p:sp>
    </p:spTree>
    <p:extLst>
      <p:ext uri="{BB962C8B-B14F-4D97-AF65-F5344CB8AC3E}">
        <p14:creationId xmlns:p14="http://schemas.microsoft.com/office/powerpoint/2010/main" val="99708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The line represents the predicted values of Y at each value of X</a:t>
            </a:r>
          </a:p>
          <a:p>
            <a:pPr lvl="1"/>
            <a:r>
              <a:rPr lang="en-GB" dirty="0" smtClean="0"/>
              <a:t>E.g., predicted GPA at each</a:t>
            </a:r>
            <a:r>
              <a:rPr lang="en-GB" baseline="0" dirty="0" smtClean="0"/>
              <a:t> level of Grit</a:t>
            </a:r>
          </a:p>
          <a:p>
            <a:pPr lvl="1"/>
            <a:endParaRPr lang="en-GB" baseline="0" dirty="0" smtClean="0"/>
          </a:p>
          <a:p>
            <a:pPr lvl="0"/>
            <a:r>
              <a:rPr lang="en-GB" baseline="0" dirty="0" smtClean="0"/>
              <a:t>a the intercept is the predicted value of Y when X = 0</a:t>
            </a:r>
          </a:p>
          <a:p>
            <a:pPr lvl="0"/>
            <a:r>
              <a:rPr lang="en-GB" baseline="0" dirty="0" smtClean="0"/>
              <a:t>b is the slope, this affects the height of the line.</a:t>
            </a:r>
          </a:p>
          <a:p>
            <a:pPr lvl="0"/>
            <a:endParaRPr lang="en-GB" baseline="0" dirty="0" smtClean="0"/>
          </a:p>
          <a:p>
            <a:pPr lvl="0"/>
            <a:r>
              <a:rPr lang="en-GB" dirty="0" smtClean="0"/>
              <a:t>The line is a straight line, the characteristics of which are determined by the values of a and b</a:t>
            </a:r>
          </a:p>
          <a:p>
            <a:pPr lvl="0"/>
            <a:endParaRPr lang="en-GB" baseline="0" dirty="0" smtClean="0"/>
          </a:p>
          <a:p>
            <a:pPr lvl="0"/>
            <a:r>
              <a:rPr lang="en-GB" baseline="0" dirty="0" smtClean="0"/>
              <a:t>The line is the line that minimises the sum of the square residuals.</a:t>
            </a:r>
          </a:p>
          <a:p>
            <a:pPr lvl="0"/>
            <a:r>
              <a:rPr lang="en-GB" baseline="0" dirty="0" smtClean="0"/>
              <a:t>This is the method of least squares we talked about last week/</a:t>
            </a:r>
          </a:p>
          <a:p>
            <a:pPr lvl="0"/>
            <a:endParaRPr lang="en-GB"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Things</a:t>
            </a:r>
            <a:r>
              <a:rPr lang="en-GB" baseline="0" dirty="0" smtClean="0"/>
              <a:t> are far too complicated in the world to just be measured with two variables.</a:t>
            </a:r>
          </a:p>
          <a:p>
            <a:pPr lvl="0"/>
            <a:r>
              <a:rPr lang="en-GB" baseline="0" dirty="0" smtClean="0"/>
              <a:t>We often want to know whether some outcome variable can be predicted by a number of variables</a:t>
            </a:r>
          </a:p>
          <a:p>
            <a:pPr lvl="0"/>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3</a:t>
            </a:fld>
            <a:endParaRPr lang="en-GB"/>
          </a:p>
        </p:txBody>
      </p:sp>
    </p:spTree>
    <p:extLst>
      <p:ext uri="{BB962C8B-B14F-4D97-AF65-F5344CB8AC3E}">
        <p14:creationId xmlns:p14="http://schemas.microsoft.com/office/powerpoint/2010/main" val="369318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190500" y="4724202"/>
            <a:ext cx="6419850" cy="4964556"/>
          </a:xfrm>
        </p:spPr>
        <p:txBody>
          <a:bodyPr/>
          <a:lstStyle/>
          <a:p>
            <a:r>
              <a:rPr lang="en-GB" sz="1100" baseline="0" dirty="0" smtClean="0"/>
              <a:t>In multiple regression we have a number of predictor variables.</a:t>
            </a:r>
          </a:p>
          <a:p>
            <a:endParaRPr lang="en-GB" sz="1100" baseline="0" dirty="0" smtClean="0"/>
          </a:p>
          <a:p>
            <a:r>
              <a:rPr lang="en-GB" sz="1100" baseline="0" dirty="0" smtClean="0"/>
              <a:t>We want to see whether the outcome variable can be predicted by a number of predictor variables. </a:t>
            </a:r>
          </a:p>
          <a:p>
            <a:endParaRPr lang="en-GB" sz="1100" baseline="0" dirty="0" smtClean="0"/>
          </a:p>
          <a:p>
            <a:r>
              <a:rPr lang="en-GB" sz="1100" baseline="0" dirty="0" smtClean="0"/>
              <a:t>So for example, can we predict GPA from Grit and IQ</a:t>
            </a:r>
          </a:p>
          <a:p>
            <a:endParaRPr lang="en-GB" sz="1100" baseline="0" dirty="0" smtClean="0"/>
          </a:p>
          <a:p>
            <a:r>
              <a:rPr lang="en-GB" sz="1100" baseline="0" dirty="0" smtClean="0"/>
              <a:t>If we knew someone’s Grit </a:t>
            </a:r>
            <a:r>
              <a:rPr lang="en-GB" sz="1100" i="1" baseline="0" dirty="0" smtClean="0"/>
              <a:t>and</a:t>
            </a:r>
            <a:r>
              <a:rPr lang="en-GB" sz="1100" baseline="0" dirty="0" smtClean="0"/>
              <a:t> IQ, would these two things help us to predict their GPA score.</a:t>
            </a:r>
          </a:p>
          <a:p>
            <a:endParaRPr lang="en-GB" sz="1100" baseline="0" dirty="0" smtClean="0"/>
          </a:p>
          <a:p>
            <a:r>
              <a:rPr lang="en-GB" sz="1100" baseline="0" dirty="0" smtClean="0"/>
              <a:t>In simple regression we had a model of the relationship between one predictor and the outcome.</a:t>
            </a:r>
          </a:p>
          <a:p>
            <a:r>
              <a:rPr lang="en-GB" sz="1100" baseline="0" dirty="0" smtClean="0"/>
              <a:t>In multiple regression we have a model of the relationship between a number of predictors and the outcome.</a:t>
            </a:r>
          </a:p>
          <a:p>
            <a:endParaRPr lang="en-GB" sz="1100" baseline="0" dirty="0" smtClean="0"/>
          </a:p>
          <a:p>
            <a:r>
              <a:rPr lang="en-GB" sz="1100" baseline="0" dirty="0" smtClean="0"/>
              <a:t>In terms of variance, we’re asking, do Grit, IQ and Extraversion help to explain the variance in GPA scores.</a:t>
            </a:r>
          </a:p>
          <a:p>
            <a:endParaRPr lang="en-GB" sz="1100" baseline="0" dirty="0" smtClean="0"/>
          </a:p>
          <a:p>
            <a:r>
              <a:rPr lang="en-GB" sz="1100" baseline="0" dirty="0" smtClean="0"/>
              <a:t>Multiple regression can help us to answer questions about which of these variables are important for predicting GPA.</a:t>
            </a:r>
          </a:p>
          <a:p>
            <a:pPr lvl="1"/>
            <a:r>
              <a:rPr lang="en-GB" sz="1100" baseline="0" dirty="0" smtClean="0"/>
              <a:t>We know that Grit is important</a:t>
            </a:r>
          </a:p>
          <a:p>
            <a:pPr lvl="1"/>
            <a:r>
              <a:rPr lang="en-GB" sz="1100" baseline="0" dirty="0" smtClean="0"/>
              <a:t>Is IQ?</a:t>
            </a:r>
          </a:p>
          <a:p>
            <a:pPr lvl="1"/>
            <a:r>
              <a:rPr lang="en-GB" sz="1100" baseline="0" dirty="0" smtClean="0"/>
              <a:t>Is Extraversion?</a:t>
            </a:r>
          </a:p>
          <a:p>
            <a:pPr lvl="1"/>
            <a:endParaRPr lang="en-GB" sz="1100" baseline="0" dirty="0" smtClean="0"/>
          </a:p>
          <a:p>
            <a:pPr lvl="0"/>
            <a:r>
              <a:rPr lang="en-GB" sz="1100" baseline="0" dirty="0" smtClean="0"/>
              <a:t>Multiple regression allows us to look at a whole bunch of variables and ask which of these predicts a certain outcome variable.</a:t>
            </a:r>
          </a:p>
          <a:p>
            <a:endParaRPr lang="en-GB" sz="1100" baseline="0" dirty="0" smtClean="0"/>
          </a:p>
          <a:p>
            <a:pPr lvl="0"/>
            <a:r>
              <a:rPr lang="en-GB" sz="1100" baseline="0" dirty="0" smtClean="0"/>
              <a:t>Which are the important variables for explaining GPA?</a:t>
            </a:r>
          </a:p>
          <a:p>
            <a:endParaRPr lang="en-GB" sz="1100"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135412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685800" y="4724201"/>
            <a:ext cx="5486400" cy="5055726"/>
          </a:xfrm>
        </p:spPr>
        <p:txBody>
          <a:bodyPr/>
          <a:lstStyle/>
          <a:p>
            <a:r>
              <a:rPr lang="en-GB" dirty="0" smtClean="0"/>
              <a:t>In simple regression, the equation refers to a straight</a:t>
            </a:r>
            <a:r>
              <a:rPr lang="en-GB" baseline="0" dirty="0" smtClean="0"/>
              <a:t> line in 2D space</a:t>
            </a:r>
          </a:p>
          <a:p>
            <a:endParaRPr lang="en-GB" baseline="0" dirty="0" smtClean="0"/>
          </a:p>
          <a:p>
            <a:pPr marL="171450" indent="-171450"/>
            <a:r>
              <a:rPr lang="en-GB" baseline="0" dirty="0" smtClean="0"/>
              <a:t>In multiple regression, with two predictor variables, the equation refers to a flat plane in 3D space.</a:t>
            </a:r>
          </a:p>
          <a:p>
            <a:pPr marL="171450" indent="-171450"/>
            <a:endParaRPr lang="en-GB" baseline="0" dirty="0" smtClean="0"/>
          </a:p>
          <a:p>
            <a:r>
              <a:rPr lang="en-GB" baseline="0" dirty="0" smtClean="0"/>
              <a:t>The regression line is now a flat surface.</a:t>
            </a:r>
          </a:p>
          <a:p>
            <a:r>
              <a:rPr lang="en-GB" baseline="0" dirty="0" smtClean="0"/>
              <a:t>If you imagine that each one of these dots is actually a point in a cube</a:t>
            </a:r>
          </a:p>
          <a:p>
            <a:r>
              <a:rPr lang="en-GB" baseline="0" dirty="0" smtClean="0"/>
              <a:t>These two axes are the sides of the cube.</a:t>
            </a:r>
          </a:p>
          <a:p>
            <a:endParaRPr lang="en-GB" baseline="0" dirty="0" smtClean="0"/>
          </a:p>
          <a:p>
            <a:r>
              <a:rPr lang="en-GB" dirty="0" smtClean="0"/>
              <a:t>What we are trying to do is to fit a flat plane</a:t>
            </a:r>
            <a:r>
              <a:rPr lang="en-GB" baseline="0" dirty="0" smtClean="0"/>
              <a:t> through all the points </a:t>
            </a:r>
          </a:p>
          <a:p>
            <a:pPr marL="171450" indent="-171450"/>
            <a:r>
              <a:rPr lang="en-GB" baseline="0" dirty="0" smtClean="0"/>
              <a:t>The plane of best fit is still the plane that minimises the sum of the squared residuals. </a:t>
            </a:r>
          </a:p>
          <a:p>
            <a:pPr marL="171450" indent="-171450"/>
            <a:r>
              <a:rPr lang="en-GB" baseline="0" dirty="0" smtClean="0"/>
              <a:t>We still fit the plane using least squares analysis.</a:t>
            </a:r>
          </a:p>
          <a:p>
            <a:pPr marL="171450" indent="-171450"/>
            <a:endParaRPr lang="en-GB" baseline="0" dirty="0" smtClean="0"/>
          </a:p>
          <a:p>
            <a:pPr marL="171450" indent="-171450"/>
            <a:r>
              <a:rPr lang="en-GB" baseline="0" dirty="0" smtClean="0"/>
              <a:t>This is how the plane looks with two dimensions, but in reality we can have</a:t>
            </a:r>
            <a:r>
              <a:rPr lang="en-GB" dirty="0" smtClean="0"/>
              <a:t> </a:t>
            </a:r>
            <a:r>
              <a:rPr lang="en-GB" baseline="0" dirty="0" smtClean="0"/>
              <a:t>more predictor variables,</a:t>
            </a:r>
            <a:r>
              <a:rPr lang="en-GB" dirty="0" smtClean="0"/>
              <a:t> and there will be more dimensions.</a:t>
            </a:r>
          </a:p>
          <a:p>
            <a:pPr marL="171450" indent="-171450"/>
            <a:r>
              <a:rPr lang="en-GB" baseline="0" dirty="0" smtClean="0"/>
              <a:t>This visualisatio</a:t>
            </a:r>
            <a:r>
              <a:rPr lang="en-GB" dirty="0" smtClean="0"/>
              <a:t>n only works with two predictors.</a:t>
            </a:r>
            <a:endParaRPr lang="en-GB" baseline="0" dirty="0" smtClean="0"/>
          </a:p>
          <a:p>
            <a:r>
              <a:rPr lang="en-GB" dirty="0" smtClean="0"/>
              <a:t>You have a new dimension for each predictor.</a:t>
            </a:r>
          </a:p>
          <a:p>
            <a:pPr marL="171450" indent="-171450"/>
            <a:r>
              <a:rPr lang="en-GB" baseline="0" dirty="0" smtClean="0"/>
              <a:t>With three predictor variables, we have 4 dimensions.</a:t>
            </a:r>
          </a:p>
          <a:p>
            <a:pPr marL="171450" indent="-171450"/>
            <a:r>
              <a:rPr lang="en-GB" baseline="0" dirty="0" smtClean="0"/>
              <a:t>But it becomes much harder to visualise 4 and 5 dimensional models.</a:t>
            </a:r>
          </a:p>
          <a:p>
            <a:pPr marL="171450" indent="-171450"/>
            <a:endParaRPr lang="en-GB"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This only works for imagining examples with two predictor variables and one criterion variable. With more than two predictor variables, we are into four-dimensional space. I don’t advise you to imagine this!</a:t>
            </a:r>
            <a:endParaRPr lang="en-GB" dirty="0" smtClean="0"/>
          </a:p>
          <a:p>
            <a:pPr marL="171450" indent="-171450"/>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6</a:t>
            </a:fld>
            <a:endParaRPr lang="en-GB"/>
          </a:p>
        </p:txBody>
      </p:sp>
    </p:spTree>
    <p:extLst>
      <p:ext uri="{BB962C8B-B14F-4D97-AF65-F5344CB8AC3E}">
        <p14:creationId xmlns:p14="http://schemas.microsoft.com/office/powerpoint/2010/main" val="67571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a:xfrm>
            <a:off x="695325" y="4558440"/>
            <a:ext cx="5486400" cy="5287792"/>
          </a:xfrm>
        </p:spPr>
        <p:txBody>
          <a:bodyPr/>
          <a:lstStyle/>
          <a:p>
            <a:r>
              <a:rPr lang="en-GB" dirty="0" smtClean="0"/>
              <a:t>The formula</a:t>
            </a:r>
            <a:r>
              <a:rPr lang="en-GB" baseline="0" dirty="0" smtClean="0"/>
              <a:t> for multiple regression is a tad more complex. </a:t>
            </a:r>
          </a:p>
          <a:p>
            <a:endParaRPr lang="en-GB" dirty="0" smtClean="0"/>
          </a:p>
          <a:p>
            <a:r>
              <a:rPr lang="en-GB" dirty="0" smtClean="0"/>
              <a:t>There are a lot of terms here, but it is just an extension of the simple regression equation though</a:t>
            </a:r>
          </a:p>
          <a:p>
            <a:endParaRPr lang="en-GB" dirty="0" smtClean="0"/>
          </a:p>
          <a:p>
            <a:r>
              <a:rPr lang="en-GB" dirty="0" smtClean="0"/>
              <a:t>In simple regression, we</a:t>
            </a:r>
            <a:r>
              <a:rPr lang="en-GB" baseline="0" dirty="0" smtClean="0"/>
              <a:t> used the term slope to refer to the thing that we multiply by X</a:t>
            </a:r>
          </a:p>
          <a:p>
            <a:r>
              <a:rPr lang="en-GB" baseline="0" dirty="0" smtClean="0"/>
              <a:t>In multiple regression we use the term coefficient.</a:t>
            </a:r>
          </a:p>
          <a:p>
            <a:r>
              <a:rPr lang="en-GB" dirty="0" smtClean="0"/>
              <a:t>In MR, because</a:t>
            </a:r>
            <a:r>
              <a:rPr lang="en-GB" baseline="0" dirty="0" smtClean="0"/>
              <a:t> we have multiple predictors, each with their own slope, we call them coefficients.</a:t>
            </a:r>
            <a:endParaRPr lang="en-GB" dirty="0" smtClean="0"/>
          </a:p>
          <a:p>
            <a:r>
              <a:rPr lang="en-GB" dirty="0" smtClean="0"/>
              <a:t>The coefficient is basically</a:t>
            </a:r>
            <a:r>
              <a:rPr lang="en-GB" baseline="0" dirty="0" smtClean="0"/>
              <a:t> the number we multiply X by.</a:t>
            </a:r>
            <a:endParaRPr lang="en-GB" dirty="0" smtClean="0"/>
          </a:p>
          <a:p>
            <a:pPr marL="0" indent="0">
              <a:buNone/>
            </a:pPr>
            <a:endParaRPr lang="en-GB" dirty="0" smtClean="0"/>
          </a:p>
          <a:p>
            <a:r>
              <a:rPr lang="en-GB" dirty="0" smtClean="0"/>
              <a:t>You can see that</a:t>
            </a:r>
            <a:r>
              <a:rPr lang="en-GB" baseline="0" dirty="0" smtClean="0"/>
              <a:t> the first part of this equation is the simple regression equation.</a:t>
            </a:r>
            <a:endParaRPr lang="en-GB" dirty="0" smtClean="0"/>
          </a:p>
          <a:p>
            <a:endParaRPr lang="en-GB" dirty="0" smtClean="0"/>
          </a:p>
          <a:p>
            <a:r>
              <a:rPr lang="en-GB" dirty="0" smtClean="0"/>
              <a:t>We have an extra b*X term for each additional predictor.</a:t>
            </a:r>
          </a:p>
          <a:p>
            <a:endParaRPr lang="en-GB" baseline="0" dirty="0" smtClean="0"/>
          </a:p>
          <a:p>
            <a:r>
              <a:rPr lang="en-GB" baseline="0" dirty="0" smtClean="0"/>
              <a:t>We want to end up with an equation like this</a:t>
            </a:r>
          </a:p>
          <a:p>
            <a:pPr lvl="1"/>
            <a:r>
              <a:rPr lang="en-GB" baseline="0" dirty="0" smtClean="0"/>
              <a:t>Predicted GPA – our predicted Y value</a:t>
            </a:r>
          </a:p>
          <a:p>
            <a:pPr lvl="1"/>
            <a:r>
              <a:rPr lang="en-GB" baseline="0" dirty="0" smtClean="0"/>
              <a:t>Intercept is 15.96 – can be positive or negative</a:t>
            </a:r>
          </a:p>
          <a:p>
            <a:pPr lvl="1"/>
            <a:r>
              <a:rPr lang="en-GB" baseline="0" dirty="0" smtClean="0"/>
              <a:t>B1 is 7.76</a:t>
            </a:r>
          </a:p>
          <a:p>
            <a:pPr lvl="1"/>
            <a:r>
              <a:rPr lang="en-GB" baseline="0" dirty="0" smtClean="0"/>
              <a:t>X1 is grit</a:t>
            </a:r>
          </a:p>
          <a:p>
            <a:pPr lvl="1"/>
            <a:r>
              <a:rPr lang="en-GB" baseline="0" dirty="0" smtClean="0"/>
              <a:t>B2 is 0.36</a:t>
            </a:r>
          </a:p>
          <a:p>
            <a:pPr lvl="1"/>
            <a:r>
              <a:rPr lang="en-GB" baseline="0" dirty="0" smtClean="0"/>
              <a:t>X2 is IQ</a:t>
            </a:r>
          </a:p>
          <a:p>
            <a:pPr lvl="1"/>
            <a:r>
              <a:rPr lang="en-GB" baseline="0" dirty="0" smtClean="0"/>
              <a:t>B3 is 1.2</a:t>
            </a:r>
          </a:p>
          <a:p>
            <a:pPr lvl="1"/>
            <a:r>
              <a:rPr lang="en-GB" baseline="0" dirty="0" smtClean="0"/>
              <a:t>X3 is Age</a:t>
            </a:r>
          </a:p>
          <a:p>
            <a:pPr lvl="1"/>
            <a:endParaRPr lang="en-GB" baseline="0" dirty="0" smtClean="0"/>
          </a:p>
          <a:p>
            <a:pPr lvl="0"/>
            <a:endParaRPr lang="en-GB" baseline="0" dirty="0" smtClean="0"/>
          </a:p>
          <a:p>
            <a:pPr lvl="1"/>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16861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In simple regression,</a:t>
            </a:r>
            <a:r>
              <a:rPr lang="en-GB" baseline="0" dirty="0" smtClean="0"/>
              <a:t> the slope determined the steepness of the line</a:t>
            </a:r>
          </a:p>
          <a:p>
            <a:r>
              <a:rPr lang="en-GB" baseline="0" dirty="0" smtClean="0"/>
              <a:t>In multiple regression, the coefficients determine the tilt of the plane (2 dimensions)</a:t>
            </a:r>
            <a:endParaRPr lang="en-GB" dirty="0" smtClean="0"/>
          </a:p>
          <a:p>
            <a:endParaRPr lang="en-GB" dirty="0" smtClean="0"/>
          </a:p>
          <a:p>
            <a:r>
              <a:rPr lang="en-GB" dirty="0" smtClean="0"/>
              <a:t>B1 and b2 describe the tilt</a:t>
            </a:r>
            <a:r>
              <a:rPr lang="en-GB" baseline="0" dirty="0" smtClean="0"/>
              <a:t> of the plane</a:t>
            </a:r>
          </a:p>
          <a:p>
            <a:endParaRPr lang="en-GB" baseline="0" dirty="0" smtClean="0"/>
          </a:p>
          <a:p>
            <a:r>
              <a:rPr lang="en-GB" baseline="0" dirty="0" smtClean="0"/>
              <a:t>If we have the following regression equation</a:t>
            </a:r>
          </a:p>
          <a:p>
            <a:pPr lvl="1"/>
            <a:r>
              <a:rPr lang="en-GB" baseline="0" dirty="0" smtClean="0"/>
              <a:t>Ŷ = a + b1X1 + b2X2</a:t>
            </a:r>
          </a:p>
          <a:p>
            <a:pPr lvl="1"/>
            <a:endParaRPr lang="en-GB" baseline="0" dirty="0" smtClean="0"/>
          </a:p>
          <a:p>
            <a:pPr lvl="0"/>
            <a:r>
              <a:rPr lang="en-GB" baseline="0" dirty="0" smtClean="0"/>
              <a:t>a determines the height of the line</a:t>
            </a:r>
          </a:p>
          <a:p>
            <a:pPr lvl="0"/>
            <a:r>
              <a:rPr lang="en-GB" baseline="0" dirty="0" smtClean="0"/>
              <a:t>B1 is the change in Y with a one unit change in X1</a:t>
            </a:r>
          </a:p>
          <a:p>
            <a:pPr lvl="0"/>
            <a:r>
              <a:rPr lang="en-GB" baseline="0" dirty="0" smtClean="0"/>
              <a:t>B2 is the change in Y with a one unit change in X2</a:t>
            </a:r>
          </a:p>
          <a:p>
            <a:endParaRPr lang="en-GB" baseline="0" dirty="0" smtClean="0"/>
          </a:p>
          <a:p>
            <a:r>
              <a:rPr lang="en-GB" baseline="0" dirty="0" smtClean="0"/>
              <a:t>For a one unit change in X1, the plane shifts up on one dimension by a certain amount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smtClean="0"/>
              <a:t>For a one unit change in X2, the plane shifts up on one dimension by a certain amount</a:t>
            </a:r>
          </a:p>
          <a:p>
            <a:endParaRPr lang="en-GB" baseline="0" dirty="0" smtClean="0"/>
          </a:p>
          <a:p>
            <a:r>
              <a:rPr lang="en-GB" baseline="0" dirty="0" smtClean="0"/>
              <a:t>The plane passes through the point MX1, MX2, MY</a:t>
            </a:r>
          </a:p>
          <a:p>
            <a:endParaRPr lang="en-GB" baseline="0" dirty="0" smtClean="0"/>
          </a:p>
        </p:txBody>
      </p:sp>
      <p:sp>
        <p:nvSpPr>
          <p:cNvPr id="4" name="Slide Number Placeholder 3"/>
          <p:cNvSpPr>
            <a:spLocks noGrp="1"/>
          </p:cNvSpPr>
          <p:nvPr>
            <p:ph type="sldNum" sz="quarter" idx="10"/>
          </p:nvPr>
        </p:nvSpPr>
        <p:spPr/>
        <p:txBody>
          <a:bodyPr/>
          <a:lstStyle/>
          <a:p>
            <a:fld id="{46EF6F6D-23AC-402A-8000-0A495137CF31}" type="slidenum">
              <a:rPr lang="en-GB" smtClean="0"/>
              <a:pPr/>
              <a:t>8</a:t>
            </a:fld>
            <a:endParaRPr lang="en-GB"/>
          </a:p>
        </p:txBody>
      </p:sp>
    </p:spTree>
    <p:extLst>
      <p:ext uri="{BB962C8B-B14F-4D97-AF65-F5344CB8AC3E}">
        <p14:creationId xmlns:p14="http://schemas.microsoft.com/office/powerpoint/2010/main" val="67571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smtClean="0"/>
              <a:t>When we have multiple variables,</a:t>
            </a:r>
            <a:r>
              <a:rPr lang="en-GB" baseline="0" dirty="0" smtClean="0"/>
              <a:t> the s</a:t>
            </a:r>
            <a:r>
              <a:rPr lang="en-GB" dirty="0" smtClean="0"/>
              <a:t>catterplot</a:t>
            </a:r>
            <a:r>
              <a:rPr lang="en-GB" baseline="0" dirty="0" smtClean="0"/>
              <a:t> matrix can be useful for viewing relationships between multiple variables</a:t>
            </a:r>
          </a:p>
          <a:p>
            <a:r>
              <a:rPr lang="en-GB" baseline="0" dirty="0" smtClean="0"/>
              <a:t>Correlation matrix symmetric so only need look above or below diagonal</a:t>
            </a:r>
          </a:p>
          <a:p>
            <a:endParaRPr lang="en-GB" baseline="0" dirty="0" smtClean="0"/>
          </a:p>
          <a:p>
            <a:r>
              <a:rPr lang="en-GB" baseline="0" dirty="0" smtClean="0"/>
              <a:t>GPA and Grit look positively correlated</a:t>
            </a:r>
          </a:p>
          <a:p>
            <a:pPr lvl="1"/>
            <a:r>
              <a:rPr lang="en-GB" dirty="0" smtClean="0"/>
              <a:t>This</a:t>
            </a:r>
            <a:r>
              <a:rPr lang="en-GB" baseline="0" dirty="0" smtClean="0"/>
              <a:t> is mirrored in the correlation matrix</a:t>
            </a:r>
          </a:p>
          <a:p>
            <a:pPr lvl="0"/>
            <a:r>
              <a:rPr lang="en-GB" baseline="0" dirty="0" smtClean="0"/>
              <a:t>IQ and Grit are not correlated </a:t>
            </a:r>
          </a:p>
          <a:p>
            <a:pPr lvl="1"/>
            <a:r>
              <a:rPr lang="en-GB" baseline="0" dirty="0" smtClean="0"/>
              <a:t>Again, we can get some indication of this by the relatively flat line in the scatterplot</a:t>
            </a:r>
          </a:p>
          <a:p>
            <a:pPr lvl="0"/>
            <a:r>
              <a:rPr lang="en-GB" baseline="0" dirty="0" smtClean="0"/>
              <a:t>IQ and GPA are positively correlated, we can see this in the correlation matrix</a:t>
            </a:r>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10</a:t>
            </a:fld>
            <a:endParaRPr lang="en-GB"/>
          </a:p>
        </p:txBody>
      </p:sp>
    </p:spTree>
    <p:extLst>
      <p:ext uri="{BB962C8B-B14F-4D97-AF65-F5344CB8AC3E}">
        <p14:creationId xmlns:p14="http://schemas.microsoft.com/office/powerpoint/2010/main" val="269165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The histogram of standardised residuals is approximately normal.</a:t>
            </a:r>
          </a:p>
          <a:p>
            <a:pPr lvl="1">
              <a:defRPr/>
            </a:pPr>
            <a:r>
              <a:rPr lang="en-GB" dirty="0" smtClean="0"/>
              <a:t>We are looking for a nice normal distribution</a:t>
            </a:r>
          </a:p>
          <a:p>
            <a:pPr lvl="1">
              <a:buNone/>
              <a:defRPr/>
            </a:pPr>
            <a:endParaRPr lang="en-GB" dirty="0" smtClean="0"/>
          </a:p>
          <a:p>
            <a:pPr>
              <a:buNone/>
              <a:defRPr/>
            </a:pPr>
            <a:r>
              <a:rPr lang="en-GB" dirty="0" err="1" smtClean="0"/>
              <a:t>Homoscedasticity</a:t>
            </a:r>
            <a:endParaRPr lang="en-GB" dirty="0" smtClean="0"/>
          </a:p>
          <a:p>
            <a:pPr>
              <a:defRPr/>
            </a:pPr>
            <a:r>
              <a:rPr lang="en-GB" dirty="0" smtClean="0"/>
              <a:t>The assumption of constant variance in the residuals</a:t>
            </a:r>
          </a:p>
          <a:p>
            <a:pPr>
              <a:defRPr/>
            </a:pPr>
            <a:r>
              <a:rPr lang="en-GB" dirty="0" smtClean="0"/>
              <a:t>Remember the residual is the vertical distance of each data point from the regression line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The points should be randomly and evenly scattered around the zero line,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p>
          <a:p>
            <a:pPr marL="171450" marR="0" indent="-171450" algn="l" defTabSz="914400" rtl="0" eaLnBrk="1" fontAlgn="auto" latinLnBrk="0" hangingPunct="1">
              <a:lnSpc>
                <a:spcPct val="100000"/>
              </a:lnSpc>
              <a:spcBef>
                <a:spcPts val="0"/>
              </a:spcBef>
              <a:spcAft>
                <a:spcPts val="0"/>
              </a:spcAft>
              <a:buClrTx/>
              <a:buSzTx/>
              <a:buNone/>
              <a:tabLst/>
              <a:defRPr/>
            </a:pPr>
            <a:r>
              <a:rPr lang="en-GB" sz="1200" dirty="0" smtClean="0"/>
              <a:t>Independence of residuals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There should be no trends evident in the residuals</a:t>
            </a:r>
          </a:p>
          <a:p>
            <a:pPr lvl="1">
              <a:defRPr/>
            </a:pPr>
            <a:r>
              <a:rPr lang="en-GB" dirty="0" smtClean="0"/>
              <a:t>No obvious linear relationships or a positive or negative nature</a:t>
            </a:r>
          </a:p>
          <a:p>
            <a:pPr lvl="1">
              <a:defRPr/>
            </a:pPr>
            <a:r>
              <a:rPr lang="en-GB" dirty="0" smtClean="0"/>
              <a:t>No curvilinear relationships</a:t>
            </a:r>
          </a:p>
          <a:p>
            <a:pPr lvl="1">
              <a:defRPr/>
            </a:pPr>
            <a:endParaRPr lang="en-GB"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Their scatter should be random </a:t>
            </a:r>
            <a:r>
              <a:rPr lang="en-GB" sz="1200" dirty="0" smtClean="0"/>
              <a:t>with no systematic trends evident </a:t>
            </a:r>
            <a:endParaRPr lang="en-GB" dirty="0" smtClean="0"/>
          </a:p>
          <a:p>
            <a:pPr lvl="1">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333686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07E47-C1CA-47C9-BFA1-FDEFD1CE1BAA}"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692B5-BE86-445D-88C0-242C83A9421E}"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0B350-EB04-4702-A2C6-BB029CC917C4}"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C5C7B-1CCF-4D03-A2E8-D3591213E0F6}"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BBCEA-51D6-4D4F-B700-EBDD8904452C}"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355C0-4DE2-42D1-B918-7B0FCE7481FD}" type="datetime1">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9056E-53B5-467C-A68C-D5DD1F771BB5}" type="datetime1">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1/19/2022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smtClean="0">
                <a:solidFill>
                  <a:srgbClr val="000066"/>
                </a:solidFill>
                <a:latin typeface="Calibri" pitchFamily="34" charset="0"/>
              </a:rPr>
              <a:t>PSYC753</a:t>
            </a:r>
            <a:endParaRPr lang="en-GB" sz="3200" b="1" dirty="0">
              <a:solidFill>
                <a:srgbClr val="000066"/>
              </a:solidFill>
              <a:latin typeface="Calibri" pitchFamily="34" charset="0"/>
            </a:endParaRPr>
          </a:p>
          <a:p>
            <a:endParaRPr lang="en-GB" sz="2800" b="1" dirty="0">
              <a:solidFill>
                <a:srgbClr val="000066"/>
              </a:solidFill>
              <a:latin typeface="Calibri" pitchFamily="34" charset="0"/>
            </a:endParaRPr>
          </a:p>
          <a:p>
            <a:r>
              <a:rPr lang="en-GB" sz="2800" b="1" dirty="0" smtClean="0">
                <a:solidFill>
                  <a:srgbClr val="000066"/>
                </a:solidFill>
                <a:latin typeface="Calibri" pitchFamily="34" charset="0"/>
              </a:rPr>
              <a:t>2: </a:t>
            </a:r>
            <a:r>
              <a:rPr lang="en-GB" sz="2800" b="1" dirty="0">
                <a:solidFill>
                  <a:srgbClr val="000066"/>
                </a:solidFill>
                <a:latin typeface="Calibri" pitchFamily="34" charset="0"/>
              </a:rPr>
              <a:t>Multiple Regression</a:t>
            </a:r>
          </a:p>
          <a:p>
            <a:r>
              <a:rPr lang="en-GB" sz="2800" dirty="0" smtClean="0">
                <a:solidFill>
                  <a:srgbClr val="000066"/>
                </a:solidFill>
                <a:latin typeface="Calibri" pitchFamily="34" charset="0"/>
              </a:rPr>
              <a:t>Multiple continuous predictors</a:t>
            </a:r>
            <a:endParaRPr lang="en-GB" sz="2800" dirty="0">
              <a:solidFill>
                <a:srgbClr val="000066"/>
              </a:solidFill>
              <a:latin typeface="Calibri" pitchFamily="34" charset="0"/>
            </a:endParaRPr>
          </a:p>
          <a:p>
            <a:r>
              <a:rPr lang="en-GB" sz="2800" dirty="0">
                <a:solidFill>
                  <a:srgbClr val="000066"/>
                </a:solidFill>
                <a:latin typeface="Calibri" pitchFamily="34" charset="0"/>
              </a:rPr>
              <a:t/>
            </a:r>
            <a:br>
              <a:rPr lang="en-GB" sz="2800" dirty="0">
                <a:solidFill>
                  <a:srgbClr val="000066"/>
                </a:solidFill>
                <a:latin typeface="Calibri" pitchFamily="34" charset="0"/>
              </a:rPr>
            </a:br>
            <a:r>
              <a:rPr lang="en-GB" sz="2800" b="1" dirty="0">
                <a:solidFill>
                  <a:srgbClr val="000066"/>
                </a:solidFill>
                <a:latin typeface="Calibri" pitchFamily="34" charset="0"/>
              </a:rPr>
              <a:t>Dr Chris Berry</a:t>
            </a:r>
            <a:r>
              <a:rPr lang="en-GB" sz="2800" dirty="0">
                <a:solidFill>
                  <a:srgbClr val="000066"/>
                </a:solidFill>
                <a:latin typeface="Calibri" pitchFamily="34" charset="0"/>
              </a:rPr>
              <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a:t>
            </a:r>
            <a:r>
              <a:rPr lang="en-GB" dirty="0" smtClean="0">
                <a:solidFill>
                  <a:srgbClr val="990033"/>
                </a:solidFill>
                <a:latin typeface="Calibri" pitchFamily="34" charset="0"/>
              </a:rPr>
              <a:t>B212 </a:t>
            </a:r>
            <a:r>
              <a:rPr lang="en-GB" dirty="0" smtClean="0">
                <a:solidFill>
                  <a:srgbClr val="990033"/>
                </a:solidFill>
                <a:latin typeface="Calibri" pitchFamily="34" charset="0"/>
                <a:hlinkClick r:id="rId3"/>
              </a:rPr>
              <a:t>christopher.berry@plymouth.ac.uk</a:t>
            </a:r>
            <a:endParaRPr lang="en-GB" dirty="0" smtClean="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Visualisation and Correlations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7878764" y="3425826"/>
            <a:ext cx="1206500" cy="1170296"/>
          </a:xfrm>
          <a:prstGeom prst="rect">
            <a:avLst/>
          </a:prstGeom>
          <a:solidFill>
            <a:srgbClr val="8CE23E">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085264" y="4123686"/>
            <a:ext cx="1328736" cy="472436"/>
          </a:xfrm>
          <a:prstGeom prst="rect">
            <a:avLst/>
          </a:prstGeom>
          <a:solidFill>
            <a:srgbClr val="8CE23E">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09650" y="1581834"/>
            <a:ext cx="3352800" cy="646331"/>
          </a:xfrm>
          <a:prstGeom prst="rect">
            <a:avLst/>
          </a:prstGeom>
        </p:spPr>
        <p:txBody>
          <a:bodyPr wrap="square">
            <a:spAutoFit/>
          </a:bodyPr>
          <a:lstStyle/>
          <a:p>
            <a:r>
              <a:rPr lang="en-GB" dirty="0" err="1" smtClean="0">
                <a:latin typeface="Lucida Console" panose="020B0609040504020204" pitchFamily="49" charset="0"/>
              </a:rPr>
              <a:t>ggplot</a:t>
            </a:r>
            <a:r>
              <a:rPr lang="en-GB" dirty="0" smtClean="0">
                <a:latin typeface="Lucida Console" panose="020B0609040504020204" pitchFamily="49" charset="0"/>
              </a:rPr>
              <a:t>()</a:t>
            </a:r>
          </a:p>
          <a:p>
            <a:endParaRPr lang="en-GB" b="1" dirty="0">
              <a:latin typeface="Lucida Console" panose="020B0609040504020204" pitchFamily="49" charset="0"/>
            </a:endParaRPr>
          </a:p>
        </p:txBody>
      </p:sp>
      <p:pic>
        <p:nvPicPr>
          <p:cNvPr id="10" name="Picture 2" descr="Wellbeing scores as a function of worry and describing sc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76" y="2483792"/>
            <a:ext cx="6031313" cy="361878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728424" y="1666333"/>
            <a:ext cx="3352800" cy="646331"/>
          </a:xfrm>
          <a:prstGeom prst="rect">
            <a:avLst/>
          </a:prstGeom>
        </p:spPr>
        <p:txBody>
          <a:bodyPr wrap="square">
            <a:spAutoFit/>
          </a:bodyPr>
          <a:lstStyle/>
          <a:p>
            <a:r>
              <a:rPr lang="en-GB" dirty="0" smtClean="0">
                <a:latin typeface="Lucida Console" panose="020B0609040504020204" pitchFamily="49" charset="0"/>
              </a:rPr>
              <a:t>correlate()</a:t>
            </a:r>
          </a:p>
          <a:p>
            <a:endParaRPr lang="en-GB" b="1" dirty="0">
              <a:latin typeface="Lucida Console" panose="020B0609040504020204" pitchFamily="49"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693590098"/>
              </p:ext>
            </p:extLst>
          </p:nvPr>
        </p:nvGraphicFramePr>
        <p:xfrm>
          <a:off x="6728424" y="3126167"/>
          <a:ext cx="5065912" cy="1463040"/>
        </p:xfrm>
        <a:graphic>
          <a:graphicData uri="http://schemas.openxmlformats.org/drawingml/2006/table">
            <a:tbl>
              <a:tblPr firstRow="1" bandRow="1">
                <a:tableStyleId>{2D5ABB26-0587-4C30-8999-92F81FD0307C}</a:tableStyleId>
              </a:tblPr>
              <a:tblGrid>
                <a:gridCol w="1266478">
                  <a:extLst>
                    <a:ext uri="{9D8B030D-6E8A-4147-A177-3AD203B41FA5}">
                      <a16:colId xmlns:a16="http://schemas.microsoft.com/office/drawing/2014/main" val="2849911721"/>
                    </a:ext>
                  </a:extLst>
                </a:gridCol>
                <a:gridCol w="1266478">
                  <a:extLst>
                    <a:ext uri="{9D8B030D-6E8A-4147-A177-3AD203B41FA5}">
                      <a16:colId xmlns:a16="http://schemas.microsoft.com/office/drawing/2014/main" val="1936961263"/>
                    </a:ext>
                  </a:extLst>
                </a:gridCol>
                <a:gridCol w="1266478">
                  <a:extLst>
                    <a:ext uri="{9D8B030D-6E8A-4147-A177-3AD203B41FA5}">
                      <a16:colId xmlns:a16="http://schemas.microsoft.com/office/drawing/2014/main" val="572127099"/>
                    </a:ext>
                  </a:extLst>
                </a:gridCol>
                <a:gridCol w="1266478">
                  <a:extLst>
                    <a:ext uri="{9D8B030D-6E8A-4147-A177-3AD203B41FA5}">
                      <a16:colId xmlns:a16="http://schemas.microsoft.com/office/drawing/2014/main" val="3097005815"/>
                    </a:ext>
                  </a:extLst>
                </a:gridCol>
              </a:tblGrid>
              <a:tr h="356387">
                <a:tc>
                  <a:txBody>
                    <a:bodyPr/>
                    <a:lstStyle/>
                    <a:p>
                      <a:endParaRPr lang="en-GB" dirty="0"/>
                    </a:p>
                  </a:txBody>
                  <a:tcPr/>
                </a:tc>
                <a:tc>
                  <a:txBody>
                    <a:bodyPr/>
                    <a:lstStyle/>
                    <a:p>
                      <a:r>
                        <a:rPr lang="en-GB" dirty="0" smtClean="0"/>
                        <a:t>wellbeing</a:t>
                      </a:r>
                      <a:endParaRPr lang="en-GB" dirty="0"/>
                    </a:p>
                  </a:txBody>
                  <a:tcPr/>
                </a:tc>
                <a:tc>
                  <a:txBody>
                    <a:bodyPr/>
                    <a:lstStyle/>
                    <a:p>
                      <a:r>
                        <a:rPr lang="en-GB" dirty="0" smtClean="0"/>
                        <a:t>worry</a:t>
                      </a:r>
                      <a:endParaRPr lang="en-GB" dirty="0"/>
                    </a:p>
                  </a:txBody>
                  <a:tcPr/>
                </a:tc>
                <a:tc>
                  <a:txBody>
                    <a:bodyPr/>
                    <a:lstStyle/>
                    <a:p>
                      <a:r>
                        <a:rPr lang="en-GB" dirty="0" smtClean="0"/>
                        <a:t>describing</a:t>
                      </a:r>
                      <a:endParaRPr lang="en-GB" dirty="0"/>
                    </a:p>
                  </a:txBody>
                  <a:tcPr/>
                </a:tc>
                <a:extLst>
                  <a:ext uri="{0D108BD9-81ED-4DB2-BD59-A6C34878D82A}">
                    <a16:rowId xmlns:a16="http://schemas.microsoft.com/office/drawing/2014/main" val="3626697039"/>
                  </a:ext>
                </a:extLst>
              </a:tr>
              <a:tr h="356387">
                <a:tc>
                  <a:txBody>
                    <a:bodyPr/>
                    <a:lstStyle/>
                    <a:p>
                      <a:r>
                        <a:rPr lang="en-GB" dirty="0" smtClean="0"/>
                        <a:t>wellbeing</a:t>
                      </a:r>
                      <a:endParaRPr lang="en-GB" dirty="0"/>
                    </a:p>
                  </a:txBody>
                  <a:tcPr/>
                </a:tc>
                <a:tc>
                  <a:txBody>
                    <a:bodyPr/>
                    <a:lstStyle/>
                    <a:p>
                      <a:r>
                        <a:rPr lang="en-GB" dirty="0" smtClean="0"/>
                        <a:t>-</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76901164"/>
                  </a:ext>
                </a:extLst>
              </a:tr>
              <a:tr h="356387">
                <a:tc>
                  <a:txBody>
                    <a:bodyPr/>
                    <a:lstStyle/>
                    <a:p>
                      <a:r>
                        <a:rPr lang="en-GB" dirty="0" smtClean="0"/>
                        <a:t>worry</a:t>
                      </a:r>
                      <a:endParaRPr lang="en-GB" dirty="0"/>
                    </a:p>
                  </a:txBody>
                  <a:tcPr/>
                </a:tc>
                <a:tc>
                  <a:txBody>
                    <a:bodyPr/>
                    <a:lstStyle/>
                    <a:p>
                      <a:r>
                        <a:rPr lang="en-GB" dirty="0" smtClean="0"/>
                        <a:t>-0.54</a:t>
                      </a:r>
                      <a:endParaRPr lang="en-GB" dirty="0"/>
                    </a:p>
                  </a:txBody>
                  <a:tcPr/>
                </a:tc>
                <a:tc>
                  <a:txBody>
                    <a:bodyPr/>
                    <a:lstStyle/>
                    <a:p>
                      <a:r>
                        <a:rPr lang="en-GB" dirty="0" smtClean="0"/>
                        <a:t>-</a:t>
                      </a:r>
                      <a:endParaRPr lang="en-GB" dirty="0"/>
                    </a:p>
                  </a:txBody>
                  <a:tcPr/>
                </a:tc>
                <a:tc>
                  <a:txBody>
                    <a:bodyPr/>
                    <a:lstStyle/>
                    <a:p>
                      <a:endParaRPr lang="en-GB" dirty="0"/>
                    </a:p>
                  </a:txBody>
                  <a:tcPr/>
                </a:tc>
                <a:extLst>
                  <a:ext uri="{0D108BD9-81ED-4DB2-BD59-A6C34878D82A}">
                    <a16:rowId xmlns:a16="http://schemas.microsoft.com/office/drawing/2014/main" val="2066552461"/>
                  </a:ext>
                </a:extLst>
              </a:tr>
              <a:tr h="356387">
                <a:tc>
                  <a:txBody>
                    <a:bodyPr/>
                    <a:lstStyle/>
                    <a:p>
                      <a:r>
                        <a:rPr lang="en-GB" dirty="0" smtClean="0"/>
                        <a:t>describing</a:t>
                      </a:r>
                      <a:endParaRPr lang="en-GB" dirty="0"/>
                    </a:p>
                  </a:txBody>
                  <a:tcPr/>
                </a:tc>
                <a:tc>
                  <a:txBody>
                    <a:bodyPr/>
                    <a:lstStyle/>
                    <a:p>
                      <a:r>
                        <a:rPr lang="en-GB" dirty="0" smtClean="0"/>
                        <a:t>0.54</a:t>
                      </a:r>
                      <a:endParaRPr lang="en-GB" dirty="0"/>
                    </a:p>
                  </a:txBody>
                  <a:tcPr/>
                </a:tc>
                <a:tc>
                  <a:txBody>
                    <a:bodyPr/>
                    <a:lstStyle/>
                    <a:p>
                      <a:r>
                        <a:rPr lang="en-GB" dirty="0" smtClean="0"/>
                        <a:t>-0.25</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2422017434"/>
                  </a:ext>
                </a:extLst>
              </a:tr>
            </a:tbl>
          </a:graphicData>
        </a:graphic>
      </p:graphicFrame>
    </p:spTree>
    <p:extLst>
      <p:ext uri="{BB962C8B-B14F-4D97-AF65-F5344CB8AC3E}">
        <p14:creationId xmlns:p14="http://schemas.microsoft.com/office/powerpoint/2010/main" val="117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Fit the model</a:t>
            </a:r>
            <a:endParaRPr lang="en-GB" dirty="0"/>
          </a:p>
        </p:txBody>
      </p:sp>
      <p:sp>
        <p:nvSpPr>
          <p:cNvPr id="3" name="Content Placeholder 2"/>
          <p:cNvSpPr>
            <a:spLocks noGrp="1"/>
          </p:cNvSpPr>
          <p:nvPr>
            <p:ph idx="1"/>
          </p:nvPr>
        </p:nvSpPr>
        <p:spPr>
          <a:xfrm>
            <a:off x="609600" y="1905001"/>
            <a:ext cx="10972800" cy="457199"/>
          </a:xfrm>
        </p:spPr>
        <p:txBody>
          <a:bodyPr>
            <a:normAutofit/>
          </a:bodyPr>
          <a:lstStyle/>
          <a:p>
            <a:pPr marL="0" indent="0">
              <a:buNone/>
            </a:pPr>
            <a:r>
              <a:rPr lang="en-GB" sz="1800" dirty="0" smtClean="0">
                <a:latin typeface="Lucida Console" panose="020B0609040504020204" pitchFamily="49" charset="0"/>
              </a:rPr>
              <a:t>lm(</a:t>
            </a:r>
            <a:r>
              <a:rPr lang="en-GB" sz="1800" dirty="0" err="1" smtClean="0">
                <a:latin typeface="Lucida Console" panose="020B0609040504020204" pitchFamily="49" charset="0"/>
              </a:rPr>
              <a:t>outcome_variable</a:t>
            </a:r>
            <a:r>
              <a:rPr lang="en-GB" sz="1800" dirty="0" smtClean="0">
                <a:latin typeface="Lucida Console" panose="020B0609040504020204" pitchFamily="49" charset="0"/>
              </a:rPr>
              <a:t> ~ predictor_1 + predictor_2 + predictor_3, data = </a:t>
            </a:r>
            <a:r>
              <a:rPr lang="en-GB" sz="1800" dirty="0" err="1" smtClean="0">
                <a:latin typeface="Lucida Console" panose="020B0609040504020204" pitchFamily="49" charset="0"/>
              </a:rPr>
              <a:t>mydata</a:t>
            </a:r>
            <a:r>
              <a:rPr lang="en-GB" sz="1800" dirty="0" smtClean="0">
                <a:latin typeface="Lucida Console" panose="020B0609040504020204" pitchFamily="49" charset="0"/>
              </a:rPr>
              <a:t>)</a:t>
            </a:r>
          </a:p>
          <a:p>
            <a:pPr marL="0" indent="0">
              <a:buNone/>
            </a:pPr>
            <a:endParaRPr lang="en-GB" sz="2800" dirty="0" smtClean="0"/>
          </a:p>
          <a:p>
            <a:pPr marL="0" indent="0">
              <a:buNone/>
            </a:pPr>
            <a:endParaRPr lang="en-GB"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2"/>
          <p:cNvSpPr txBox="1">
            <a:spLocks/>
          </p:cNvSpPr>
          <p:nvPr/>
        </p:nvSpPr>
        <p:spPr>
          <a:xfrm>
            <a:off x="609600" y="2800350"/>
            <a:ext cx="10972800" cy="104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smtClean="0">
                <a:latin typeface="+mj-lt"/>
              </a:rPr>
              <a:t>No need to specify intercept</a:t>
            </a:r>
          </a:p>
          <a:p>
            <a:r>
              <a:rPr lang="en-GB" sz="2400" dirty="0" smtClean="0">
                <a:latin typeface="+mj-lt"/>
              </a:rPr>
              <a:t>Use ‘+’ to add predictors</a:t>
            </a:r>
            <a:endParaRPr lang="en-GB" sz="3600" dirty="0">
              <a:latin typeface="+mj-lt"/>
            </a:endParaRPr>
          </a:p>
        </p:txBody>
      </p:sp>
      <p:sp>
        <p:nvSpPr>
          <p:cNvPr id="6" name="Content Placeholder 2"/>
          <p:cNvSpPr txBox="1">
            <a:spLocks/>
          </p:cNvSpPr>
          <p:nvPr/>
        </p:nvSpPr>
        <p:spPr>
          <a:xfrm>
            <a:off x="609600" y="5124451"/>
            <a:ext cx="10972800" cy="457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800" dirty="0" smtClean="0">
                <a:latin typeface="Lucida Console" panose="020B0609040504020204" pitchFamily="49" charset="0"/>
              </a:rPr>
              <a:t>lm(wellbeing ~ worry + describing + </a:t>
            </a:r>
            <a:r>
              <a:rPr lang="en-GB" sz="1800" dirty="0" err="1" smtClean="0">
                <a:latin typeface="Lucida Console" panose="020B0609040504020204" pitchFamily="49" charset="0"/>
              </a:rPr>
              <a:t>emotional_iq</a:t>
            </a:r>
            <a:r>
              <a:rPr lang="en-GB" sz="1800" dirty="0" smtClean="0">
                <a:latin typeface="Lucida Console" panose="020B0609040504020204" pitchFamily="49" charset="0"/>
              </a:rPr>
              <a:t>, data = </a:t>
            </a:r>
            <a:r>
              <a:rPr lang="en-GB" sz="1800" dirty="0" err="1" smtClean="0">
                <a:latin typeface="Lucida Console" panose="020B0609040504020204" pitchFamily="49" charset="0"/>
              </a:rPr>
              <a:t>wellbeing_data</a:t>
            </a:r>
            <a:r>
              <a:rPr lang="en-GB" sz="1800" dirty="0" smtClean="0">
                <a:latin typeface="Lucida Console" panose="020B0609040504020204" pitchFamily="49" charset="0"/>
              </a:rPr>
              <a:t>)</a:t>
            </a:r>
          </a:p>
          <a:p>
            <a:pPr marL="0" indent="0">
              <a:buFont typeface="Arial" pitchFamily="34" charset="0"/>
              <a:buNone/>
            </a:pPr>
            <a:endParaRPr lang="en-GB" sz="2800" dirty="0" smtClean="0"/>
          </a:p>
          <a:p>
            <a:pPr marL="0" indent="0">
              <a:buFont typeface="Arial" pitchFamily="34" charset="0"/>
              <a:buNone/>
            </a:pPr>
            <a:endParaRPr lang="en-GB" sz="2800" dirty="0"/>
          </a:p>
        </p:txBody>
      </p:sp>
      <p:sp>
        <p:nvSpPr>
          <p:cNvPr id="7" name="Content Placeholder 2"/>
          <p:cNvSpPr txBox="1">
            <a:spLocks/>
          </p:cNvSpPr>
          <p:nvPr/>
        </p:nvSpPr>
        <p:spPr>
          <a:xfrm>
            <a:off x="609600" y="4622800"/>
            <a:ext cx="10972800" cy="5429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smtClean="0">
                <a:latin typeface="+mj-lt"/>
              </a:rPr>
              <a:t>e.g.</a:t>
            </a:r>
            <a:endParaRPr lang="en-GB" sz="1800" dirty="0">
              <a:latin typeface="+mj-lt"/>
            </a:endParaRPr>
          </a:p>
        </p:txBody>
      </p:sp>
    </p:spTree>
    <p:extLst>
      <p:ext uri="{BB962C8B-B14F-4D97-AF65-F5344CB8AC3E}">
        <p14:creationId xmlns:p14="http://schemas.microsoft.com/office/powerpoint/2010/main" val="311333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2"/>
          <p:cNvSpPr txBox="1">
            <a:spLocks/>
          </p:cNvSpPr>
          <p:nvPr/>
        </p:nvSpPr>
        <p:spPr>
          <a:xfrm>
            <a:off x="609600" y="1555751"/>
            <a:ext cx="10972800" cy="457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800" dirty="0" smtClean="0">
                <a:latin typeface="Lucida Console" panose="020B0609040504020204" pitchFamily="49" charset="0"/>
              </a:rPr>
              <a:t>lm(wellbeing ~ worry + describing, data = </a:t>
            </a:r>
            <a:r>
              <a:rPr lang="en-GB" sz="1800" dirty="0" err="1" smtClean="0">
                <a:latin typeface="Lucida Console" panose="020B0609040504020204" pitchFamily="49" charset="0"/>
              </a:rPr>
              <a:t>wellbeing_data</a:t>
            </a:r>
            <a:r>
              <a:rPr lang="en-GB" sz="1800" dirty="0" smtClean="0">
                <a:latin typeface="Lucida Console" panose="020B0609040504020204" pitchFamily="49" charset="0"/>
              </a:rPr>
              <a:t>)</a:t>
            </a:r>
          </a:p>
          <a:p>
            <a:pPr marL="0" indent="0">
              <a:buFont typeface="Arial" pitchFamily="34" charset="0"/>
              <a:buNone/>
            </a:pPr>
            <a:endParaRPr lang="en-GB" sz="2800" dirty="0" smtClean="0"/>
          </a:p>
          <a:p>
            <a:pPr marL="0" indent="0">
              <a:buFont typeface="Arial" pitchFamily="34" charset="0"/>
              <a:buNone/>
            </a:pPr>
            <a:endParaRPr lang="en-GB" sz="2800" dirty="0"/>
          </a:p>
        </p:txBody>
      </p:sp>
      <p:sp>
        <p:nvSpPr>
          <p:cNvPr id="12" name="Rectangle 3"/>
          <p:cNvSpPr>
            <a:spLocks noChangeArrowheads="1"/>
          </p:cNvSpPr>
          <p:nvPr/>
        </p:nvSpPr>
        <p:spPr bwMode="auto">
          <a:xfrm>
            <a:off x="609600" y="2472594"/>
            <a:ext cx="8864606"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Call: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lm(formula = wellbeing ~ worry + describing, data = </a:t>
            </a:r>
            <a:r>
              <a:rPr kumimoji="0" lang="en-US" altLang="en-US" b="0" i="0" u="none" strike="noStrike" cap="none" normalizeH="0" baseline="0" dirty="0" err="1" smtClean="0">
                <a:ln>
                  <a:noFill/>
                </a:ln>
                <a:solidFill>
                  <a:srgbClr val="333333"/>
                </a:solidFill>
                <a:effectLst/>
                <a:latin typeface="Consolas" panose="020B0609020204030204" pitchFamily="49" charset="0"/>
              </a:rPr>
              <a:t>wellbeing_data</a:t>
            </a:r>
            <a:r>
              <a:rPr kumimoji="0" lang="en-US" altLang="en-US" b="0" i="0" u="none" strike="noStrike" cap="none" normalizeH="0" baseline="0" dirty="0" smtClean="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(Intercept)</a:t>
            </a:r>
            <a:r>
              <a:rPr lang="en-US" altLang="en-US" dirty="0">
                <a:solidFill>
                  <a:srgbClr val="333333"/>
                </a:solidFill>
                <a:latin typeface="Consolas" panose="020B0609020204030204" pitchFamily="49" charset="0"/>
              </a:rPr>
              <a:t>	</a:t>
            </a:r>
            <a:r>
              <a:rPr lang="en-US" altLang="en-US" dirty="0" smtClean="0">
                <a:solidFill>
                  <a:srgbClr val="333333"/>
                </a:solidFill>
                <a:latin typeface="Consolas" panose="020B0609020204030204" pitchFamily="49" charset="0"/>
              </a:rPr>
              <a:t>	</a:t>
            </a:r>
            <a:r>
              <a:rPr kumimoji="0" lang="en-US" altLang="en-US" b="0" i="0" u="none" strike="noStrike" cap="none" normalizeH="0" baseline="0" dirty="0" smtClean="0">
                <a:ln>
                  <a:noFill/>
                </a:ln>
                <a:solidFill>
                  <a:srgbClr val="333333"/>
                </a:solidFill>
                <a:effectLst/>
                <a:latin typeface="Consolas" panose="020B0609020204030204" pitchFamily="49" charset="0"/>
              </a:rPr>
              <a:t>worry 		describing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70.7306 	-0.7708 	1.2484</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609600" y="4969253"/>
            <a:ext cx="9067800" cy="1569660"/>
          </a:xfrm>
          <a:prstGeom prst="rect">
            <a:avLst/>
          </a:prstGeom>
        </p:spPr>
        <p:txBody>
          <a:bodyPr wrap="square">
            <a:spAutoFit/>
          </a:bodyPr>
          <a:lstStyle/>
          <a:p>
            <a:r>
              <a:rPr lang="en-GB" sz="2400" dirty="0" smtClean="0">
                <a:solidFill>
                  <a:srgbClr val="333333"/>
                </a:solidFill>
                <a:latin typeface="MJXc-TeX-math-I"/>
              </a:rPr>
              <a:t>Regression equation:</a:t>
            </a:r>
          </a:p>
          <a:p>
            <a:endParaRPr lang="en-GB" sz="2400" dirty="0" smtClean="0">
              <a:solidFill>
                <a:srgbClr val="333333"/>
              </a:solidFill>
              <a:latin typeface="MJXc-TeX-math-I"/>
            </a:endParaRPr>
          </a:p>
          <a:p>
            <a:r>
              <a:rPr lang="en-GB" sz="2400" dirty="0" smtClean="0">
                <a:solidFill>
                  <a:srgbClr val="333333"/>
                </a:solidFill>
                <a:latin typeface="MJXc-TeX-math-I"/>
              </a:rPr>
              <a:t>Predicted</a:t>
            </a:r>
            <a:r>
              <a:rPr lang="en-GB" sz="2400" dirty="0">
                <a:solidFill>
                  <a:srgbClr val="333333"/>
                </a:solidFill>
                <a:latin typeface="MJXc-TeX-main-R"/>
              </a:rPr>
              <a:t> </a:t>
            </a:r>
            <a:r>
              <a:rPr lang="en-GB" sz="2400" dirty="0" smtClean="0">
                <a:solidFill>
                  <a:srgbClr val="333333"/>
                </a:solidFill>
                <a:latin typeface="MJXc-TeX-math-I"/>
              </a:rPr>
              <a:t>wellbeing </a:t>
            </a:r>
            <a:r>
              <a:rPr lang="en-GB" sz="2400" dirty="0" smtClean="0">
                <a:solidFill>
                  <a:srgbClr val="333333"/>
                </a:solidFill>
                <a:latin typeface="MJXc-TeX-main-R"/>
              </a:rPr>
              <a:t>= 70.73 − 0.77(</a:t>
            </a:r>
            <a:r>
              <a:rPr lang="en-GB" sz="2400" dirty="0" smtClean="0">
                <a:solidFill>
                  <a:srgbClr val="333333"/>
                </a:solidFill>
                <a:latin typeface="MJXc-TeX-math-I"/>
              </a:rPr>
              <a:t>worry</a:t>
            </a:r>
            <a:r>
              <a:rPr lang="en-GB" sz="2400" dirty="0" smtClean="0">
                <a:solidFill>
                  <a:srgbClr val="333333"/>
                </a:solidFill>
                <a:latin typeface="MJXc-TeX-main-R"/>
              </a:rPr>
              <a:t>) + 1.25(</a:t>
            </a:r>
            <a:r>
              <a:rPr lang="en-GB" sz="2400" dirty="0" smtClean="0">
                <a:solidFill>
                  <a:srgbClr val="333333"/>
                </a:solidFill>
                <a:latin typeface="MJXc-TeX-math-I"/>
              </a:rPr>
              <a:t>describing</a:t>
            </a:r>
            <a:r>
              <a:rPr lang="en-GB" sz="2400" dirty="0" smtClean="0">
                <a:solidFill>
                  <a:srgbClr val="333333"/>
                </a:solidFill>
                <a:latin typeface="MJXc-TeX-main-R"/>
              </a:rPr>
              <a:t>)</a:t>
            </a:r>
            <a:r>
              <a:rPr lang="en-GB" sz="2400" dirty="0"/>
              <a:t/>
            </a:r>
            <a:br>
              <a:rPr lang="en-GB" sz="2400" dirty="0"/>
            </a:br>
            <a:endParaRPr lang="en-GB" sz="2400" dirty="0"/>
          </a:p>
        </p:txBody>
      </p:sp>
    </p:spTree>
    <p:extLst>
      <p:ext uri="{BB962C8B-B14F-4D97-AF65-F5344CB8AC3E}">
        <p14:creationId xmlns:p14="http://schemas.microsoft.com/office/powerpoint/2010/main" val="207301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349"/>
            <a:ext cx="8229600" cy="1143000"/>
          </a:xfrm>
        </p:spPr>
        <p:txBody>
          <a:bodyPr/>
          <a:lstStyle/>
          <a:p>
            <a:r>
              <a:rPr lang="en-GB" dirty="0" smtClean="0"/>
              <a:t>Check Assumptions: Residual Plot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9" name="Rectangle 8"/>
          <p:cNvSpPr/>
          <p:nvPr/>
        </p:nvSpPr>
        <p:spPr>
          <a:xfrm>
            <a:off x="7595396" y="3025539"/>
            <a:ext cx="3805918" cy="1323439"/>
          </a:xfrm>
          <a:prstGeom prst="rect">
            <a:avLst/>
          </a:prstGeom>
        </p:spPr>
        <p:txBody>
          <a:bodyPr wrap="square">
            <a:spAutoFit/>
          </a:bodyPr>
          <a:lstStyle/>
          <a:p>
            <a:r>
              <a:rPr lang="en-GB" sz="1600" dirty="0"/>
              <a:t>The plot of the </a:t>
            </a:r>
            <a:r>
              <a:rPr lang="en-GB" sz="1600" dirty="0" smtClean="0"/>
              <a:t>predicted (.fitted) values </a:t>
            </a:r>
            <a:r>
              <a:rPr lang="en-GB" sz="1600" dirty="0"/>
              <a:t>vs . </a:t>
            </a:r>
            <a:r>
              <a:rPr lang="en-GB" sz="1600" dirty="0" smtClean="0"/>
              <a:t>the residuals (.</a:t>
            </a:r>
            <a:r>
              <a:rPr lang="en-GB" sz="1600" dirty="0" err="1" smtClean="0"/>
              <a:t>resid</a:t>
            </a:r>
            <a:r>
              <a:rPr lang="en-GB" sz="1600" dirty="0" smtClean="0"/>
              <a:t>). </a:t>
            </a:r>
            <a:endParaRPr lang="en-GB" sz="1600" dirty="0"/>
          </a:p>
          <a:p>
            <a:endParaRPr lang="en-GB" sz="1600" dirty="0"/>
          </a:p>
          <a:p>
            <a:r>
              <a:rPr lang="en-GB" sz="1600" b="1" dirty="0">
                <a:solidFill>
                  <a:schemeClr val="tx2"/>
                </a:solidFill>
              </a:rPr>
              <a:t>Homoscedasticity and </a:t>
            </a:r>
          </a:p>
          <a:p>
            <a:r>
              <a:rPr lang="en-GB" sz="1600" b="1" dirty="0">
                <a:solidFill>
                  <a:schemeClr val="tx2"/>
                </a:solidFill>
              </a:rPr>
              <a:t>independence of residuals</a:t>
            </a:r>
          </a:p>
        </p:txBody>
      </p:sp>
      <p:sp>
        <p:nvSpPr>
          <p:cNvPr id="10" name="Rectangle 9"/>
          <p:cNvSpPr/>
          <p:nvPr/>
        </p:nvSpPr>
        <p:spPr>
          <a:xfrm>
            <a:off x="9782629" y="4130002"/>
            <a:ext cx="506870" cy="584775"/>
          </a:xfrm>
          <a:prstGeom prst="rect">
            <a:avLst/>
          </a:prstGeom>
        </p:spPr>
        <p:txBody>
          <a:bodyPr wrap="none">
            <a:spAutoFit/>
          </a:bodyPr>
          <a:lstStyle/>
          <a:p>
            <a:r>
              <a:rPr lang="en-GB" sz="3200" b="1" dirty="0">
                <a:solidFill>
                  <a:srgbClr val="00B050"/>
                </a:solidFill>
                <a:sym typeface="Wingdings"/>
              </a:rPr>
              <a:t></a:t>
            </a:r>
            <a:endParaRPr lang="en-GB" sz="3200" dirty="0"/>
          </a:p>
        </p:txBody>
      </p:sp>
      <p:pic>
        <p:nvPicPr>
          <p:cNvPr id="3" name="Picture 2" descr="Scatterplot of the predicted values vs. residu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138" y="1690110"/>
            <a:ext cx="6115507" cy="458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8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4" y="1847850"/>
            <a:ext cx="8708571" cy="4217838"/>
          </a:xfrm>
        </p:spPr>
        <p:txBody>
          <a:bodyPr>
            <a:noAutofit/>
          </a:bodyPr>
          <a:lstStyle/>
          <a:p>
            <a:pPr marL="0" indent="0">
              <a:buNone/>
            </a:pPr>
            <a:r>
              <a:rPr lang="en-GB" sz="2800" b="1" dirty="0" smtClean="0">
                <a:solidFill>
                  <a:schemeClr val="tx2"/>
                </a:solidFill>
              </a:rPr>
              <a:t>R</a:t>
            </a:r>
            <a:r>
              <a:rPr lang="en-GB" sz="2800" b="1" baseline="30000" dirty="0" smtClean="0">
                <a:solidFill>
                  <a:schemeClr val="tx2"/>
                </a:solidFill>
              </a:rPr>
              <a:t>2</a:t>
            </a:r>
            <a:r>
              <a:rPr lang="en-GB" sz="2800" b="1" dirty="0" smtClean="0">
                <a:solidFill>
                  <a:schemeClr val="tx2"/>
                </a:solidFill>
              </a:rPr>
              <a:t>. </a:t>
            </a:r>
            <a:r>
              <a:rPr lang="en-GB" sz="2800" dirty="0"/>
              <a:t>The proportion of total variance in </a:t>
            </a:r>
            <a:r>
              <a:rPr lang="en-GB" sz="2800" dirty="0" smtClean="0"/>
              <a:t>the outcome variable </a:t>
            </a:r>
            <a:r>
              <a:rPr lang="en-GB" sz="2800" dirty="0"/>
              <a:t>explained by the model.</a:t>
            </a:r>
          </a:p>
          <a:p>
            <a:pPr marL="361950" indent="-361950">
              <a:buNone/>
              <a:tabLst>
                <a:tab pos="450850" algn="l"/>
              </a:tabLst>
            </a:pPr>
            <a:r>
              <a:rPr lang="en-GB" sz="2800" dirty="0">
                <a:solidFill>
                  <a:srgbClr val="0070C0"/>
                </a:solidFill>
              </a:rPr>
              <a:t>	</a:t>
            </a:r>
            <a:r>
              <a:rPr lang="en-GB" sz="2800" b="1" dirty="0" smtClean="0">
                <a:solidFill>
                  <a:srgbClr val="0070C0"/>
                </a:solidFill>
              </a:rPr>
              <a:t>e.g., 46.56 % </a:t>
            </a:r>
            <a:r>
              <a:rPr lang="en-GB" sz="2800" b="1" dirty="0">
                <a:solidFill>
                  <a:srgbClr val="0070C0"/>
                </a:solidFill>
              </a:rPr>
              <a:t>of the variance in </a:t>
            </a:r>
            <a:r>
              <a:rPr lang="en-GB" sz="2800" b="1" dirty="0" smtClean="0">
                <a:solidFill>
                  <a:srgbClr val="002060"/>
                </a:solidFill>
              </a:rPr>
              <a:t>wellbeing</a:t>
            </a:r>
            <a:r>
              <a:rPr lang="en-GB" sz="2800" b="1" dirty="0" smtClean="0">
                <a:solidFill>
                  <a:srgbClr val="0070C0"/>
                </a:solidFill>
              </a:rPr>
              <a:t> </a:t>
            </a:r>
            <a:r>
              <a:rPr lang="en-GB" sz="2800" b="1" dirty="0">
                <a:solidFill>
                  <a:srgbClr val="0070C0"/>
                </a:solidFill>
              </a:rPr>
              <a:t>is explained by the regression </a:t>
            </a:r>
            <a:r>
              <a:rPr lang="en-GB" sz="2800" b="1" dirty="0" smtClean="0">
                <a:solidFill>
                  <a:srgbClr val="0070C0"/>
                </a:solidFill>
              </a:rPr>
              <a:t>model containing </a:t>
            </a:r>
            <a:r>
              <a:rPr lang="en-GB" sz="2800" b="1" dirty="0" smtClean="0">
                <a:solidFill>
                  <a:srgbClr val="002060"/>
                </a:solidFill>
              </a:rPr>
              <a:t>worry</a:t>
            </a:r>
            <a:r>
              <a:rPr lang="en-GB" sz="2800" b="1" dirty="0" smtClean="0">
                <a:solidFill>
                  <a:srgbClr val="0070C0"/>
                </a:solidFill>
              </a:rPr>
              <a:t> and </a:t>
            </a:r>
            <a:r>
              <a:rPr lang="en-GB" sz="2800" b="1" dirty="0" smtClean="0">
                <a:solidFill>
                  <a:srgbClr val="002060"/>
                </a:solidFill>
              </a:rPr>
              <a:t>mindfulness</a:t>
            </a:r>
            <a:r>
              <a:rPr lang="en-GB" sz="2800" b="1" dirty="0" smtClean="0">
                <a:solidFill>
                  <a:srgbClr val="0070C0"/>
                </a:solidFill>
              </a:rPr>
              <a:t>.</a:t>
            </a:r>
          </a:p>
          <a:p>
            <a:pPr marL="0" indent="0">
              <a:buNone/>
              <a:tabLst>
                <a:tab pos="450850" algn="l"/>
              </a:tabLst>
            </a:pPr>
            <a:r>
              <a:rPr lang="en-GB" sz="2800" b="1" dirty="0" smtClean="0">
                <a:solidFill>
                  <a:schemeClr val="tx2"/>
                </a:solidFill>
              </a:rPr>
              <a:t>Adjusted </a:t>
            </a:r>
            <a:r>
              <a:rPr lang="en-GB" sz="2800" b="1" dirty="0">
                <a:solidFill>
                  <a:schemeClr val="tx2"/>
                </a:solidFill>
              </a:rPr>
              <a:t>R Square. </a:t>
            </a:r>
            <a:r>
              <a:rPr lang="en-GB" sz="2800" dirty="0"/>
              <a:t>An estimate of R</a:t>
            </a:r>
            <a:r>
              <a:rPr lang="en-GB" sz="2800" baseline="30000" dirty="0"/>
              <a:t>2</a:t>
            </a:r>
            <a:r>
              <a:rPr lang="en-GB" sz="2800" dirty="0"/>
              <a:t> in the population, which takes the </a:t>
            </a:r>
            <a:r>
              <a:rPr lang="en-GB" sz="2800" dirty="0" smtClean="0"/>
              <a:t>sample size and number </a:t>
            </a:r>
            <a:r>
              <a:rPr lang="en-GB" sz="2800" dirty="0"/>
              <a:t>of predictors into account</a:t>
            </a:r>
            <a:r>
              <a:rPr lang="en-GB" sz="2800" dirty="0" smtClean="0"/>
              <a:t>.</a:t>
            </a:r>
          </a:p>
          <a:p>
            <a:pPr marL="0" indent="0">
              <a:buNone/>
              <a:tabLst>
                <a:tab pos="450850" algn="l"/>
              </a:tabLst>
            </a:pPr>
            <a:r>
              <a:rPr lang="en-GB" sz="2800" b="1" dirty="0">
                <a:solidFill>
                  <a:schemeClr val="tx2"/>
                </a:solidFill>
              </a:rPr>
              <a:t>	</a:t>
            </a:r>
            <a:r>
              <a:rPr lang="en-GB" sz="2800" b="1" dirty="0">
                <a:solidFill>
                  <a:srgbClr val="0070C0"/>
                </a:solidFill>
              </a:rPr>
              <a:t>e.g., adjusted R</a:t>
            </a:r>
            <a:r>
              <a:rPr lang="en-GB" sz="2800" b="1" baseline="30000" dirty="0">
                <a:solidFill>
                  <a:srgbClr val="0070C0"/>
                </a:solidFill>
              </a:rPr>
              <a:t>2</a:t>
            </a:r>
            <a:r>
              <a:rPr lang="en-GB" sz="2800" b="1" dirty="0">
                <a:solidFill>
                  <a:srgbClr val="0070C0"/>
                </a:solidFill>
              </a:rPr>
              <a:t> = 44.83%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4"/>
          <p:cNvSpPr>
            <a:spLocks noGrp="1"/>
          </p:cNvSpPr>
          <p:nvPr>
            <p:ph type="title"/>
          </p:nvPr>
        </p:nvSpPr>
        <p:spPr/>
        <p:txBody>
          <a:bodyPr/>
          <a:lstStyle/>
          <a:p>
            <a:r>
              <a:rPr lang="en-GB" dirty="0" smtClean="0"/>
              <a:t>Evaluate the model</a:t>
            </a:r>
            <a:endParaRPr lang="en-GB" dirty="0"/>
          </a:p>
        </p:txBody>
      </p:sp>
    </p:spTree>
    <p:extLst>
      <p:ext uri="{BB962C8B-B14F-4D97-AF65-F5344CB8AC3E}">
        <p14:creationId xmlns:p14="http://schemas.microsoft.com/office/powerpoint/2010/main" val="253716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4" y="1417638"/>
            <a:ext cx="8708571" cy="609600"/>
          </a:xfrm>
        </p:spPr>
        <p:txBody>
          <a:bodyPr>
            <a:noAutofit/>
          </a:bodyPr>
          <a:lstStyle/>
          <a:p>
            <a:pPr marL="0" indent="0">
              <a:buNone/>
            </a:pPr>
            <a:r>
              <a:rPr lang="en-GB" sz="1800" b="1" dirty="0" smtClean="0">
                <a:solidFill>
                  <a:schemeClr val="tx2"/>
                </a:solidFill>
              </a:rPr>
              <a:t>Bayes Factor. </a:t>
            </a:r>
            <a:r>
              <a:rPr lang="en-GB" sz="1800" dirty="0" smtClean="0"/>
              <a:t>Tells us how many time more likely the model is relative to an intercept-only model. In an intercept-only model, the coefficient for each predictor is zero.</a:t>
            </a:r>
            <a:endParaRPr lang="en-GB" sz="1800" b="1"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4"/>
          <p:cNvSpPr>
            <a:spLocks noGrp="1"/>
          </p:cNvSpPr>
          <p:nvPr>
            <p:ph type="title"/>
          </p:nvPr>
        </p:nvSpPr>
        <p:spPr/>
        <p:txBody>
          <a:bodyPr/>
          <a:lstStyle/>
          <a:p>
            <a:r>
              <a:rPr lang="en-GB" dirty="0" smtClean="0"/>
              <a:t>Evaluate the model</a:t>
            </a:r>
            <a:endParaRPr lang="en-GB" dirty="0"/>
          </a:p>
        </p:txBody>
      </p:sp>
      <p:sp>
        <p:nvSpPr>
          <p:cNvPr id="2" name="Rectangle 1"/>
          <p:cNvSpPr>
            <a:spLocks noChangeArrowheads="1"/>
          </p:cNvSpPr>
          <p:nvPr/>
        </p:nvSpPr>
        <p:spPr bwMode="auto">
          <a:xfrm>
            <a:off x="2971800" y="2778999"/>
            <a:ext cx="5118389"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Bayes factor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[1] worry + describing : 4190994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Against denominator: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Intercept only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rPr>
              <a:t>## Bayes factor type: </a:t>
            </a:r>
            <a:r>
              <a:rPr kumimoji="0" lang="en-US" altLang="en-US" b="0" i="0" u="none" strike="noStrike" cap="none" normalizeH="0" baseline="0" dirty="0" err="1" smtClean="0">
                <a:ln>
                  <a:noFill/>
                </a:ln>
                <a:solidFill>
                  <a:srgbClr val="333333"/>
                </a:solidFill>
                <a:effectLst/>
                <a:latin typeface="Consolas" panose="020B0609020204030204" pitchFamily="49" charset="0"/>
              </a:rPr>
              <a:t>BFlinearModel</a:t>
            </a:r>
            <a:r>
              <a:rPr kumimoji="0" lang="en-US" altLang="en-US" b="0" i="0" u="none" strike="noStrike" cap="none" normalizeH="0" baseline="0" dirty="0" smtClean="0">
                <a:ln>
                  <a:noFill/>
                </a:ln>
                <a:solidFill>
                  <a:srgbClr val="333333"/>
                </a:solidFill>
                <a:effectLst/>
                <a:latin typeface="Consolas" panose="020B0609020204030204" pitchFamily="49" charset="0"/>
              </a:rPr>
              <a:t>, JZS</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741714" y="5316539"/>
            <a:ext cx="6096000" cy="646331"/>
          </a:xfrm>
          <a:prstGeom prst="rect">
            <a:avLst/>
          </a:prstGeom>
        </p:spPr>
        <p:txBody>
          <a:bodyPr>
            <a:spAutoFit/>
          </a:bodyPr>
          <a:lstStyle/>
          <a:p>
            <a:r>
              <a:rPr lang="en-GB" dirty="0" smtClean="0">
                <a:solidFill>
                  <a:schemeClr val="tx2"/>
                </a:solidFill>
              </a:rPr>
              <a:t>The model is 4,190,994 times more likely than an intercept model. There’s therefore strong evidence for the model.</a:t>
            </a:r>
            <a:endParaRPr lang="en-GB" dirty="0">
              <a:solidFill>
                <a:srgbClr val="0070C0"/>
              </a:solidFill>
            </a:endParaRPr>
          </a:p>
        </p:txBody>
      </p:sp>
      <p:sp>
        <p:nvSpPr>
          <p:cNvPr id="7" name="Rectangle 2"/>
          <p:cNvSpPr>
            <a:spLocks noChangeArrowheads="1"/>
          </p:cNvSpPr>
          <p:nvPr/>
        </p:nvSpPr>
        <p:spPr bwMode="auto">
          <a:xfrm>
            <a:off x="1753517" y="2387393"/>
            <a:ext cx="7554953"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6287E"/>
                </a:solidFill>
                <a:effectLst/>
                <a:latin typeface="Consolas" panose="020B0609020204030204" pitchFamily="49" charset="0"/>
              </a:rPr>
              <a:t>lmBF</a:t>
            </a:r>
            <a:r>
              <a:rPr kumimoji="0" lang="en-US" altLang="en-US" sz="1500" b="0" i="0" u="none" strike="noStrike" cap="none" normalizeH="0" baseline="0" smtClean="0">
                <a:ln>
                  <a:noFill/>
                </a:ln>
                <a:solidFill>
                  <a:srgbClr val="333333"/>
                </a:solidFill>
                <a:effectLst/>
                <a:latin typeface="Consolas" panose="020B0609020204030204" pitchFamily="49" charset="0"/>
              </a:rPr>
              <a:t>(wellbeing </a:t>
            </a:r>
            <a:r>
              <a:rPr kumimoji="0" lang="en-US" altLang="en-US" sz="1500" b="0" i="0" u="none" strike="noStrike" cap="none" normalizeH="0" baseline="0" smtClean="0">
                <a:ln>
                  <a:noFill/>
                </a:ln>
                <a:solidFill>
                  <a:srgbClr val="4070A0"/>
                </a:solidFill>
                <a:effectLst/>
                <a:latin typeface="Consolas" panose="020B0609020204030204" pitchFamily="49" charset="0"/>
              </a:rPr>
              <a:t>~</a:t>
            </a:r>
            <a:r>
              <a:rPr kumimoji="0" lang="en-US" altLang="en-US" sz="1500" b="0" i="0" u="none" strike="noStrike" cap="none" normalizeH="0" baseline="0" smtClean="0">
                <a:ln>
                  <a:noFill/>
                </a:ln>
                <a:solidFill>
                  <a:srgbClr val="333333"/>
                </a:solidFill>
                <a:effectLst/>
                <a:latin typeface="Consolas" panose="020B0609020204030204" pitchFamily="49" charset="0"/>
              </a:rPr>
              <a:t> worry </a:t>
            </a:r>
            <a:r>
              <a:rPr kumimoji="0" lang="en-US" altLang="en-US" sz="1500" b="0" i="0" u="none" strike="noStrike" cap="none" normalizeH="0" baseline="0" smtClean="0">
                <a:ln>
                  <a:noFill/>
                </a:ln>
                <a:solidFill>
                  <a:srgbClr val="4070A0"/>
                </a:solidFill>
                <a:effectLst/>
                <a:latin typeface="Consolas" panose="020B0609020204030204" pitchFamily="49" charset="0"/>
              </a:rPr>
              <a:t>+</a:t>
            </a:r>
            <a:r>
              <a:rPr kumimoji="0" lang="en-US" altLang="en-US" sz="1500" b="0" i="0" u="none" strike="noStrike" cap="none" normalizeH="0" baseline="0" smtClean="0">
                <a:ln>
                  <a:noFill/>
                </a:ln>
                <a:solidFill>
                  <a:srgbClr val="333333"/>
                </a:solidFill>
                <a:effectLst/>
                <a:latin typeface="Consolas" panose="020B0609020204030204" pitchFamily="49" charset="0"/>
              </a:rPr>
              <a:t> describing, </a:t>
            </a:r>
            <a:r>
              <a:rPr kumimoji="0" lang="en-US" altLang="en-US" sz="1500" b="0" i="0" u="none" strike="noStrike" cap="none" normalizeH="0" baseline="0" smtClean="0">
                <a:ln>
                  <a:noFill/>
                </a:ln>
                <a:solidFill>
                  <a:srgbClr val="7D9029"/>
                </a:solidFill>
                <a:effectLst/>
                <a:latin typeface="Consolas" panose="020B0609020204030204" pitchFamily="49" charset="0"/>
              </a:rPr>
              <a:t>data =</a:t>
            </a:r>
            <a:r>
              <a:rPr kumimoji="0" lang="en-US" altLang="en-US" sz="1500" b="0" i="0" u="none" strike="noStrike" cap="none" normalizeH="0" baseline="0" smtClean="0">
                <a:ln>
                  <a:noFill/>
                </a:ln>
                <a:solidFill>
                  <a:srgbClr val="333333"/>
                </a:solidFill>
                <a:effectLst/>
                <a:latin typeface="Consolas" panose="020B0609020204030204" pitchFamily="49" charset="0"/>
              </a:rPr>
              <a:t> </a:t>
            </a:r>
            <a:r>
              <a:rPr kumimoji="0" lang="en-US" altLang="en-US" sz="1500" b="0" i="0" u="none" strike="noStrike" cap="none" normalizeH="0" baseline="0" smtClean="0">
                <a:ln>
                  <a:noFill/>
                </a:ln>
                <a:solidFill>
                  <a:srgbClr val="06287E"/>
                </a:solidFill>
                <a:effectLst/>
                <a:latin typeface="Consolas" panose="020B0609020204030204" pitchFamily="49" charset="0"/>
              </a:rPr>
              <a:t>data.frame</a:t>
            </a:r>
            <a:r>
              <a:rPr kumimoji="0" lang="en-US" altLang="en-US" sz="1500" b="0" i="0" u="none" strike="noStrike" cap="none" normalizeH="0" baseline="0" smtClean="0">
                <a:ln>
                  <a:noFill/>
                </a:ln>
                <a:solidFill>
                  <a:srgbClr val="333333"/>
                </a:solidFill>
                <a:effectLst/>
                <a:latin typeface="Consolas" panose="020B0609020204030204" pitchFamily="49" charset="0"/>
              </a:rPr>
              <a:t>(wellbeing_data))</a:t>
            </a:r>
            <a:r>
              <a:rPr kumimoji="0" lang="en-US" altLang="en-US" sz="1500" b="0" i="0" u="none" strike="noStrike" cap="none" normalizeH="0" baseline="0" smtClean="0">
                <a:ln>
                  <a:noFill/>
                </a:ln>
                <a:solidFill>
                  <a:schemeClr val="tx1"/>
                </a:solidFill>
                <a:effectLst/>
              </a:rPr>
              <a:t> </a:t>
            </a:r>
            <a:endParaRPr kumimoji="0" lang="en-US" altLang="en-US" sz="15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27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9939"/>
            <a:ext cx="8229600" cy="621101"/>
          </a:xfrm>
        </p:spPr>
        <p:txBody>
          <a:bodyPr>
            <a:normAutofit/>
          </a:bodyPr>
          <a:lstStyle/>
          <a:p>
            <a:r>
              <a:rPr lang="en-GB" sz="2800" dirty="0" smtClean="0"/>
              <a:t>The unique contribution of predictors</a:t>
            </a:r>
            <a:endParaRPr lang="en-GB" sz="2800" dirty="0"/>
          </a:p>
        </p:txBody>
      </p:sp>
      <p:sp>
        <p:nvSpPr>
          <p:cNvPr id="3" name="Content Placeholder 2"/>
          <p:cNvSpPr>
            <a:spLocks noGrp="1"/>
          </p:cNvSpPr>
          <p:nvPr>
            <p:ph idx="1"/>
          </p:nvPr>
        </p:nvSpPr>
        <p:spPr>
          <a:xfrm>
            <a:off x="1719945" y="2019300"/>
            <a:ext cx="8854751" cy="4337050"/>
          </a:xfrm>
        </p:spPr>
        <p:txBody>
          <a:bodyPr>
            <a:normAutofit/>
          </a:bodyPr>
          <a:lstStyle/>
          <a:p>
            <a:pPr lvl="1"/>
            <a:r>
              <a:rPr lang="en-GB" sz="2200" dirty="0" smtClean="0"/>
              <a:t>In </a:t>
            </a:r>
            <a:r>
              <a:rPr lang="en-GB" sz="2200" dirty="0"/>
              <a:t>multiple regression, the </a:t>
            </a:r>
            <a:r>
              <a:rPr lang="en-GB" sz="2200" dirty="0" smtClean="0"/>
              <a:t>unique contribution of a predictor is its contribution to the model only </a:t>
            </a:r>
            <a:r>
              <a:rPr lang="en-GB" sz="2200" b="1" u="sng" dirty="0" smtClean="0">
                <a:solidFill>
                  <a:srgbClr val="C00000"/>
                </a:solidFill>
              </a:rPr>
              <a:t>after the other predictors have been taken into </a:t>
            </a:r>
            <a:r>
              <a:rPr lang="en-GB" sz="2200" b="1" u="sng" dirty="0">
                <a:solidFill>
                  <a:srgbClr val="C00000"/>
                </a:solidFill>
              </a:rPr>
              <a:t>account</a:t>
            </a:r>
            <a:r>
              <a:rPr lang="en-GB" sz="2200" b="1" u="sng" dirty="0" smtClean="0">
                <a:solidFill>
                  <a:srgbClr val="C00000"/>
                </a:solidFill>
              </a:rPr>
              <a:t>!</a:t>
            </a:r>
          </a:p>
          <a:p>
            <a:pPr lvl="1"/>
            <a:r>
              <a:rPr lang="en-GB" sz="2200" dirty="0" smtClean="0">
                <a:solidFill>
                  <a:schemeClr val="accent1">
                    <a:lumMod val="50000"/>
                  </a:schemeClr>
                </a:solidFill>
              </a:rPr>
              <a:t>Predictors are often correlated. This means the variance they explain in the outcome variable is </a:t>
            </a:r>
            <a:r>
              <a:rPr lang="en-GB" sz="2200" u="sng" dirty="0" smtClean="0">
                <a:solidFill>
                  <a:schemeClr val="accent1">
                    <a:lumMod val="50000"/>
                  </a:schemeClr>
                </a:solidFill>
              </a:rPr>
              <a:t>shared</a:t>
            </a:r>
            <a:r>
              <a:rPr lang="en-GB" sz="2200" dirty="0" smtClean="0">
                <a:solidFill>
                  <a:schemeClr val="accent1">
                    <a:lumMod val="50000"/>
                  </a:schemeClr>
                </a:solidFill>
              </a:rPr>
              <a:t>. </a:t>
            </a:r>
          </a:p>
          <a:p>
            <a:pPr lvl="1"/>
            <a:r>
              <a:rPr lang="en-GB" sz="2200" dirty="0"/>
              <a:t>This affects the amount of </a:t>
            </a:r>
            <a:r>
              <a:rPr lang="en-GB" sz="2200" dirty="0">
                <a:solidFill>
                  <a:schemeClr val="tx2"/>
                </a:solidFill>
              </a:rPr>
              <a:t>unique variance </a:t>
            </a:r>
            <a:r>
              <a:rPr lang="en-GB" sz="2200" dirty="0"/>
              <a:t>explained by a predictor</a:t>
            </a:r>
            <a:endParaRPr lang="en-GB" sz="2200" dirty="0">
              <a:solidFill>
                <a:schemeClr val="accent1">
                  <a:lumMod val="50000"/>
                </a:schemeClr>
              </a:solidFill>
            </a:endParaRPr>
          </a:p>
          <a:p>
            <a:pPr lvl="1"/>
            <a:endParaRPr lang="en-GB" sz="2200" dirty="0">
              <a:solidFill>
                <a:schemeClr val="accent1">
                  <a:lumMod val="50000"/>
                </a:schemeClr>
              </a:solidFill>
            </a:endParaRPr>
          </a:p>
          <a:p>
            <a:pPr marL="0" indent="0">
              <a:buNone/>
            </a:pPr>
            <a:r>
              <a:rPr lang="en-GB" sz="2200" dirty="0" smtClean="0"/>
              <a:t>Care should be taken when interpreting the model:</a:t>
            </a:r>
          </a:p>
          <a:p>
            <a:r>
              <a:rPr lang="en-GB" sz="2200" dirty="0" smtClean="0"/>
              <a:t>Worry </a:t>
            </a:r>
            <a:r>
              <a:rPr lang="en-GB" sz="2200" dirty="0"/>
              <a:t>is a </a:t>
            </a:r>
            <a:r>
              <a:rPr lang="en-GB" sz="2200" dirty="0" smtClean="0"/>
              <a:t>predictor </a:t>
            </a:r>
            <a:r>
              <a:rPr lang="en-GB" sz="2200" dirty="0"/>
              <a:t>of </a:t>
            </a:r>
            <a:r>
              <a:rPr lang="en-GB" sz="2200" dirty="0" smtClean="0"/>
              <a:t>wellbeing </a:t>
            </a:r>
            <a:r>
              <a:rPr lang="en-GB" sz="2200" u="sng" dirty="0">
                <a:solidFill>
                  <a:schemeClr val="tx2"/>
                </a:solidFill>
              </a:rPr>
              <a:t>after taking </a:t>
            </a:r>
            <a:r>
              <a:rPr lang="en-GB" sz="2200" u="sng" dirty="0" smtClean="0">
                <a:solidFill>
                  <a:schemeClr val="tx2"/>
                </a:solidFill>
              </a:rPr>
              <a:t>mindfulness </a:t>
            </a:r>
            <a:r>
              <a:rPr lang="en-GB" sz="2200" u="sng" dirty="0">
                <a:solidFill>
                  <a:schemeClr val="tx2"/>
                </a:solidFill>
              </a:rPr>
              <a:t>into account</a:t>
            </a:r>
            <a:r>
              <a:rPr lang="en-GB" sz="2200" dirty="0"/>
              <a:t>.</a:t>
            </a:r>
          </a:p>
          <a:p>
            <a:r>
              <a:rPr lang="en-GB" sz="2200" dirty="0" smtClean="0"/>
              <a:t>Mindfulness </a:t>
            </a:r>
            <a:r>
              <a:rPr lang="en-GB" sz="2200" dirty="0"/>
              <a:t>is </a:t>
            </a:r>
            <a:r>
              <a:rPr lang="en-GB" sz="2200" dirty="0" smtClean="0"/>
              <a:t>a </a:t>
            </a:r>
            <a:r>
              <a:rPr lang="en-GB" sz="2200" dirty="0"/>
              <a:t>predictor of </a:t>
            </a:r>
            <a:r>
              <a:rPr lang="en-GB" sz="2200" dirty="0" smtClean="0"/>
              <a:t>wellbeing </a:t>
            </a:r>
            <a:r>
              <a:rPr lang="en-GB" sz="2200" u="sng" dirty="0">
                <a:solidFill>
                  <a:schemeClr val="tx2"/>
                </a:solidFill>
              </a:rPr>
              <a:t>after </a:t>
            </a:r>
            <a:r>
              <a:rPr lang="en-GB" sz="2200" u="sng" dirty="0" smtClean="0">
                <a:solidFill>
                  <a:schemeClr val="tx2"/>
                </a:solidFill>
              </a:rPr>
              <a:t>worry </a:t>
            </a:r>
            <a:r>
              <a:rPr lang="en-GB" sz="2200" u="sng" dirty="0">
                <a:solidFill>
                  <a:schemeClr val="tx2"/>
                </a:solidFill>
              </a:rPr>
              <a:t>into account</a:t>
            </a:r>
            <a:r>
              <a:rPr lang="en-GB" sz="22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491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710057" y="6356351"/>
            <a:ext cx="500743" cy="365125"/>
          </a:xfrm>
        </p:spPr>
        <p:txBody>
          <a:bodyPr/>
          <a:lstStyle/>
          <a:p>
            <a:fld id="{B6F15528-21DE-4FAA-801E-634DDDAF4B2B}" type="slidenum">
              <a:rPr lang="en-US" smtClean="0"/>
              <a:pPr/>
              <a:t>17</a:t>
            </a:fld>
            <a:endParaRPr lang="en-US"/>
          </a:p>
        </p:txBody>
      </p:sp>
      <p:sp>
        <p:nvSpPr>
          <p:cNvPr id="5" name="Content Placeholder 2"/>
          <p:cNvSpPr txBox="1">
            <a:spLocks/>
          </p:cNvSpPr>
          <p:nvPr/>
        </p:nvSpPr>
        <p:spPr>
          <a:xfrm>
            <a:off x="2014292" y="1005634"/>
            <a:ext cx="8019226" cy="920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200" dirty="0" smtClean="0"/>
              <a:t>The unique contribution </a:t>
            </a:r>
            <a:r>
              <a:rPr lang="en-GB" sz="2200" dirty="0" smtClean="0">
                <a:solidFill>
                  <a:schemeClr val="tx2"/>
                </a:solidFill>
              </a:rPr>
              <a:t>of </a:t>
            </a:r>
            <a:r>
              <a:rPr lang="en-GB" sz="2200" dirty="0">
                <a:solidFill>
                  <a:schemeClr val="tx2"/>
                </a:solidFill>
              </a:rPr>
              <a:t>the predictor </a:t>
            </a:r>
            <a:r>
              <a:rPr lang="en-GB" sz="2200" u="sng" dirty="0">
                <a:solidFill>
                  <a:srgbClr val="C00000"/>
                </a:solidFill>
              </a:rPr>
              <a:t>after taking the other predictors into account.</a:t>
            </a:r>
            <a:r>
              <a:rPr lang="en-GB" sz="2200" u="sng" dirty="0"/>
              <a:t> </a:t>
            </a:r>
          </a:p>
          <a:p>
            <a:endParaRPr lang="en-GB" sz="2000" dirty="0"/>
          </a:p>
          <a:p>
            <a:endParaRPr lang="en-GB" dirty="0"/>
          </a:p>
        </p:txBody>
      </p:sp>
      <p:sp>
        <p:nvSpPr>
          <p:cNvPr id="24" name="Rectangle 23"/>
          <p:cNvSpPr/>
          <p:nvPr/>
        </p:nvSpPr>
        <p:spPr>
          <a:xfrm>
            <a:off x="4556999" y="2406526"/>
            <a:ext cx="2779514" cy="201724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5830018" y="2992265"/>
            <a:ext cx="1090573" cy="1056784"/>
          </a:xfrm>
          <a:prstGeom prst="ellipse">
            <a:avLst/>
          </a:prstGeom>
          <a:solidFill>
            <a:srgbClr val="FFFFFF"/>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5298871" y="3302326"/>
            <a:ext cx="333043" cy="400110"/>
          </a:xfrm>
          <a:prstGeom prst="rect">
            <a:avLst/>
          </a:prstGeom>
          <a:noFill/>
        </p:spPr>
        <p:txBody>
          <a:bodyPr wrap="square" rtlCol="0">
            <a:spAutoFit/>
          </a:bodyPr>
          <a:lstStyle/>
          <a:p>
            <a:r>
              <a:rPr lang="en-GB" sz="2000" b="1" dirty="0"/>
              <a:t>a</a:t>
            </a:r>
            <a:endParaRPr lang="en-GB" sz="2800" b="1" baseline="-25000" dirty="0"/>
          </a:p>
        </p:txBody>
      </p:sp>
      <p:sp>
        <p:nvSpPr>
          <p:cNvPr id="28" name="TextBox 27"/>
          <p:cNvSpPr txBox="1"/>
          <p:nvPr/>
        </p:nvSpPr>
        <p:spPr>
          <a:xfrm>
            <a:off x="6289002" y="3295975"/>
            <a:ext cx="333043" cy="400110"/>
          </a:xfrm>
          <a:prstGeom prst="rect">
            <a:avLst/>
          </a:prstGeom>
          <a:noFill/>
        </p:spPr>
        <p:txBody>
          <a:bodyPr wrap="square" rtlCol="0">
            <a:spAutoFit/>
          </a:bodyPr>
          <a:lstStyle/>
          <a:p>
            <a:r>
              <a:rPr lang="en-GB" sz="2000" b="1" dirty="0"/>
              <a:t>b</a:t>
            </a:r>
            <a:endParaRPr lang="en-GB" sz="2800" b="1" baseline="-25000" dirty="0"/>
          </a:p>
        </p:txBody>
      </p:sp>
      <p:sp>
        <p:nvSpPr>
          <p:cNvPr id="29" name="TextBox 28"/>
          <p:cNvSpPr txBox="1"/>
          <p:nvPr/>
        </p:nvSpPr>
        <p:spPr>
          <a:xfrm>
            <a:off x="5855981" y="3304825"/>
            <a:ext cx="333043" cy="400110"/>
          </a:xfrm>
          <a:prstGeom prst="rect">
            <a:avLst/>
          </a:prstGeom>
          <a:noFill/>
        </p:spPr>
        <p:txBody>
          <a:bodyPr wrap="square" rtlCol="0">
            <a:spAutoFit/>
          </a:bodyPr>
          <a:lstStyle/>
          <a:p>
            <a:r>
              <a:rPr lang="en-GB" sz="2000" b="1" dirty="0"/>
              <a:t>c</a:t>
            </a:r>
            <a:endParaRPr lang="en-GB" sz="2800" b="1" baseline="-25000" dirty="0"/>
          </a:p>
        </p:txBody>
      </p:sp>
      <p:sp>
        <p:nvSpPr>
          <p:cNvPr id="30" name="Oval 29"/>
          <p:cNvSpPr/>
          <p:nvPr/>
        </p:nvSpPr>
        <p:spPr>
          <a:xfrm>
            <a:off x="5023795" y="2888969"/>
            <a:ext cx="1206101" cy="1204547"/>
          </a:xfrm>
          <a:prstGeom prst="ellipse">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6394022" y="2492646"/>
            <a:ext cx="751231" cy="369332"/>
          </a:xfrm>
          <a:prstGeom prst="rect">
            <a:avLst/>
          </a:prstGeom>
          <a:noFill/>
        </p:spPr>
        <p:txBody>
          <a:bodyPr wrap="none" rtlCol="0">
            <a:spAutoFit/>
          </a:bodyPr>
          <a:lstStyle/>
          <a:p>
            <a:r>
              <a:rPr lang="en-GB" b="1" dirty="0" smtClean="0"/>
              <a:t>worry</a:t>
            </a:r>
            <a:endParaRPr lang="en-GB" b="1" baseline="-25000" dirty="0"/>
          </a:p>
        </p:txBody>
      </p:sp>
      <p:sp>
        <p:nvSpPr>
          <p:cNvPr id="32" name="TextBox 31"/>
          <p:cNvSpPr txBox="1"/>
          <p:nvPr/>
        </p:nvSpPr>
        <p:spPr>
          <a:xfrm>
            <a:off x="4663745" y="2485220"/>
            <a:ext cx="1350050" cy="369332"/>
          </a:xfrm>
          <a:prstGeom prst="rect">
            <a:avLst/>
          </a:prstGeom>
          <a:noFill/>
        </p:spPr>
        <p:txBody>
          <a:bodyPr wrap="none" rtlCol="0">
            <a:spAutoFit/>
          </a:bodyPr>
          <a:lstStyle/>
          <a:p>
            <a:r>
              <a:rPr lang="en-GB" b="1" dirty="0" smtClean="0"/>
              <a:t>mindfulness</a:t>
            </a:r>
            <a:endParaRPr lang="en-GB" b="1" baseline="-25000" dirty="0"/>
          </a:p>
        </p:txBody>
      </p:sp>
      <p:sp>
        <p:nvSpPr>
          <p:cNvPr id="33" name="Title 1"/>
          <p:cNvSpPr>
            <a:spLocks noGrp="1"/>
          </p:cNvSpPr>
          <p:nvPr>
            <p:ph type="title"/>
          </p:nvPr>
        </p:nvSpPr>
        <p:spPr>
          <a:xfrm>
            <a:off x="2017540" y="439738"/>
            <a:ext cx="8229600" cy="544228"/>
          </a:xfrm>
        </p:spPr>
        <p:txBody>
          <a:bodyPr>
            <a:normAutofit/>
          </a:bodyPr>
          <a:lstStyle/>
          <a:p>
            <a:r>
              <a:rPr lang="en-GB" sz="2400" dirty="0"/>
              <a:t>Understanding the contribution of individual predictors</a:t>
            </a:r>
          </a:p>
        </p:txBody>
      </p:sp>
      <p:sp>
        <p:nvSpPr>
          <p:cNvPr id="2" name="TextBox 1"/>
          <p:cNvSpPr txBox="1"/>
          <p:nvPr/>
        </p:nvSpPr>
        <p:spPr>
          <a:xfrm>
            <a:off x="1730356" y="4903914"/>
            <a:ext cx="4216400" cy="1015663"/>
          </a:xfrm>
          <a:prstGeom prst="rect">
            <a:avLst/>
          </a:prstGeom>
          <a:noFill/>
        </p:spPr>
        <p:txBody>
          <a:bodyPr wrap="square" rtlCol="0">
            <a:spAutoFit/>
          </a:bodyPr>
          <a:lstStyle/>
          <a:p>
            <a:r>
              <a:rPr lang="en-GB" sz="2000" b="1" u="sng" dirty="0" smtClean="0">
                <a:solidFill>
                  <a:schemeClr val="tx2"/>
                </a:solidFill>
              </a:rPr>
              <a:t>Crescent a</a:t>
            </a:r>
          </a:p>
          <a:p>
            <a:r>
              <a:rPr lang="en-GB" sz="2000" dirty="0" smtClean="0">
                <a:solidFill>
                  <a:schemeClr val="tx2"/>
                </a:solidFill>
              </a:rPr>
              <a:t>Unique contribution of mindfulness to prediction of wellbeing</a:t>
            </a:r>
            <a:endParaRPr lang="en-GB" sz="2000" dirty="0"/>
          </a:p>
        </p:txBody>
      </p:sp>
      <p:sp>
        <p:nvSpPr>
          <p:cNvPr id="16" name="TextBox 15"/>
          <p:cNvSpPr txBox="1"/>
          <p:nvPr/>
        </p:nvSpPr>
        <p:spPr>
          <a:xfrm>
            <a:off x="6289903" y="4903914"/>
            <a:ext cx="4216400" cy="1015663"/>
          </a:xfrm>
          <a:prstGeom prst="rect">
            <a:avLst/>
          </a:prstGeom>
          <a:noFill/>
        </p:spPr>
        <p:txBody>
          <a:bodyPr wrap="square" rtlCol="0">
            <a:spAutoFit/>
          </a:bodyPr>
          <a:lstStyle/>
          <a:p>
            <a:r>
              <a:rPr lang="en-GB" sz="2000" b="1" u="sng" dirty="0" smtClean="0">
                <a:solidFill>
                  <a:schemeClr val="tx2"/>
                </a:solidFill>
              </a:rPr>
              <a:t>Crescent b</a:t>
            </a:r>
          </a:p>
          <a:p>
            <a:r>
              <a:rPr lang="en-GB" sz="2000" dirty="0" smtClean="0">
                <a:solidFill>
                  <a:schemeClr val="tx2"/>
                </a:solidFill>
              </a:rPr>
              <a:t>Unique contribution of worry to prediction of wellbeing</a:t>
            </a:r>
            <a:endParaRPr lang="en-GB" sz="2000" dirty="0"/>
          </a:p>
        </p:txBody>
      </p:sp>
      <p:sp>
        <p:nvSpPr>
          <p:cNvPr id="17" name="TextBox 16"/>
          <p:cNvSpPr txBox="1"/>
          <p:nvPr/>
        </p:nvSpPr>
        <p:spPr>
          <a:xfrm>
            <a:off x="7963454" y="2363158"/>
            <a:ext cx="2752242" cy="2031325"/>
          </a:xfrm>
          <a:prstGeom prst="rect">
            <a:avLst/>
          </a:prstGeom>
          <a:noFill/>
        </p:spPr>
        <p:txBody>
          <a:bodyPr wrap="square" rtlCol="0">
            <a:spAutoFit/>
          </a:bodyPr>
          <a:lstStyle/>
          <a:p>
            <a:r>
              <a:rPr lang="en-GB" dirty="0" smtClean="0"/>
              <a:t>Box = total variance in wellbeing to be explained</a:t>
            </a:r>
          </a:p>
          <a:p>
            <a:endParaRPr lang="en-GB" dirty="0"/>
          </a:p>
          <a:p>
            <a:r>
              <a:rPr lang="en-GB" dirty="0" smtClean="0"/>
              <a:t>Overlap region (area c) </a:t>
            </a:r>
            <a:r>
              <a:rPr lang="en-GB" dirty="0"/>
              <a:t>= variation in </a:t>
            </a:r>
            <a:r>
              <a:rPr lang="en-GB" dirty="0" smtClean="0"/>
              <a:t>wellbeing </a:t>
            </a:r>
            <a:r>
              <a:rPr lang="en-GB" dirty="0"/>
              <a:t>explained by both </a:t>
            </a:r>
            <a:r>
              <a:rPr lang="en-GB" dirty="0" smtClean="0"/>
              <a:t>worry </a:t>
            </a:r>
            <a:r>
              <a:rPr lang="en-GB" dirty="0"/>
              <a:t>and </a:t>
            </a:r>
            <a:r>
              <a:rPr lang="en-GB" dirty="0" smtClean="0"/>
              <a:t>mindfulness</a:t>
            </a:r>
            <a:endParaRPr lang="en-GB" dirty="0"/>
          </a:p>
        </p:txBody>
      </p:sp>
    </p:spTree>
    <p:extLst>
      <p:ext uri="{BB962C8B-B14F-4D97-AF65-F5344CB8AC3E}">
        <p14:creationId xmlns:p14="http://schemas.microsoft.com/office/powerpoint/2010/main" val="3759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xEl>
                                              <p:pRg st="2" end="2"/>
                                            </p:txEl>
                                          </p:spTgt>
                                        </p:tgtEl>
                                        <p:attrNameLst>
                                          <p:attrName>style.visibility</p:attrName>
                                        </p:attrNameLst>
                                      </p:cBhvr>
                                      <p:to>
                                        <p:strVal val="visible"/>
                                      </p:to>
                                    </p:set>
                                    <p:animEffect transition="in" filter="fade">
                                      <p:cBhvr>
                                        <p:cTn id="43" dur="500"/>
                                        <p:tgtEl>
                                          <p:spTgt spid="17">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500"/>
                                        <p:tgtEl>
                                          <p:spTgt spid="1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fade">
                                      <p:cBhvr>
                                        <p:cTn id="53" dur="500"/>
                                        <p:tgtEl>
                                          <p:spTgt spid="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 end="1"/>
                                            </p:txEl>
                                          </p:spTgt>
                                        </p:tgtEl>
                                        <p:attrNameLst>
                                          <p:attrName>style.visibility</p:attrName>
                                        </p:attrNameLst>
                                      </p:cBhvr>
                                      <p:to>
                                        <p:strVal val="visible"/>
                                      </p:to>
                                    </p:set>
                                    <p:animEffect transition="in" filter="fade">
                                      <p:cBhvr>
                                        <p:cTn id="58" dur="500"/>
                                        <p:tgtEl>
                                          <p:spTgt spid="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6">
                                            <p:txEl>
                                              <p:pRg st="1" end="1"/>
                                            </p:txEl>
                                          </p:spTgt>
                                        </p:tgtEl>
                                        <p:attrNameLst>
                                          <p:attrName>style.visibility</p:attrName>
                                        </p:attrNameLst>
                                      </p:cBhvr>
                                      <p:to>
                                        <p:strVal val="visible"/>
                                      </p:to>
                                    </p:set>
                                    <p:animEffect transition="in" filter="fade">
                                      <p:cBhvr>
                                        <p:cTn id="68"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p:bldP spid="28" grpId="0"/>
      <p:bldP spid="29" grpId="0"/>
      <p:bldP spid="30" grpId="0" animBg="1"/>
      <p:bldP spid="31"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710057" y="6356351"/>
            <a:ext cx="500743" cy="365125"/>
          </a:xfrm>
        </p:spPr>
        <p:txBody>
          <a:bodyPr/>
          <a:lstStyle/>
          <a:p>
            <a:fld id="{B6F15528-21DE-4FAA-801E-634DDDAF4B2B}" type="slidenum">
              <a:rPr lang="en-US" smtClean="0"/>
              <a:pPr/>
              <a:t>18</a:t>
            </a:fld>
            <a:endParaRPr lang="en-US"/>
          </a:p>
        </p:txBody>
      </p:sp>
      <p:sp>
        <p:nvSpPr>
          <p:cNvPr id="24" name="Rectangle 23"/>
          <p:cNvSpPr/>
          <p:nvPr/>
        </p:nvSpPr>
        <p:spPr>
          <a:xfrm>
            <a:off x="8320300" y="1755042"/>
            <a:ext cx="2779514" cy="201724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9593319" y="2340781"/>
            <a:ext cx="1090573" cy="1056784"/>
          </a:xfrm>
          <a:prstGeom prst="ellipse">
            <a:avLst/>
          </a:prstGeom>
          <a:solidFill>
            <a:srgbClr val="FFFFFF"/>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9062172" y="2650842"/>
            <a:ext cx="333043" cy="400110"/>
          </a:xfrm>
          <a:prstGeom prst="rect">
            <a:avLst/>
          </a:prstGeom>
          <a:noFill/>
        </p:spPr>
        <p:txBody>
          <a:bodyPr wrap="square" rtlCol="0">
            <a:spAutoFit/>
          </a:bodyPr>
          <a:lstStyle/>
          <a:p>
            <a:r>
              <a:rPr lang="en-GB" sz="2000" b="1" dirty="0"/>
              <a:t>a</a:t>
            </a:r>
            <a:endParaRPr lang="en-GB" sz="2800" b="1" baseline="-25000" dirty="0"/>
          </a:p>
        </p:txBody>
      </p:sp>
      <p:sp>
        <p:nvSpPr>
          <p:cNvPr id="28" name="TextBox 27"/>
          <p:cNvSpPr txBox="1"/>
          <p:nvPr/>
        </p:nvSpPr>
        <p:spPr>
          <a:xfrm>
            <a:off x="10052303" y="2644491"/>
            <a:ext cx="333043" cy="400110"/>
          </a:xfrm>
          <a:prstGeom prst="rect">
            <a:avLst/>
          </a:prstGeom>
          <a:noFill/>
        </p:spPr>
        <p:txBody>
          <a:bodyPr wrap="square" rtlCol="0">
            <a:spAutoFit/>
          </a:bodyPr>
          <a:lstStyle/>
          <a:p>
            <a:r>
              <a:rPr lang="en-GB" sz="2000" b="1" dirty="0"/>
              <a:t>b</a:t>
            </a:r>
            <a:endParaRPr lang="en-GB" sz="2800" b="1" baseline="-25000" dirty="0"/>
          </a:p>
        </p:txBody>
      </p:sp>
      <p:sp>
        <p:nvSpPr>
          <p:cNvPr id="29" name="TextBox 28"/>
          <p:cNvSpPr txBox="1"/>
          <p:nvPr/>
        </p:nvSpPr>
        <p:spPr>
          <a:xfrm>
            <a:off x="9619282" y="2653341"/>
            <a:ext cx="333043" cy="400110"/>
          </a:xfrm>
          <a:prstGeom prst="rect">
            <a:avLst/>
          </a:prstGeom>
          <a:noFill/>
        </p:spPr>
        <p:txBody>
          <a:bodyPr wrap="square" rtlCol="0">
            <a:spAutoFit/>
          </a:bodyPr>
          <a:lstStyle/>
          <a:p>
            <a:r>
              <a:rPr lang="en-GB" sz="2000" b="1" dirty="0"/>
              <a:t>c</a:t>
            </a:r>
            <a:endParaRPr lang="en-GB" sz="2800" b="1" baseline="-25000" dirty="0"/>
          </a:p>
        </p:txBody>
      </p:sp>
      <p:sp>
        <p:nvSpPr>
          <p:cNvPr id="30" name="Oval 29"/>
          <p:cNvSpPr/>
          <p:nvPr/>
        </p:nvSpPr>
        <p:spPr>
          <a:xfrm>
            <a:off x="8787096" y="2237485"/>
            <a:ext cx="1206101" cy="1204547"/>
          </a:xfrm>
          <a:prstGeom prst="ellipse">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0157323" y="1841162"/>
            <a:ext cx="751231" cy="369332"/>
          </a:xfrm>
          <a:prstGeom prst="rect">
            <a:avLst/>
          </a:prstGeom>
          <a:noFill/>
        </p:spPr>
        <p:txBody>
          <a:bodyPr wrap="none" rtlCol="0">
            <a:spAutoFit/>
          </a:bodyPr>
          <a:lstStyle/>
          <a:p>
            <a:r>
              <a:rPr lang="en-GB" b="1" dirty="0" smtClean="0"/>
              <a:t>worry</a:t>
            </a:r>
            <a:endParaRPr lang="en-GB" b="1" baseline="-25000" dirty="0"/>
          </a:p>
        </p:txBody>
      </p:sp>
      <p:sp>
        <p:nvSpPr>
          <p:cNvPr id="32" name="TextBox 31"/>
          <p:cNvSpPr txBox="1"/>
          <p:nvPr/>
        </p:nvSpPr>
        <p:spPr>
          <a:xfrm>
            <a:off x="8427046" y="1833736"/>
            <a:ext cx="1350050" cy="369332"/>
          </a:xfrm>
          <a:prstGeom prst="rect">
            <a:avLst/>
          </a:prstGeom>
          <a:noFill/>
        </p:spPr>
        <p:txBody>
          <a:bodyPr wrap="none" rtlCol="0">
            <a:spAutoFit/>
          </a:bodyPr>
          <a:lstStyle/>
          <a:p>
            <a:r>
              <a:rPr lang="en-GB" b="1" dirty="0" smtClean="0"/>
              <a:t>mindfulness</a:t>
            </a:r>
            <a:endParaRPr lang="en-GB" b="1" baseline="-25000" dirty="0"/>
          </a:p>
        </p:txBody>
      </p:sp>
      <p:sp>
        <p:nvSpPr>
          <p:cNvPr id="33" name="Title 1"/>
          <p:cNvSpPr>
            <a:spLocks noGrp="1"/>
          </p:cNvSpPr>
          <p:nvPr>
            <p:ph type="title"/>
          </p:nvPr>
        </p:nvSpPr>
        <p:spPr>
          <a:xfrm>
            <a:off x="2017540" y="439738"/>
            <a:ext cx="8229600" cy="544228"/>
          </a:xfrm>
        </p:spPr>
        <p:txBody>
          <a:bodyPr>
            <a:normAutofit fontScale="90000"/>
          </a:bodyPr>
          <a:lstStyle/>
          <a:p>
            <a:r>
              <a:rPr lang="en-GB" sz="2400" dirty="0" smtClean="0"/>
              <a:t>Using Bayes Factors to assess the unique contribution of predictors</a:t>
            </a:r>
            <a:endParaRPr lang="en-GB" sz="2400" dirty="0"/>
          </a:p>
        </p:txBody>
      </p:sp>
      <p:sp>
        <p:nvSpPr>
          <p:cNvPr id="2" name="TextBox 1"/>
          <p:cNvSpPr txBox="1"/>
          <p:nvPr/>
        </p:nvSpPr>
        <p:spPr>
          <a:xfrm>
            <a:off x="1414096" y="4195171"/>
            <a:ext cx="4216400" cy="1015663"/>
          </a:xfrm>
          <a:prstGeom prst="rect">
            <a:avLst/>
          </a:prstGeom>
          <a:noFill/>
        </p:spPr>
        <p:txBody>
          <a:bodyPr wrap="square" rtlCol="0">
            <a:spAutoFit/>
          </a:bodyPr>
          <a:lstStyle/>
          <a:p>
            <a:r>
              <a:rPr lang="en-GB" sz="2000" b="1" u="sng" dirty="0" smtClean="0">
                <a:solidFill>
                  <a:schemeClr val="tx2"/>
                </a:solidFill>
              </a:rPr>
              <a:t>Crescent a</a:t>
            </a:r>
          </a:p>
          <a:p>
            <a:r>
              <a:rPr lang="en-GB" sz="2000" dirty="0" smtClean="0">
                <a:solidFill>
                  <a:schemeClr val="tx2"/>
                </a:solidFill>
              </a:rPr>
              <a:t>Unique contribution of mindfulness to prediction of wellbeing</a:t>
            </a:r>
            <a:endParaRPr lang="en-GB" sz="2000" dirty="0"/>
          </a:p>
        </p:txBody>
      </p:sp>
      <p:sp>
        <p:nvSpPr>
          <p:cNvPr id="16" name="TextBox 15"/>
          <p:cNvSpPr txBox="1"/>
          <p:nvPr/>
        </p:nvSpPr>
        <p:spPr>
          <a:xfrm>
            <a:off x="1393429" y="5381781"/>
            <a:ext cx="4216400" cy="1015663"/>
          </a:xfrm>
          <a:prstGeom prst="rect">
            <a:avLst/>
          </a:prstGeom>
          <a:noFill/>
        </p:spPr>
        <p:txBody>
          <a:bodyPr wrap="square" rtlCol="0">
            <a:spAutoFit/>
          </a:bodyPr>
          <a:lstStyle/>
          <a:p>
            <a:r>
              <a:rPr lang="en-GB" sz="2000" b="1" u="sng" dirty="0" smtClean="0">
                <a:solidFill>
                  <a:schemeClr val="tx2"/>
                </a:solidFill>
              </a:rPr>
              <a:t>Crescent b</a:t>
            </a:r>
          </a:p>
          <a:p>
            <a:r>
              <a:rPr lang="en-GB" sz="2000" dirty="0" smtClean="0">
                <a:solidFill>
                  <a:schemeClr val="tx2"/>
                </a:solidFill>
              </a:rPr>
              <a:t>Unique contribution of worry to prediction of wellbeing</a:t>
            </a:r>
            <a:endParaRPr lang="en-GB" sz="2000" dirty="0"/>
          </a:p>
        </p:txBody>
      </p:sp>
      <p:sp>
        <p:nvSpPr>
          <p:cNvPr id="3" name="TextBox 2"/>
          <p:cNvSpPr txBox="1"/>
          <p:nvPr/>
        </p:nvSpPr>
        <p:spPr>
          <a:xfrm>
            <a:off x="1480260" y="961775"/>
            <a:ext cx="4362450" cy="3046988"/>
          </a:xfrm>
          <a:prstGeom prst="rect">
            <a:avLst/>
          </a:prstGeom>
          <a:noFill/>
        </p:spPr>
        <p:txBody>
          <a:bodyPr wrap="square" rtlCol="0">
            <a:spAutoFit/>
          </a:bodyPr>
          <a:lstStyle/>
          <a:p>
            <a:r>
              <a:rPr lang="en-GB" sz="1600" b="1" dirty="0" smtClean="0"/>
              <a:t>Steps:</a:t>
            </a:r>
          </a:p>
          <a:p>
            <a:endParaRPr lang="en-GB" sz="1600" b="1" dirty="0"/>
          </a:p>
          <a:p>
            <a:r>
              <a:rPr lang="en-GB" sz="1600" b="1" dirty="0" smtClean="0"/>
              <a:t>Obtain BF full model</a:t>
            </a:r>
          </a:p>
          <a:p>
            <a:endParaRPr lang="en-GB" sz="1600" b="1" dirty="0"/>
          </a:p>
          <a:p>
            <a:r>
              <a:rPr lang="en-GB" sz="1600" b="1" dirty="0" smtClean="0"/>
              <a:t>BF predictor 1 alone</a:t>
            </a:r>
          </a:p>
          <a:p>
            <a:endParaRPr lang="en-GB" sz="1600" b="1" dirty="0"/>
          </a:p>
          <a:p>
            <a:r>
              <a:rPr lang="en-GB" sz="1600" b="1" dirty="0" smtClean="0"/>
              <a:t>BF predictor 2 alone</a:t>
            </a:r>
          </a:p>
          <a:p>
            <a:endParaRPr lang="en-GB" sz="1600" b="1" dirty="0"/>
          </a:p>
          <a:p>
            <a:r>
              <a:rPr lang="en-GB" sz="1600" b="1" dirty="0" smtClean="0"/>
              <a:t>Unique contribution of predictor:</a:t>
            </a:r>
          </a:p>
          <a:p>
            <a:r>
              <a:rPr lang="en-GB" sz="1600" b="1" dirty="0" smtClean="0"/>
              <a:t>   </a:t>
            </a:r>
            <a:r>
              <a:rPr lang="en-GB" sz="1600" b="1" dirty="0" err="1" smtClean="0"/>
              <a:t>BF_complex_model</a:t>
            </a:r>
            <a:r>
              <a:rPr lang="en-GB" sz="1600" b="1" dirty="0" smtClean="0"/>
              <a:t> / </a:t>
            </a:r>
            <a:r>
              <a:rPr lang="en-GB" sz="1600" b="1" dirty="0" err="1" smtClean="0"/>
              <a:t>BF_simpler_model</a:t>
            </a:r>
            <a:endParaRPr lang="en-GB" sz="1600" b="1" dirty="0" smtClean="0"/>
          </a:p>
          <a:p>
            <a:r>
              <a:rPr lang="en-GB" sz="1600" dirty="0" smtClean="0"/>
              <a:t>Tells us how many times more likely the model is with the predictor than without it.</a:t>
            </a:r>
            <a:endParaRPr lang="en-GB" sz="1600" dirty="0"/>
          </a:p>
        </p:txBody>
      </p:sp>
      <p:sp>
        <p:nvSpPr>
          <p:cNvPr id="6" name="Rectangle 1"/>
          <p:cNvSpPr>
            <a:spLocks noChangeArrowheads="1"/>
          </p:cNvSpPr>
          <p:nvPr/>
        </p:nvSpPr>
        <p:spPr bwMode="auto">
          <a:xfrm>
            <a:off x="3580201" y="1959184"/>
            <a:ext cx="2580835"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6287E"/>
                </a:solidFill>
                <a:effectLst/>
                <a:latin typeface="Consolas" panose="020B0609020204030204" pitchFamily="49" charset="0"/>
              </a:rPr>
              <a:t>lmBF</a:t>
            </a:r>
            <a:r>
              <a:rPr kumimoji="0" lang="en-US" altLang="en-US" sz="1600" b="0" i="0" u="none" strike="noStrike" cap="none" normalizeH="0" baseline="0" dirty="0" smtClean="0">
                <a:ln>
                  <a:noFill/>
                </a:ln>
                <a:solidFill>
                  <a:srgbClr val="333333"/>
                </a:solidFill>
                <a:effectLst/>
                <a:latin typeface="Consolas" panose="020B0609020204030204" pitchFamily="49" charset="0"/>
              </a:rPr>
              <a:t>(wellbeing </a:t>
            </a:r>
            <a:r>
              <a:rPr kumimoji="0" lang="en-US" altLang="en-US" sz="1600" b="0" i="0" u="none" strike="noStrike" cap="none" normalizeH="0" baseline="0" dirty="0" smtClean="0">
                <a:ln>
                  <a:noFill/>
                </a:ln>
                <a:solidFill>
                  <a:srgbClr val="4070A0"/>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worry)</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
          <p:cNvSpPr>
            <a:spLocks noChangeArrowheads="1"/>
          </p:cNvSpPr>
          <p:nvPr/>
        </p:nvSpPr>
        <p:spPr bwMode="auto">
          <a:xfrm>
            <a:off x="3559534" y="2413602"/>
            <a:ext cx="3254096"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6287E"/>
                </a:solidFill>
                <a:effectLst/>
                <a:latin typeface="Consolas" panose="020B0609020204030204" pitchFamily="49" charset="0"/>
              </a:rPr>
              <a:t>lmBF</a:t>
            </a:r>
            <a:r>
              <a:rPr kumimoji="0" lang="en-US" altLang="en-US" sz="1600" b="0" i="0" u="none" strike="noStrike" cap="none" normalizeH="0" baseline="0" dirty="0" smtClean="0">
                <a:ln>
                  <a:noFill/>
                </a:ln>
                <a:solidFill>
                  <a:srgbClr val="333333"/>
                </a:solidFill>
                <a:effectLst/>
                <a:latin typeface="Consolas" panose="020B0609020204030204" pitchFamily="49" charset="0"/>
              </a:rPr>
              <a:t>(wellbeing </a:t>
            </a:r>
            <a:r>
              <a:rPr kumimoji="0" lang="en-US" altLang="en-US" sz="1600" b="0" i="0" u="none" strike="noStrike" cap="none" normalizeH="0" baseline="0" dirty="0" smtClean="0">
                <a:ln>
                  <a:noFill/>
                </a:ln>
                <a:solidFill>
                  <a:srgbClr val="4070A0"/>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mindfulness)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
          <p:cNvSpPr>
            <a:spLocks noChangeArrowheads="1"/>
          </p:cNvSpPr>
          <p:nvPr/>
        </p:nvSpPr>
        <p:spPr bwMode="auto">
          <a:xfrm>
            <a:off x="3559534" y="1463709"/>
            <a:ext cx="4151778" cy="2462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6287E"/>
                </a:solidFill>
                <a:effectLst/>
                <a:latin typeface="Consolas" panose="020B0609020204030204" pitchFamily="49" charset="0"/>
              </a:rPr>
              <a:t>lmBF</a:t>
            </a:r>
            <a:r>
              <a:rPr kumimoji="0" lang="en-US" altLang="en-US" sz="1600" b="0" i="0" u="none" strike="noStrike" cap="none" normalizeH="0" baseline="0" dirty="0" smtClean="0">
                <a:ln>
                  <a:noFill/>
                </a:ln>
                <a:solidFill>
                  <a:srgbClr val="333333"/>
                </a:solidFill>
                <a:effectLst/>
                <a:latin typeface="Consolas" panose="020B0609020204030204" pitchFamily="49" charset="0"/>
              </a:rPr>
              <a:t>(wellbeing </a:t>
            </a:r>
            <a:r>
              <a:rPr kumimoji="0" lang="en-US" altLang="en-US" sz="1600" b="0" i="0" u="none" strike="noStrike" cap="none" normalizeH="0" baseline="0" dirty="0" smtClean="0">
                <a:ln>
                  <a:noFill/>
                </a:ln>
                <a:solidFill>
                  <a:srgbClr val="4070A0"/>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worry + mindfulness)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295515" y="4602466"/>
            <a:ext cx="3505896" cy="369332"/>
          </a:xfrm>
          <a:prstGeom prst="rect">
            <a:avLst/>
          </a:prstGeom>
        </p:spPr>
        <p:txBody>
          <a:bodyPr wrap="none">
            <a:spAutoFit/>
          </a:bodyPr>
          <a:lstStyle/>
          <a:p>
            <a:r>
              <a:rPr lang="en-GB" b="1" dirty="0" err="1" smtClean="0"/>
              <a:t>BF_worry_mindfulness</a:t>
            </a:r>
            <a:r>
              <a:rPr lang="en-GB" b="1" dirty="0" smtClean="0"/>
              <a:t> / </a:t>
            </a:r>
            <a:r>
              <a:rPr lang="en-GB" b="1" dirty="0" err="1" smtClean="0"/>
              <a:t>BF_worry</a:t>
            </a:r>
            <a:endParaRPr lang="en-GB" b="1" dirty="0"/>
          </a:p>
        </p:txBody>
      </p:sp>
      <p:sp>
        <p:nvSpPr>
          <p:cNvPr id="21" name="Rectangle 20"/>
          <p:cNvSpPr/>
          <p:nvPr/>
        </p:nvSpPr>
        <p:spPr>
          <a:xfrm>
            <a:off x="6271200" y="5709220"/>
            <a:ext cx="4042197" cy="369332"/>
          </a:xfrm>
          <a:prstGeom prst="rect">
            <a:avLst/>
          </a:prstGeom>
        </p:spPr>
        <p:txBody>
          <a:bodyPr wrap="none">
            <a:spAutoFit/>
          </a:bodyPr>
          <a:lstStyle/>
          <a:p>
            <a:r>
              <a:rPr lang="en-GB" b="1" dirty="0" err="1" smtClean="0"/>
              <a:t>BF_worry_mindfulness</a:t>
            </a:r>
            <a:r>
              <a:rPr lang="en-GB" b="1" dirty="0" smtClean="0"/>
              <a:t> / BF mindfulness</a:t>
            </a:r>
            <a:endParaRPr lang="en-GB" b="1" dirty="0"/>
          </a:p>
        </p:txBody>
      </p:sp>
    </p:spTree>
    <p:extLst>
      <p:ext uri="{BB962C8B-B14F-4D97-AF65-F5344CB8AC3E}">
        <p14:creationId xmlns:p14="http://schemas.microsoft.com/office/powerpoint/2010/main" val="133296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fade">
                                      <p:cBhvr>
                                        <p:cTn id="43" dur="500"/>
                                        <p:tgtEl>
                                          <p:spTgt spid="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fade">
                                      <p:cBhvr>
                                        <p:cTn id="48" dur="500"/>
                                        <p:tgtEl>
                                          <p:spTgt spid="2">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500"/>
                                        <p:tgtEl>
                                          <p:spTgt spid="1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xEl>
                                              <p:pRg st="1" end="1"/>
                                            </p:txEl>
                                          </p:spTgt>
                                        </p:tgtEl>
                                        <p:attrNameLst>
                                          <p:attrName>style.visibility</p:attrName>
                                        </p:attrNameLst>
                                      </p:cBhvr>
                                      <p:to>
                                        <p:strVal val="visible"/>
                                      </p:to>
                                    </p:set>
                                    <p:animEffect transition="in" filter="fade">
                                      <p:cBhvr>
                                        <p:cTn id="58"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p:bldP spid="28" grpId="0"/>
      <p:bldP spid="29" grpId="0"/>
      <p:bldP spid="30" grpId="0" animBg="1"/>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735"/>
            <a:ext cx="8229600" cy="525462"/>
          </a:xfrm>
        </p:spPr>
        <p:txBody>
          <a:bodyPr>
            <a:normAutofit fontScale="90000"/>
          </a:bodyPr>
          <a:lstStyle/>
          <a:p>
            <a:r>
              <a:rPr lang="en-GB" dirty="0" smtClean="0"/>
              <a:t>Multicollinearity</a:t>
            </a:r>
            <a:endParaRPr lang="en-GB" dirty="0"/>
          </a:p>
        </p:txBody>
      </p:sp>
      <p:sp>
        <p:nvSpPr>
          <p:cNvPr id="3" name="Content Placeholder 2"/>
          <p:cNvSpPr>
            <a:spLocks noGrp="1"/>
          </p:cNvSpPr>
          <p:nvPr>
            <p:ph idx="1"/>
          </p:nvPr>
        </p:nvSpPr>
        <p:spPr>
          <a:xfrm>
            <a:off x="1981200" y="1725625"/>
            <a:ext cx="8229600" cy="4264706"/>
          </a:xfrm>
        </p:spPr>
        <p:txBody>
          <a:bodyPr>
            <a:normAutofit fontScale="92500"/>
          </a:bodyPr>
          <a:lstStyle/>
          <a:p>
            <a:r>
              <a:rPr lang="en-GB" sz="2800" dirty="0"/>
              <a:t>If two predictor variables are highly correlated (above .80 or </a:t>
            </a:r>
            <a:r>
              <a:rPr lang="en-GB" sz="2800" dirty="0" smtClean="0"/>
              <a:t>.below -0.80), </a:t>
            </a:r>
            <a:r>
              <a:rPr lang="en-GB" sz="2800" dirty="0"/>
              <a:t>this </a:t>
            </a:r>
            <a:r>
              <a:rPr lang="en-GB" sz="2800" dirty="0" smtClean="0"/>
              <a:t>is known as multicollinearity, and can </a:t>
            </a:r>
            <a:r>
              <a:rPr lang="en-GB" sz="2800" dirty="0"/>
              <a:t>cause problems with </a:t>
            </a:r>
            <a:r>
              <a:rPr lang="en-GB" sz="2800" dirty="0">
                <a:solidFill>
                  <a:schemeClr val="tx2"/>
                </a:solidFill>
              </a:rPr>
              <a:t>interpretation</a:t>
            </a:r>
            <a:r>
              <a:rPr lang="en-GB" sz="2800" dirty="0"/>
              <a:t> of the regression.</a:t>
            </a:r>
          </a:p>
          <a:p>
            <a:r>
              <a:rPr lang="en-GB" sz="2800" dirty="0"/>
              <a:t>If so, consider </a:t>
            </a:r>
            <a:r>
              <a:rPr lang="en-GB" sz="2800" dirty="0">
                <a:solidFill>
                  <a:schemeClr val="tx2"/>
                </a:solidFill>
              </a:rPr>
              <a:t>dropping</a:t>
            </a:r>
            <a:r>
              <a:rPr lang="en-GB" sz="2800" dirty="0"/>
              <a:t> one predictor from the model.</a:t>
            </a:r>
          </a:p>
          <a:p>
            <a:r>
              <a:rPr lang="en-GB" sz="2800" dirty="0" smtClean="0"/>
              <a:t>In the extreme scenario, although the model may explain the outcome overall, the unique contribution of each predictor may be negligible.</a:t>
            </a:r>
            <a:endParaRPr lang="en-GB" sz="2800" dirty="0"/>
          </a:p>
          <a:p>
            <a:r>
              <a:rPr lang="en-GB" sz="2800" dirty="0"/>
              <a:t>Example: Suppose that the variable </a:t>
            </a:r>
            <a:r>
              <a:rPr lang="en-GB" sz="2800" dirty="0" smtClean="0">
                <a:solidFill>
                  <a:srgbClr val="002060"/>
                </a:solidFill>
              </a:rPr>
              <a:t>BMI</a:t>
            </a:r>
            <a:r>
              <a:rPr lang="en-GB" sz="2800" dirty="0" smtClean="0"/>
              <a:t> (</a:t>
            </a:r>
            <a:r>
              <a:rPr lang="en-GB" sz="2800" dirty="0" smtClean="0">
                <a:solidFill>
                  <a:schemeClr val="tx2"/>
                </a:solidFill>
              </a:rPr>
              <a:t>Body Mass Index) </a:t>
            </a:r>
            <a:r>
              <a:rPr lang="en-GB" sz="2800" dirty="0"/>
              <a:t>is highly correlated with </a:t>
            </a:r>
            <a:r>
              <a:rPr lang="en-GB" sz="2800" dirty="0" smtClean="0">
                <a:solidFill>
                  <a:srgbClr val="002060"/>
                </a:solidFill>
              </a:rPr>
              <a:t>weight in kg </a:t>
            </a:r>
            <a:r>
              <a:rPr lang="en-GB" sz="2800" dirty="0"/>
              <a:t>(</a:t>
            </a:r>
            <a:r>
              <a:rPr lang="en-GB" sz="2800" i="1" dirty="0"/>
              <a:t>r</a:t>
            </a:r>
            <a:r>
              <a:rPr lang="en-GB" sz="2800" dirty="0"/>
              <a:t> = </a:t>
            </a:r>
            <a:r>
              <a:rPr lang="en-GB" sz="2800" dirty="0" smtClean="0"/>
              <a:t>.85)</a:t>
            </a:r>
            <a:endParaRPr lang="en-GB" sz="2800" dirty="0"/>
          </a:p>
          <a:p>
            <a:endParaRPr lang="en-GB" sz="2200" dirty="0"/>
          </a:p>
          <a:p>
            <a:endParaRPr lang="en-GB" dirty="0" smtClean="0"/>
          </a:p>
          <a:p>
            <a:endParaRPr lang="en-GB" dirty="0"/>
          </a:p>
        </p:txBody>
      </p:sp>
      <p:sp>
        <p:nvSpPr>
          <p:cNvPr id="4" name="Slide Number Placeholder 3"/>
          <p:cNvSpPr>
            <a:spLocks noGrp="1"/>
          </p:cNvSpPr>
          <p:nvPr>
            <p:ph type="sldNum" sz="quarter" idx="12"/>
          </p:nvPr>
        </p:nvSpPr>
        <p:spPr>
          <a:xfrm>
            <a:off x="8077200" y="6339726"/>
            <a:ext cx="2133600" cy="365125"/>
          </a:xfrm>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6383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42962"/>
          </a:xfrm>
        </p:spPr>
        <p:txBody>
          <a:bodyPr/>
          <a:lstStyle/>
          <a:p>
            <a:r>
              <a:rPr lang="en-GB" dirty="0" smtClean="0"/>
              <a:t>Simple Regression (recap)</a:t>
            </a:r>
            <a:endParaRPr lang="en-GB" dirty="0"/>
          </a:p>
        </p:txBody>
      </p:sp>
      <p:sp>
        <p:nvSpPr>
          <p:cNvPr id="3" name="Content Placeholder 2"/>
          <p:cNvSpPr>
            <a:spLocks noGrp="1"/>
          </p:cNvSpPr>
          <p:nvPr>
            <p:ph idx="1"/>
          </p:nvPr>
        </p:nvSpPr>
        <p:spPr>
          <a:xfrm>
            <a:off x="665019" y="1269680"/>
            <a:ext cx="6523184" cy="5016109"/>
          </a:xfrm>
        </p:spPr>
        <p:txBody>
          <a:bodyPr>
            <a:normAutofit/>
          </a:bodyPr>
          <a:lstStyle/>
          <a:p>
            <a:r>
              <a:rPr lang="en-GB" sz="2200" b="1" dirty="0">
                <a:solidFill>
                  <a:schemeClr val="tx2">
                    <a:lumMod val="75000"/>
                  </a:schemeClr>
                </a:solidFill>
              </a:rPr>
              <a:t>One</a:t>
            </a:r>
            <a:r>
              <a:rPr lang="en-GB" sz="2200" dirty="0">
                <a:solidFill>
                  <a:schemeClr val="tx2">
                    <a:lumMod val="75000"/>
                  </a:schemeClr>
                </a:solidFill>
              </a:rPr>
              <a:t> </a:t>
            </a:r>
            <a:r>
              <a:rPr lang="en-GB" sz="2200" dirty="0"/>
              <a:t>predictor variable (X) </a:t>
            </a:r>
          </a:p>
          <a:p>
            <a:r>
              <a:rPr lang="en-GB" sz="2200" b="1" dirty="0">
                <a:solidFill>
                  <a:schemeClr val="tx2">
                    <a:lumMod val="75000"/>
                  </a:schemeClr>
                </a:solidFill>
              </a:rPr>
              <a:t>One</a:t>
            </a:r>
            <a:r>
              <a:rPr lang="en-GB" sz="2200" dirty="0">
                <a:solidFill>
                  <a:schemeClr val="tx2">
                    <a:lumMod val="75000"/>
                  </a:schemeClr>
                </a:solidFill>
              </a:rPr>
              <a:t> </a:t>
            </a:r>
            <a:r>
              <a:rPr lang="en-GB" sz="2200" dirty="0"/>
              <a:t>outcome variable (Y)</a:t>
            </a:r>
          </a:p>
          <a:p>
            <a:pPr marL="0" indent="0">
              <a:buNone/>
            </a:pPr>
            <a:r>
              <a:rPr lang="en-GB" sz="2200" dirty="0"/>
              <a:t>	e.g., use </a:t>
            </a:r>
            <a:r>
              <a:rPr lang="en-GB" sz="2200" dirty="0" smtClean="0">
                <a:solidFill>
                  <a:schemeClr val="accent5">
                    <a:lumMod val="50000"/>
                  </a:schemeClr>
                </a:solidFill>
              </a:rPr>
              <a:t>Screen Time </a:t>
            </a:r>
            <a:r>
              <a:rPr lang="en-GB" sz="2200" dirty="0"/>
              <a:t>(X) to predict </a:t>
            </a:r>
            <a:r>
              <a:rPr lang="en-GB" sz="2200" dirty="0" smtClean="0">
                <a:solidFill>
                  <a:schemeClr val="accent5">
                    <a:lumMod val="50000"/>
                  </a:schemeClr>
                </a:solidFill>
              </a:rPr>
              <a:t>Anxiety</a:t>
            </a:r>
            <a:r>
              <a:rPr lang="en-GB" sz="2200" dirty="0" smtClean="0"/>
              <a:t> </a:t>
            </a:r>
            <a:r>
              <a:rPr lang="en-GB" sz="2200" dirty="0"/>
              <a:t>(Y)</a:t>
            </a:r>
          </a:p>
          <a:p>
            <a:pPr marL="0" indent="0">
              <a:buNone/>
            </a:pPr>
            <a:endParaRPr lang="en-GB" sz="2200" dirty="0"/>
          </a:p>
          <a:p>
            <a:r>
              <a:rPr lang="en-GB" sz="2200" dirty="0"/>
              <a:t>Simple regression equation:</a:t>
            </a:r>
          </a:p>
          <a:p>
            <a:pPr marL="0" indent="0">
              <a:buNone/>
            </a:pPr>
            <a:r>
              <a:rPr lang="en-GB" sz="2200" dirty="0"/>
              <a:t>	</a:t>
            </a:r>
            <a:r>
              <a:rPr lang="en-GB" sz="3600" dirty="0"/>
              <a:t>Ŷ = a + </a:t>
            </a:r>
            <a:r>
              <a:rPr lang="en-GB" sz="3600" dirty="0" err="1"/>
              <a:t>bX</a:t>
            </a:r>
            <a:endParaRPr lang="en-GB" sz="3600" dirty="0"/>
          </a:p>
          <a:p>
            <a:pPr marL="0" indent="0">
              <a:buNone/>
            </a:pPr>
            <a:endParaRPr lang="en-GB" sz="1050" dirty="0"/>
          </a:p>
          <a:p>
            <a:pPr marL="449263" lvl="1" indent="174625">
              <a:buNone/>
            </a:pPr>
            <a:r>
              <a:rPr lang="en-GB" sz="2200" dirty="0"/>
              <a:t>Ŷ    the predicted value of Y</a:t>
            </a:r>
          </a:p>
          <a:p>
            <a:pPr marL="449263" lvl="1" indent="174625">
              <a:buNone/>
            </a:pPr>
            <a:r>
              <a:rPr lang="en-GB" sz="2200" dirty="0"/>
              <a:t>a    the intercept</a:t>
            </a:r>
          </a:p>
          <a:p>
            <a:pPr marL="449263" lvl="1" indent="174625">
              <a:buNone/>
            </a:pPr>
            <a:r>
              <a:rPr lang="en-GB" sz="2200" dirty="0"/>
              <a:t>b    the slope (the coefficient for X)</a:t>
            </a:r>
          </a:p>
          <a:p>
            <a:pPr marL="361950" indent="0">
              <a:buNone/>
            </a:pPr>
            <a:endParaRPr lang="en-GB" sz="2200" dirty="0"/>
          </a:p>
          <a:p>
            <a:pPr marL="361950" indent="0">
              <a:buNone/>
            </a:pPr>
            <a:r>
              <a:rPr lang="en-GB" sz="2200" dirty="0"/>
              <a:t>e.g</a:t>
            </a:r>
            <a:r>
              <a:rPr lang="en-GB" sz="2200" b="1" dirty="0"/>
              <a:t>.,   </a:t>
            </a:r>
            <a:r>
              <a:rPr lang="en-GB" sz="2200" b="1" dirty="0">
                <a:solidFill>
                  <a:schemeClr val="tx2">
                    <a:lumMod val="75000"/>
                  </a:schemeClr>
                </a:solidFill>
              </a:rPr>
              <a:t>Predicted </a:t>
            </a:r>
            <a:r>
              <a:rPr lang="en-GB" sz="2200" b="1" dirty="0" smtClean="0">
                <a:solidFill>
                  <a:schemeClr val="tx2">
                    <a:lumMod val="75000"/>
                  </a:schemeClr>
                </a:solidFill>
              </a:rPr>
              <a:t>Anxiety </a:t>
            </a:r>
            <a:r>
              <a:rPr lang="en-GB" sz="2200" b="1" dirty="0">
                <a:solidFill>
                  <a:schemeClr val="tx2">
                    <a:lumMod val="75000"/>
                  </a:schemeClr>
                </a:solidFill>
              </a:rPr>
              <a:t>= </a:t>
            </a:r>
            <a:r>
              <a:rPr lang="en-GB" sz="2200" b="1" dirty="0" smtClean="0">
                <a:solidFill>
                  <a:schemeClr val="tx2">
                    <a:lumMod val="75000"/>
                  </a:schemeClr>
                </a:solidFill>
              </a:rPr>
              <a:t>5.59 </a:t>
            </a:r>
            <a:r>
              <a:rPr lang="en-GB" sz="2200" b="1" dirty="0">
                <a:solidFill>
                  <a:schemeClr val="tx2">
                    <a:lumMod val="75000"/>
                  </a:schemeClr>
                </a:solidFill>
              </a:rPr>
              <a:t>+ </a:t>
            </a:r>
            <a:r>
              <a:rPr lang="en-GB" sz="2200" b="1" dirty="0" smtClean="0">
                <a:solidFill>
                  <a:schemeClr val="tx2">
                    <a:lumMod val="75000"/>
                  </a:schemeClr>
                </a:solidFill>
              </a:rPr>
              <a:t>0.13*Screen Time</a:t>
            </a:r>
            <a:endParaRPr lang="en-GB" sz="2200" b="1" dirty="0">
              <a:solidFill>
                <a:schemeClr val="tx2">
                  <a:lumMod val="75000"/>
                </a:schemeClr>
              </a:solidFill>
            </a:endParaRPr>
          </a:p>
          <a:p>
            <a:pPr lvl="1"/>
            <a:endParaRPr lang="en-GB"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Rectangle 4"/>
          <p:cNvSpPr/>
          <p:nvPr/>
        </p:nvSpPr>
        <p:spPr>
          <a:xfrm>
            <a:off x="7281114" y="3073225"/>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X</a:t>
            </a:r>
            <a:endParaRPr lang="en-GB" sz="3200" baseline="-25000" dirty="0"/>
          </a:p>
        </p:txBody>
      </p:sp>
      <p:cxnSp>
        <p:nvCxnSpPr>
          <p:cNvPr id="7" name="Straight Arrow Connector 6"/>
          <p:cNvCxnSpPr>
            <a:stCxn id="5" idx="3"/>
          </p:cNvCxnSpPr>
          <p:nvPr/>
        </p:nvCxnSpPr>
        <p:spPr>
          <a:xfrm>
            <a:off x="7890714" y="3416125"/>
            <a:ext cx="1295400" cy="0"/>
          </a:xfrm>
          <a:prstGeom prst="straightConnector1">
            <a:avLst/>
          </a:prstGeom>
          <a:ln w="571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196624" y="306797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Y</a:t>
            </a:r>
          </a:p>
        </p:txBody>
      </p:sp>
      <p:sp>
        <p:nvSpPr>
          <p:cNvPr id="6" name="TextBox 5"/>
          <p:cNvSpPr txBox="1"/>
          <p:nvPr/>
        </p:nvSpPr>
        <p:spPr>
          <a:xfrm>
            <a:off x="8994229" y="3777734"/>
            <a:ext cx="1222642" cy="369332"/>
          </a:xfrm>
          <a:prstGeom prst="rect">
            <a:avLst/>
          </a:prstGeom>
          <a:noFill/>
        </p:spPr>
        <p:txBody>
          <a:bodyPr wrap="none" rtlCol="0">
            <a:spAutoFit/>
          </a:bodyPr>
          <a:lstStyle/>
          <a:p>
            <a:r>
              <a:rPr lang="en-GB" dirty="0" err="1"/>
              <a:t>eg</a:t>
            </a:r>
            <a:r>
              <a:rPr lang="en-GB" dirty="0"/>
              <a:t>, </a:t>
            </a:r>
            <a:r>
              <a:rPr lang="en-GB" dirty="0" smtClean="0"/>
              <a:t>Anxiety</a:t>
            </a:r>
            <a:endParaRPr lang="en-GB" dirty="0"/>
          </a:p>
        </p:txBody>
      </p:sp>
      <p:sp>
        <p:nvSpPr>
          <p:cNvPr id="10" name="TextBox 9"/>
          <p:cNvSpPr txBox="1"/>
          <p:nvPr/>
        </p:nvSpPr>
        <p:spPr>
          <a:xfrm>
            <a:off x="7076832" y="3764280"/>
            <a:ext cx="1673407" cy="369332"/>
          </a:xfrm>
          <a:prstGeom prst="rect">
            <a:avLst/>
          </a:prstGeom>
          <a:noFill/>
        </p:spPr>
        <p:txBody>
          <a:bodyPr wrap="none" rtlCol="0">
            <a:spAutoFit/>
          </a:bodyPr>
          <a:lstStyle/>
          <a:p>
            <a:r>
              <a:rPr lang="en-GB" dirty="0" err="1"/>
              <a:t>eg</a:t>
            </a:r>
            <a:r>
              <a:rPr lang="en-GB" dirty="0"/>
              <a:t>, </a:t>
            </a:r>
            <a:r>
              <a:rPr lang="en-GB" dirty="0" smtClean="0"/>
              <a:t>Screen Time</a:t>
            </a:r>
            <a:endParaRPr lang="en-GB" dirty="0"/>
          </a:p>
        </p:txBody>
      </p:sp>
    </p:spTree>
    <p:extLst>
      <p:ext uri="{BB962C8B-B14F-4D97-AF65-F5344CB8AC3E}">
        <p14:creationId xmlns:p14="http://schemas.microsoft.com/office/powerpoint/2010/main" val="21220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76262"/>
          </a:xfrm>
        </p:spPr>
        <p:txBody>
          <a:bodyPr>
            <a:normAutofit fontScale="90000"/>
          </a:bodyPr>
          <a:lstStyle/>
          <a:p>
            <a:r>
              <a:rPr lang="en-GB" dirty="0" smtClean="0"/>
              <a:t>Understanding multicollinearity</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
          <p:cNvSpPr/>
          <p:nvPr/>
        </p:nvSpPr>
        <p:spPr>
          <a:xfrm>
            <a:off x="4276983" y="2080817"/>
            <a:ext cx="3804676" cy="276126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492098" y="2846292"/>
            <a:ext cx="1426339" cy="1477599"/>
          </a:xfrm>
          <a:prstGeom prst="ellipse">
            <a:avLst/>
          </a:prstGeom>
          <a:solidFill>
            <a:schemeClr val="accent3">
              <a:lumMod val="60000"/>
              <a:lumOff val="40000"/>
              <a:alpha val="6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360861" y="2846292"/>
            <a:ext cx="1477599" cy="1477599"/>
          </a:xfrm>
          <a:prstGeom prst="ellipse">
            <a:avLst/>
          </a:prstGeom>
          <a:solidFill>
            <a:srgbClr val="B9CDE5">
              <a:alpha val="49020"/>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666871" y="2508969"/>
            <a:ext cx="577402" cy="369332"/>
          </a:xfrm>
          <a:prstGeom prst="rect">
            <a:avLst/>
          </a:prstGeom>
          <a:noFill/>
        </p:spPr>
        <p:txBody>
          <a:bodyPr wrap="none" rtlCol="0">
            <a:spAutoFit/>
          </a:bodyPr>
          <a:lstStyle/>
          <a:p>
            <a:r>
              <a:rPr lang="en-GB" b="1" dirty="0" smtClean="0">
                <a:solidFill>
                  <a:schemeClr val="tx2"/>
                </a:solidFill>
              </a:rPr>
              <a:t>BMI</a:t>
            </a:r>
            <a:endParaRPr lang="en-GB" b="1" baseline="-25000" dirty="0">
              <a:solidFill>
                <a:schemeClr val="tx2"/>
              </a:solidFill>
            </a:endParaRPr>
          </a:p>
        </p:txBody>
      </p:sp>
      <p:sp>
        <p:nvSpPr>
          <p:cNvPr id="9" name="TextBox 8"/>
          <p:cNvSpPr txBox="1"/>
          <p:nvPr/>
        </p:nvSpPr>
        <p:spPr>
          <a:xfrm>
            <a:off x="6151835" y="2476959"/>
            <a:ext cx="1285224" cy="369332"/>
          </a:xfrm>
          <a:prstGeom prst="rect">
            <a:avLst/>
          </a:prstGeom>
          <a:noFill/>
        </p:spPr>
        <p:txBody>
          <a:bodyPr wrap="none" rtlCol="0">
            <a:spAutoFit/>
          </a:bodyPr>
          <a:lstStyle/>
          <a:p>
            <a:r>
              <a:rPr lang="en-GB" b="1" dirty="0" smtClean="0">
                <a:solidFill>
                  <a:schemeClr val="accent3">
                    <a:lumMod val="50000"/>
                  </a:schemeClr>
                </a:solidFill>
              </a:rPr>
              <a:t>Weight (kg)</a:t>
            </a:r>
            <a:endParaRPr lang="en-GB" b="1" baseline="-25000" dirty="0">
              <a:solidFill>
                <a:schemeClr val="accent3">
                  <a:lumMod val="50000"/>
                </a:schemeClr>
              </a:solidFill>
            </a:endParaRPr>
          </a:p>
        </p:txBody>
      </p:sp>
      <p:sp>
        <p:nvSpPr>
          <p:cNvPr id="18" name="Title 1"/>
          <p:cNvSpPr txBox="1">
            <a:spLocks/>
          </p:cNvSpPr>
          <p:nvPr/>
        </p:nvSpPr>
        <p:spPr>
          <a:xfrm>
            <a:off x="1981200" y="70595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kern="1200">
                <a:solidFill>
                  <a:schemeClr val="tx2"/>
                </a:solidFill>
                <a:latin typeface="+mj-lt"/>
                <a:ea typeface="+mj-ea"/>
                <a:cs typeface="+mj-cs"/>
              </a:defRPr>
            </a:lvl1pPr>
          </a:lstStyle>
          <a:p>
            <a:r>
              <a:rPr lang="en-GB" sz="2400" dirty="0"/>
              <a:t>Venn diagram of model of </a:t>
            </a:r>
            <a:r>
              <a:rPr lang="en-GB" sz="2400" dirty="0" smtClean="0"/>
              <a:t>BMI and weight (kg)</a:t>
            </a:r>
            <a:endParaRPr lang="en-GB" sz="2400" dirty="0"/>
          </a:p>
        </p:txBody>
      </p:sp>
      <p:sp>
        <p:nvSpPr>
          <p:cNvPr id="3" name="Rectangle 2"/>
          <p:cNvSpPr/>
          <p:nvPr/>
        </p:nvSpPr>
        <p:spPr>
          <a:xfrm>
            <a:off x="3639357" y="5210202"/>
            <a:ext cx="5767403" cy="1323439"/>
          </a:xfrm>
          <a:prstGeom prst="rect">
            <a:avLst/>
          </a:prstGeom>
        </p:spPr>
        <p:txBody>
          <a:bodyPr wrap="square">
            <a:spAutoFit/>
          </a:bodyPr>
          <a:lstStyle/>
          <a:p>
            <a:pPr marL="171450" indent="-171450">
              <a:buFont typeface="Arial" panose="020B0604020202020204" pitchFamily="34" charset="0"/>
              <a:buChar char="•"/>
              <a:defRPr/>
            </a:pPr>
            <a:r>
              <a:rPr lang="en-GB" sz="2000" dirty="0"/>
              <a:t>High </a:t>
            </a:r>
            <a:r>
              <a:rPr lang="en-GB" sz="2000" dirty="0" smtClean="0"/>
              <a:t>correlation = high overlap in variance explained</a:t>
            </a:r>
            <a:endParaRPr lang="en-GB" sz="2000" dirty="0"/>
          </a:p>
          <a:p>
            <a:pPr marL="171450" indent="-171450">
              <a:buFont typeface="Arial" panose="020B0604020202020204" pitchFamily="34" charset="0"/>
              <a:buChar char="•"/>
              <a:defRPr/>
            </a:pPr>
            <a:r>
              <a:rPr lang="en-GB" sz="2000" dirty="0"/>
              <a:t>The proportion of variance</a:t>
            </a:r>
            <a:r>
              <a:rPr lang="en-GB" sz="2000" b="1" dirty="0">
                <a:solidFill>
                  <a:schemeClr val="tx2">
                    <a:lumMod val="75000"/>
                  </a:schemeClr>
                </a:solidFill>
              </a:rPr>
              <a:t> </a:t>
            </a:r>
            <a:r>
              <a:rPr lang="en-GB" sz="2000" dirty="0"/>
              <a:t>in </a:t>
            </a:r>
            <a:r>
              <a:rPr lang="en-GB" sz="2000" dirty="0" smtClean="0"/>
              <a:t>the outcome variable </a:t>
            </a:r>
            <a:r>
              <a:rPr lang="en-GB" sz="2000" dirty="0"/>
              <a:t>that is </a:t>
            </a:r>
            <a:r>
              <a:rPr lang="en-GB" sz="2000" dirty="0" smtClean="0"/>
              <a:t>now </a:t>
            </a:r>
            <a:r>
              <a:rPr lang="en-GB" sz="2000" b="1" i="1" dirty="0" smtClean="0"/>
              <a:t>uniquely</a:t>
            </a:r>
            <a:r>
              <a:rPr lang="en-GB" sz="2000" i="1" dirty="0" smtClean="0"/>
              <a:t> </a:t>
            </a:r>
            <a:r>
              <a:rPr lang="en-GB" sz="2000" dirty="0"/>
              <a:t>explained by each predictor is </a:t>
            </a:r>
            <a:r>
              <a:rPr lang="en-GB" sz="2000" dirty="0" smtClean="0"/>
              <a:t>very </a:t>
            </a:r>
            <a:r>
              <a:rPr lang="en-GB" sz="2000" dirty="0">
                <a:solidFill>
                  <a:schemeClr val="tx2">
                    <a:lumMod val="75000"/>
                  </a:schemeClr>
                </a:solidFill>
              </a:rPr>
              <a:t>small</a:t>
            </a:r>
            <a:r>
              <a:rPr lang="en-GB" sz="2000" dirty="0"/>
              <a:t>.</a:t>
            </a:r>
          </a:p>
        </p:txBody>
      </p:sp>
    </p:spTree>
    <p:extLst>
      <p:ext uri="{BB962C8B-B14F-4D97-AF65-F5344CB8AC3E}">
        <p14:creationId xmlns:p14="http://schemas.microsoft.com/office/powerpoint/2010/main" val="139435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TextBox 5"/>
          <p:cNvSpPr txBox="1"/>
          <p:nvPr/>
        </p:nvSpPr>
        <p:spPr>
          <a:xfrm>
            <a:off x="1066800" y="2351782"/>
            <a:ext cx="9677400" cy="1077218"/>
          </a:xfrm>
          <a:prstGeom prst="rect">
            <a:avLst/>
          </a:prstGeom>
          <a:solidFill>
            <a:schemeClr val="accent1">
              <a:lumMod val="40000"/>
              <a:lumOff val="60000"/>
            </a:schemeClr>
          </a:solidFill>
        </p:spPr>
        <p:txBody>
          <a:bodyPr wrap="square" rtlCol="0">
            <a:spAutoFit/>
          </a:bodyPr>
          <a:lstStyle/>
          <a:p>
            <a:r>
              <a:rPr lang="en-GB" sz="3200" b="1" dirty="0" smtClean="0"/>
              <a:t>Activity: Remainder of Session</a:t>
            </a:r>
          </a:p>
          <a:p>
            <a:r>
              <a:rPr lang="en-GB" sz="3200" b="1" dirty="0" smtClean="0"/>
              <a:t>Start Worksheet 2 and Exercises using </a:t>
            </a:r>
            <a:r>
              <a:rPr lang="en-GB" sz="3200" b="1" dirty="0" err="1" smtClean="0"/>
              <a:t>RStudio</a:t>
            </a:r>
            <a:endParaRPr lang="en-GB" sz="3200" b="1" dirty="0"/>
          </a:p>
        </p:txBody>
      </p:sp>
      <p:sp>
        <p:nvSpPr>
          <p:cNvPr id="5" name="TextBox 4"/>
          <p:cNvSpPr txBox="1"/>
          <p:nvPr/>
        </p:nvSpPr>
        <p:spPr>
          <a:xfrm>
            <a:off x="1066800" y="4885432"/>
            <a:ext cx="9677400" cy="584775"/>
          </a:xfrm>
          <a:prstGeom prst="rect">
            <a:avLst/>
          </a:prstGeom>
          <a:solidFill>
            <a:schemeClr val="accent3">
              <a:lumMod val="40000"/>
              <a:lumOff val="60000"/>
            </a:schemeClr>
          </a:solidFill>
        </p:spPr>
        <p:txBody>
          <a:bodyPr wrap="square" rtlCol="0">
            <a:spAutoFit/>
          </a:bodyPr>
          <a:lstStyle/>
          <a:p>
            <a:r>
              <a:rPr lang="en-GB" sz="3200" b="1" dirty="0" smtClean="0"/>
              <a:t>Support session Friday 4-5pm on Zoom (Paul)</a:t>
            </a:r>
            <a:endParaRPr lang="en-GB" sz="3200" b="1" dirty="0"/>
          </a:p>
        </p:txBody>
      </p:sp>
    </p:spTree>
    <p:extLst>
      <p:ext uri="{BB962C8B-B14F-4D97-AF65-F5344CB8AC3E}">
        <p14:creationId xmlns:p14="http://schemas.microsoft.com/office/powerpoint/2010/main" val="28884924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Regression (recap)</a:t>
            </a:r>
            <a:endParaRPr lang="en-GB" dirty="0"/>
          </a:p>
        </p:txBody>
      </p:sp>
      <p:sp>
        <p:nvSpPr>
          <p:cNvPr id="3" name="Content Placeholder 2"/>
          <p:cNvSpPr>
            <a:spLocks noGrp="1"/>
          </p:cNvSpPr>
          <p:nvPr>
            <p:ph idx="1"/>
          </p:nvPr>
        </p:nvSpPr>
        <p:spPr>
          <a:xfrm>
            <a:off x="6964327" y="5436803"/>
            <a:ext cx="3575414" cy="944563"/>
          </a:xfrm>
          <a:solidFill>
            <a:srgbClr val="FFFF99"/>
          </a:solidFill>
        </p:spPr>
        <p:txBody>
          <a:bodyPr>
            <a:normAutofit fontScale="77500" lnSpcReduction="20000"/>
          </a:bodyPr>
          <a:lstStyle/>
          <a:p>
            <a:pPr marL="0" indent="0">
              <a:buNone/>
            </a:pPr>
            <a:r>
              <a:rPr lang="en-GB" sz="2800" dirty="0"/>
              <a:t>But, we often want to know whether Y is predicted by </a:t>
            </a:r>
            <a:r>
              <a:rPr lang="en-GB" sz="2800" b="1" dirty="0">
                <a:solidFill>
                  <a:schemeClr val="tx2"/>
                </a:solidFill>
              </a:rPr>
              <a:t>multiple</a:t>
            </a:r>
            <a:r>
              <a:rPr lang="en-GB" sz="2800" dirty="0">
                <a:solidFill>
                  <a:schemeClr val="tx2"/>
                </a:solidFill>
              </a:rPr>
              <a:t> </a:t>
            </a:r>
            <a:r>
              <a:rPr lang="en-GB" sz="2800" dirty="0"/>
              <a:t>variables </a:t>
            </a:r>
            <a:r>
              <a:rPr lang="en-GB" sz="2800" dirty="0">
                <a:sym typeface="Wingdings" panose="05000000000000000000" pitchFamily="2" charset="2"/>
              </a:rPr>
              <a:t></a:t>
            </a:r>
            <a:endParaRPr lang="en-GB" sz="2800"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5" name="Straight Arrow Connector 4"/>
          <p:cNvCxnSpPr/>
          <p:nvPr/>
        </p:nvCxnSpPr>
        <p:spPr>
          <a:xfrm>
            <a:off x="3144486" y="5097941"/>
            <a:ext cx="4753302" cy="0"/>
          </a:xfrm>
          <a:prstGeom prst="straightConnector1">
            <a:avLst/>
          </a:prstGeom>
          <a:ln w="571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173388" y="1287941"/>
            <a:ext cx="0" cy="3810000"/>
          </a:xfrm>
          <a:prstGeom prst="straightConnector1">
            <a:avLst/>
          </a:prstGeom>
          <a:ln w="571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0651" y="5209753"/>
            <a:ext cx="466794" cy="707886"/>
          </a:xfrm>
          <a:prstGeom prst="rect">
            <a:avLst/>
          </a:prstGeom>
          <a:noFill/>
        </p:spPr>
        <p:txBody>
          <a:bodyPr wrap="none" rtlCol="0">
            <a:spAutoFit/>
          </a:bodyPr>
          <a:lstStyle/>
          <a:p>
            <a:r>
              <a:rPr lang="en-GB" sz="4000" b="1" dirty="0"/>
              <a:t>X</a:t>
            </a:r>
            <a:endParaRPr lang="en-GB" b="1" dirty="0"/>
          </a:p>
        </p:txBody>
      </p:sp>
      <p:sp>
        <p:nvSpPr>
          <p:cNvPr id="8" name="TextBox 7"/>
          <p:cNvSpPr txBox="1"/>
          <p:nvPr/>
        </p:nvSpPr>
        <p:spPr>
          <a:xfrm>
            <a:off x="2564514" y="2546112"/>
            <a:ext cx="450764" cy="707886"/>
          </a:xfrm>
          <a:prstGeom prst="rect">
            <a:avLst/>
          </a:prstGeom>
          <a:noFill/>
        </p:spPr>
        <p:txBody>
          <a:bodyPr wrap="none" rtlCol="0">
            <a:spAutoFit/>
          </a:bodyPr>
          <a:lstStyle/>
          <a:p>
            <a:r>
              <a:rPr lang="en-GB" sz="4000" b="1" dirty="0"/>
              <a:t>Y</a:t>
            </a:r>
            <a:endParaRPr lang="en-GB" b="1" dirty="0"/>
          </a:p>
        </p:txBody>
      </p:sp>
      <p:cxnSp>
        <p:nvCxnSpPr>
          <p:cNvPr id="9" name="Straight Arrow Connector 8"/>
          <p:cNvCxnSpPr/>
          <p:nvPr/>
        </p:nvCxnSpPr>
        <p:spPr>
          <a:xfrm flipV="1">
            <a:off x="3178648" y="5097941"/>
            <a:ext cx="0" cy="1524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36754" y="5097941"/>
            <a:ext cx="15766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48006" y="5201198"/>
            <a:ext cx="450764" cy="707886"/>
          </a:xfrm>
          <a:prstGeom prst="rect">
            <a:avLst/>
          </a:prstGeom>
          <a:noFill/>
        </p:spPr>
        <p:txBody>
          <a:bodyPr wrap="none" rtlCol="0">
            <a:spAutoFit/>
          </a:bodyPr>
          <a:lstStyle/>
          <a:p>
            <a:r>
              <a:rPr lang="en-GB" sz="4000" b="1" dirty="0"/>
              <a:t>0</a:t>
            </a:r>
            <a:endParaRPr lang="en-GB" b="1" dirty="0"/>
          </a:p>
        </p:txBody>
      </p:sp>
      <p:sp>
        <p:nvSpPr>
          <p:cNvPr id="12" name="Line 1077"/>
          <p:cNvSpPr>
            <a:spLocks noChangeShapeType="1"/>
          </p:cNvSpPr>
          <p:nvPr/>
        </p:nvSpPr>
        <p:spPr bwMode="auto">
          <a:xfrm flipV="1">
            <a:off x="3173388" y="2747517"/>
            <a:ext cx="4419600" cy="1207424"/>
          </a:xfrm>
          <a:prstGeom prst="line">
            <a:avLst/>
          </a:prstGeom>
          <a:noFill/>
          <a:ln w="10160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en-GB"/>
          </a:p>
        </p:txBody>
      </p:sp>
      <p:cxnSp>
        <p:nvCxnSpPr>
          <p:cNvPr id="13" name="Straight Arrow Connector 12"/>
          <p:cNvCxnSpPr/>
          <p:nvPr/>
        </p:nvCxnSpPr>
        <p:spPr>
          <a:xfrm>
            <a:off x="4564038" y="3619500"/>
            <a:ext cx="1809750" cy="0"/>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96640" y="3660321"/>
            <a:ext cx="367408" cy="523220"/>
          </a:xfrm>
          <a:prstGeom prst="rect">
            <a:avLst/>
          </a:prstGeom>
          <a:noFill/>
        </p:spPr>
        <p:txBody>
          <a:bodyPr wrap="none" rtlCol="0">
            <a:spAutoFit/>
          </a:bodyPr>
          <a:lstStyle/>
          <a:p>
            <a:r>
              <a:rPr lang="en-GB" sz="2800" b="1" dirty="0"/>
              <a:t>1</a:t>
            </a:r>
            <a:endParaRPr lang="en-GB" sz="2000" b="1" dirty="0"/>
          </a:p>
        </p:txBody>
      </p:sp>
      <p:cxnSp>
        <p:nvCxnSpPr>
          <p:cNvPr id="15" name="Straight Arrow Connector 14"/>
          <p:cNvCxnSpPr>
            <a:stCxn id="14" idx="3"/>
          </p:cNvCxnSpPr>
          <p:nvPr/>
        </p:nvCxnSpPr>
        <p:spPr>
          <a:xfrm flipV="1">
            <a:off x="5564048" y="3917307"/>
            <a:ext cx="754566" cy="462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34380" y="3086100"/>
            <a:ext cx="0" cy="533400"/>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514322" y="3917306"/>
            <a:ext cx="680342"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547214" y="3086101"/>
            <a:ext cx="0" cy="533401"/>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75814" y="3053091"/>
            <a:ext cx="433132" cy="646331"/>
          </a:xfrm>
          <a:prstGeom prst="rect">
            <a:avLst/>
          </a:prstGeom>
          <a:noFill/>
        </p:spPr>
        <p:txBody>
          <a:bodyPr wrap="none" rtlCol="0">
            <a:spAutoFit/>
          </a:bodyPr>
          <a:lstStyle/>
          <a:p>
            <a:r>
              <a:rPr lang="en-GB" sz="3600" b="1" dirty="0">
                <a:solidFill>
                  <a:schemeClr val="tx2"/>
                </a:solidFill>
              </a:rPr>
              <a:t>b</a:t>
            </a:r>
            <a:endParaRPr lang="en-GB" sz="2800" b="1" dirty="0">
              <a:solidFill>
                <a:schemeClr val="tx2"/>
              </a:solidFill>
            </a:endParaRPr>
          </a:p>
        </p:txBody>
      </p:sp>
      <p:cxnSp>
        <p:nvCxnSpPr>
          <p:cNvPr id="38" name="Straight Arrow Connector 37"/>
          <p:cNvCxnSpPr/>
          <p:nvPr/>
        </p:nvCxnSpPr>
        <p:spPr>
          <a:xfrm>
            <a:off x="2988992" y="3951357"/>
            <a:ext cx="15766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564514" y="3494157"/>
            <a:ext cx="450764" cy="707886"/>
          </a:xfrm>
          <a:prstGeom prst="rect">
            <a:avLst/>
          </a:prstGeom>
          <a:noFill/>
        </p:spPr>
        <p:txBody>
          <a:bodyPr wrap="none" rtlCol="0">
            <a:spAutoFit/>
          </a:bodyPr>
          <a:lstStyle/>
          <a:p>
            <a:r>
              <a:rPr lang="en-GB" sz="4000" b="1" dirty="0">
                <a:solidFill>
                  <a:schemeClr val="tx2"/>
                </a:solidFill>
              </a:rPr>
              <a:t>a</a:t>
            </a:r>
            <a:endParaRPr lang="en-GB" b="1" dirty="0">
              <a:solidFill>
                <a:schemeClr val="tx2"/>
              </a:solidFill>
            </a:endParaRPr>
          </a:p>
        </p:txBody>
      </p:sp>
      <p:grpSp>
        <p:nvGrpSpPr>
          <p:cNvPr id="41" name="Group 1058"/>
          <p:cNvGrpSpPr>
            <a:grpSpLocks/>
          </p:cNvGrpSpPr>
          <p:nvPr/>
        </p:nvGrpSpPr>
        <p:grpSpPr bwMode="auto">
          <a:xfrm>
            <a:off x="3454295" y="1518002"/>
            <a:ext cx="4191000" cy="3276600"/>
            <a:chOff x="1392" y="1296"/>
            <a:chExt cx="2640" cy="2064"/>
          </a:xfrm>
          <a:solidFill>
            <a:schemeClr val="accent5">
              <a:lumMod val="40000"/>
              <a:lumOff val="60000"/>
            </a:schemeClr>
          </a:solidFill>
        </p:grpSpPr>
        <p:sp>
          <p:nvSpPr>
            <p:cNvPr id="42" name="Oval 41"/>
            <p:cNvSpPr>
              <a:spLocks noChangeArrowheads="1"/>
            </p:cNvSpPr>
            <p:nvPr/>
          </p:nvSpPr>
          <p:spPr bwMode="auto">
            <a:xfrm>
              <a:off x="2160" y="168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3" name="Oval 42"/>
            <p:cNvSpPr>
              <a:spLocks noChangeArrowheads="1"/>
            </p:cNvSpPr>
            <p:nvPr/>
          </p:nvSpPr>
          <p:spPr bwMode="auto">
            <a:xfrm>
              <a:off x="2448" y="264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4" name="Oval 43"/>
            <p:cNvSpPr>
              <a:spLocks noChangeArrowheads="1"/>
            </p:cNvSpPr>
            <p:nvPr/>
          </p:nvSpPr>
          <p:spPr bwMode="auto">
            <a:xfrm>
              <a:off x="2016" y="3264"/>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5" name="Oval 44"/>
            <p:cNvSpPr>
              <a:spLocks noChangeArrowheads="1"/>
            </p:cNvSpPr>
            <p:nvPr/>
          </p:nvSpPr>
          <p:spPr bwMode="auto">
            <a:xfrm>
              <a:off x="1680" y="2976"/>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6" name="Oval 45"/>
            <p:cNvSpPr>
              <a:spLocks noChangeArrowheads="1"/>
            </p:cNvSpPr>
            <p:nvPr/>
          </p:nvSpPr>
          <p:spPr bwMode="auto">
            <a:xfrm>
              <a:off x="2880" y="2544"/>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7" name="Oval 46"/>
            <p:cNvSpPr>
              <a:spLocks noChangeArrowheads="1"/>
            </p:cNvSpPr>
            <p:nvPr/>
          </p:nvSpPr>
          <p:spPr bwMode="auto">
            <a:xfrm>
              <a:off x="3168" y="312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8" name="Oval 47"/>
            <p:cNvSpPr>
              <a:spLocks noChangeArrowheads="1"/>
            </p:cNvSpPr>
            <p:nvPr/>
          </p:nvSpPr>
          <p:spPr bwMode="auto">
            <a:xfrm>
              <a:off x="3552" y="2688"/>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49" name="Oval 48"/>
            <p:cNvSpPr>
              <a:spLocks noChangeArrowheads="1"/>
            </p:cNvSpPr>
            <p:nvPr/>
          </p:nvSpPr>
          <p:spPr bwMode="auto">
            <a:xfrm>
              <a:off x="2688" y="1296"/>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0" name="Oval 49"/>
            <p:cNvSpPr>
              <a:spLocks noChangeArrowheads="1"/>
            </p:cNvSpPr>
            <p:nvPr/>
          </p:nvSpPr>
          <p:spPr bwMode="auto">
            <a:xfrm>
              <a:off x="3024" y="1584"/>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1" name="Oval 50"/>
            <p:cNvSpPr>
              <a:spLocks noChangeArrowheads="1"/>
            </p:cNvSpPr>
            <p:nvPr/>
          </p:nvSpPr>
          <p:spPr bwMode="auto">
            <a:xfrm>
              <a:off x="1392" y="240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2" name="Oval 51"/>
            <p:cNvSpPr>
              <a:spLocks noChangeArrowheads="1"/>
            </p:cNvSpPr>
            <p:nvPr/>
          </p:nvSpPr>
          <p:spPr bwMode="auto">
            <a:xfrm>
              <a:off x="3456" y="1584"/>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3" name="Oval 52"/>
            <p:cNvSpPr>
              <a:spLocks noChangeArrowheads="1"/>
            </p:cNvSpPr>
            <p:nvPr/>
          </p:nvSpPr>
          <p:spPr bwMode="auto">
            <a:xfrm>
              <a:off x="3936" y="1776"/>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4" name="Oval 53"/>
            <p:cNvSpPr>
              <a:spLocks noChangeArrowheads="1"/>
            </p:cNvSpPr>
            <p:nvPr/>
          </p:nvSpPr>
          <p:spPr bwMode="auto">
            <a:xfrm>
              <a:off x="2592" y="192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5" name="Oval 54"/>
            <p:cNvSpPr>
              <a:spLocks noChangeArrowheads="1"/>
            </p:cNvSpPr>
            <p:nvPr/>
          </p:nvSpPr>
          <p:spPr bwMode="auto">
            <a:xfrm>
              <a:off x="3456" y="2304"/>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6" name="Oval 55"/>
            <p:cNvSpPr>
              <a:spLocks noChangeArrowheads="1"/>
            </p:cNvSpPr>
            <p:nvPr/>
          </p:nvSpPr>
          <p:spPr bwMode="auto">
            <a:xfrm>
              <a:off x="3024" y="2016"/>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7" name="Oval 56"/>
            <p:cNvSpPr>
              <a:spLocks noChangeArrowheads="1"/>
            </p:cNvSpPr>
            <p:nvPr/>
          </p:nvSpPr>
          <p:spPr bwMode="auto">
            <a:xfrm>
              <a:off x="2016" y="216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58" name="Oval 57"/>
            <p:cNvSpPr>
              <a:spLocks noChangeArrowheads="1"/>
            </p:cNvSpPr>
            <p:nvPr/>
          </p:nvSpPr>
          <p:spPr bwMode="auto">
            <a:xfrm>
              <a:off x="2112" y="2640"/>
              <a:ext cx="96" cy="96"/>
            </a:xfrm>
            <a:prstGeom prst="ellipse">
              <a:avLst/>
            </a:prstGeom>
            <a:grpFill/>
            <a:ln w="19050">
              <a:solidFill>
                <a:schemeClr val="accent1">
                  <a:lumMod val="75000"/>
                </a:schemeClr>
              </a:solid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grpSp>
      <p:sp>
        <p:nvSpPr>
          <p:cNvPr id="40" name="Rectangle 39"/>
          <p:cNvSpPr/>
          <p:nvPr/>
        </p:nvSpPr>
        <p:spPr>
          <a:xfrm>
            <a:off x="7850112" y="2439770"/>
            <a:ext cx="2031325" cy="646331"/>
          </a:xfrm>
          <a:prstGeom prst="rect">
            <a:avLst/>
          </a:prstGeom>
        </p:spPr>
        <p:txBody>
          <a:bodyPr wrap="none">
            <a:spAutoFit/>
          </a:bodyPr>
          <a:lstStyle/>
          <a:p>
            <a:r>
              <a:rPr lang="en-GB" sz="3600" b="1" dirty="0">
                <a:solidFill>
                  <a:schemeClr val="accent1">
                    <a:lumMod val="75000"/>
                  </a:schemeClr>
                </a:solidFill>
              </a:rPr>
              <a:t>Ŷ = a + </a:t>
            </a:r>
            <a:r>
              <a:rPr lang="en-GB" sz="3600" b="1" dirty="0" err="1">
                <a:solidFill>
                  <a:schemeClr val="accent1">
                    <a:lumMod val="75000"/>
                  </a:schemeClr>
                </a:solidFill>
              </a:rPr>
              <a:t>bX</a:t>
            </a:r>
            <a:endParaRPr lang="en-GB" sz="3600" b="1" dirty="0">
              <a:solidFill>
                <a:schemeClr val="accent1">
                  <a:lumMod val="75000"/>
                </a:schemeClr>
              </a:solidFill>
            </a:endParaRPr>
          </a:p>
        </p:txBody>
      </p:sp>
    </p:spTree>
    <p:extLst>
      <p:ext uri="{BB962C8B-B14F-4D97-AF65-F5344CB8AC3E}">
        <p14:creationId xmlns:p14="http://schemas.microsoft.com/office/powerpoint/2010/main" val="427533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bg/>
                                          </p:spTgt>
                                        </p:tgtEl>
                                        <p:attrNameLst>
                                          <p:attrName>style.visibility</p:attrName>
                                        </p:attrNameLst>
                                      </p:cBhvr>
                                      <p:to>
                                        <p:strVal val="visible"/>
                                      </p:to>
                                    </p:set>
                                    <p:animEffect transition="in" filter="barn(inVertical)">
                                      <p:cBhvr>
                                        <p:cTn id="35" dur="500"/>
                                        <p:tgtEl>
                                          <p:spTgt spid="3">
                                            <p:bg/>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barn(inVertical)">
                                      <p:cBhvr>
                                        <p:cTn id="4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4" grpId="0"/>
      <p:bldP spid="37"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712" y="2000024"/>
            <a:ext cx="5486400" cy="4525963"/>
          </a:xfrm>
        </p:spPr>
        <p:txBody>
          <a:bodyPr/>
          <a:lstStyle/>
          <a:p>
            <a:pPr marL="0" indent="0">
              <a:buNone/>
            </a:pPr>
            <a:r>
              <a:rPr lang="en-GB" b="1" dirty="0" err="1" smtClean="0">
                <a:solidFill>
                  <a:schemeClr val="tx2"/>
                </a:solidFill>
              </a:rPr>
              <a:t>Iani</a:t>
            </a:r>
            <a:r>
              <a:rPr lang="en-GB" b="1" dirty="0" smtClean="0">
                <a:solidFill>
                  <a:schemeClr val="tx2"/>
                </a:solidFill>
              </a:rPr>
              <a:t> et al. (2019)</a:t>
            </a:r>
          </a:p>
          <a:p>
            <a:pPr marL="0" indent="0">
              <a:buNone/>
            </a:pPr>
            <a:r>
              <a:rPr lang="en-GB" dirty="0" smtClean="0"/>
              <a:t>Used multiple regression to investigate whether </a:t>
            </a:r>
            <a:r>
              <a:rPr lang="en-GB" dirty="0" smtClean="0">
                <a:solidFill>
                  <a:schemeClr val="tx2"/>
                </a:solidFill>
              </a:rPr>
              <a:t>worry</a:t>
            </a:r>
            <a:r>
              <a:rPr lang="en-GB" dirty="0" smtClean="0"/>
              <a:t> and </a:t>
            </a:r>
            <a:r>
              <a:rPr lang="en-GB" dirty="0">
                <a:solidFill>
                  <a:schemeClr val="tx2"/>
                </a:solidFill>
              </a:rPr>
              <a:t>mindfulness</a:t>
            </a:r>
            <a:r>
              <a:rPr lang="en-GB" b="1" dirty="0" smtClean="0">
                <a:solidFill>
                  <a:schemeClr val="tx2">
                    <a:lumMod val="50000"/>
                  </a:schemeClr>
                </a:solidFill>
              </a:rPr>
              <a:t> </a:t>
            </a:r>
            <a:r>
              <a:rPr lang="en-GB" dirty="0" smtClean="0">
                <a:solidFill>
                  <a:schemeClr val="tx2">
                    <a:lumMod val="50000"/>
                  </a:schemeClr>
                </a:solidFill>
              </a:rPr>
              <a:t>is</a:t>
            </a:r>
            <a:r>
              <a:rPr lang="en-GB" b="1" dirty="0" smtClean="0">
                <a:solidFill>
                  <a:schemeClr val="tx2">
                    <a:lumMod val="50000"/>
                  </a:schemeClr>
                </a:solidFill>
              </a:rPr>
              <a:t> </a:t>
            </a:r>
            <a:r>
              <a:rPr lang="en-GB" dirty="0"/>
              <a:t>associated with </a:t>
            </a:r>
            <a:r>
              <a:rPr lang="en-GB" dirty="0">
                <a:solidFill>
                  <a:schemeClr val="tx2"/>
                </a:solidFill>
              </a:rPr>
              <a:t>wellbeing </a:t>
            </a:r>
            <a:r>
              <a:rPr lang="en-GB" dirty="0" smtClean="0"/>
              <a:t>in 66 individuals with Generalised Anxiety disorder </a:t>
            </a:r>
          </a:p>
          <a:p>
            <a:pPr marL="457200" lvl="1" indent="0">
              <a:buNone/>
            </a:pPr>
            <a:endParaRPr lang="en-GB" dirty="0" smtClean="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descr="Mindfulness. Herramienta para fomentar la empatía y el ..."/>
          <p:cNvPicPr>
            <a:picLocks noChangeAspect="1"/>
          </p:cNvPicPr>
          <p:nvPr/>
        </p:nvPicPr>
        <p:blipFill rotWithShape="1">
          <a:blip r:embed="rId2">
            <a:extLst>
              <a:ext uri="{28A0092B-C50C-407E-A947-70E740481C1C}">
                <a14:useLocalDpi xmlns:a14="http://schemas.microsoft.com/office/drawing/2010/main" val="0"/>
              </a:ext>
            </a:extLst>
          </a:blip>
          <a:srcRect l="4693" r="4952"/>
          <a:stretch/>
        </p:blipFill>
        <p:spPr>
          <a:xfrm>
            <a:off x="7107382" y="1801091"/>
            <a:ext cx="4142509" cy="2660073"/>
          </a:xfrm>
          <a:prstGeom prst="rect">
            <a:avLst/>
          </a:prstGeom>
        </p:spPr>
      </p:pic>
      <p:sp>
        <p:nvSpPr>
          <p:cNvPr id="7" name="Rectangle 6"/>
          <p:cNvSpPr/>
          <p:nvPr/>
        </p:nvSpPr>
        <p:spPr>
          <a:xfrm>
            <a:off x="6161520" y="5571880"/>
            <a:ext cx="6034232" cy="954107"/>
          </a:xfrm>
          <a:prstGeom prst="rect">
            <a:avLst/>
          </a:prstGeom>
        </p:spPr>
        <p:txBody>
          <a:bodyPr wrap="square">
            <a:spAutoFit/>
          </a:bodyPr>
          <a:lstStyle/>
          <a:p>
            <a:r>
              <a:rPr lang="en-GB" sz="1400" dirty="0" err="1">
                <a:solidFill>
                  <a:schemeClr val="bg1">
                    <a:lumMod val="75000"/>
                  </a:schemeClr>
                </a:solidFill>
                <a:latin typeface="Helvetica Neue"/>
              </a:rPr>
              <a:t>Iani</a:t>
            </a:r>
            <a:r>
              <a:rPr lang="en-GB" sz="1400" dirty="0">
                <a:solidFill>
                  <a:schemeClr val="bg1">
                    <a:lumMod val="75000"/>
                  </a:schemeClr>
                </a:solidFill>
                <a:latin typeface="Helvetica Neue"/>
              </a:rPr>
              <a:t>, L., Quinto, R. M., </a:t>
            </a:r>
            <a:r>
              <a:rPr lang="en-GB" sz="1400" dirty="0" err="1">
                <a:solidFill>
                  <a:schemeClr val="bg1">
                    <a:lumMod val="75000"/>
                  </a:schemeClr>
                </a:solidFill>
                <a:latin typeface="Helvetica Neue"/>
              </a:rPr>
              <a:t>Lauriola</a:t>
            </a:r>
            <a:r>
              <a:rPr lang="en-GB" sz="1400" dirty="0">
                <a:solidFill>
                  <a:schemeClr val="bg1">
                    <a:lumMod val="75000"/>
                  </a:schemeClr>
                </a:solidFill>
                <a:latin typeface="Helvetica Neue"/>
              </a:rPr>
              <a:t>, M., </a:t>
            </a:r>
            <a:r>
              <a:rPr lang="en-GB" sz="1400" dirty="0" err="1">
                <a:solidFill>
                  <a:schemeClr val="bg1">
                    <a:lumMod val="75000"/>
                  </a:schemeClr>
                </a:solidFill>
                <a:latin typeface="Helvetica Neue"/>
              </a:rPr>
              <a:t>Crosta</a:t>
            </a:r>
            <a:r>
              <a:rPr lang="en-GB" sz="1400" dirty="0">
                <a:solidFill>
                  <a:schemeClr val="bg1">
                    <a:lumMod val="75000"/>
                  </a:schemeClr>
                </a:solidFill>
                <a:latin typeface="Helvetica Neue"/>
              </a:rPr>
              <a:t>, M. L., &amp; </a:t>
            </a:r>
            <a:r>
              <a:rPr lang="en-GB" sz="1400" dirty="0" err="1">
                <a:solidFill>
                  <a:schemeClr val="bg1">
                    <a:lumMod val="75000"/>
                  </a:schemeClr>
                </a:solidFill>
                <a:latin typeface="Helvetica Neue"/>
              </a:rPr>
              <a:t>Pozzi</a:t>
            </a:r>
            <a:r>
              <a:rPr lang="en-GB" sz="1400" dirty="0">
                <a:solidFill>
                  <a:schemeClr val="bg1">
                    <a:lumMod val="75000"/>
                  </a:schemeClr>
                </a:solidFill>
                <a:latin typeface="Helvetica Neue"/>
              </a:rPr>
              <a:t>, G. (2019). Psychological well-being and distress in patients with generalized anxiety disorder: The roles of positive and negative functioning. </a:t>
            </a:r>
            <a:r>
              <a:rPr lang="en-GB" sz="1400" i="1" dirty="0" err="1">
                <a:solidFill>
                  <a:schemeClr val="bg1">
                    <a:lumMod val="75000"/>
                  </a:schemeClr>
                </a:solidFill>
                <a:latin typeface="Helvetica Neue"/>
              </a:rPr>
              <a:t>PloS</a:t>
            </a:r>
            <a:r>
              <a:rPr lang="en-GB" sz="1400" i="1" dirty="0">
                <a:solidFill>
                  <a:schemeClr val="bg1">
                    <a:lumMod val="75000"/>
                  </a:schemeClr>
                </a:solidFill>
                <a:latin typeface="Helvetica Neue"/>
              </a:rPr>
              <a:t> one</a:t>
            </a:r>
            <a:r>
              <a:rPr lang="en-GB" sz="1400" dirty="0">
                <a:solidFill>
                  <a:schemeClr val="bg1">
                    <a:lumMod val="75000"/>
                  </a:schemeClr>
                </a:solidFill>
                <a:latin typeface="Helvetica Neue"/>
              </a:rPr>
              <a:t>, </a:t>
            </a:r>
            <a:r>
              <a:rPr lang="en-GB" sz="1400" i="1" dirty="0">
                <a:solidFill>
                  <a:schemeClr val="bg1">
                    <a:lumMod val="75000"/>
                  </a:schemeClr>
                </a:solidFill>
                <a:latin typeface="Helvetica Neue"/>
              </a:rPr>
              <a:t>14</a:t>
            </a:r>
            <a:r>
              <a:rPr lang="en-GB" sz="1400" dirty="0">
                <a:solidFill>
                  <a:schemeClr val="bg1">
                    <a:lumMod val="75000"/>
                  </a:schemeClr>
                </a:solidFill>
                <a:latin typeface="Helvetica Neue"/>
              </a:rPr>
              <a:t>(11), e0225646</a:t>
            </a:r>
            <a:r>
              <a:rPr lang="en-GB" sz="1400" dirty="0" smtClean="0">
                <a:solidFill>
                  <a:schemeClr val="bg1">
                    <a:lumMod val="75000"/>
                  </a:schemeClr>
                </a:solidFill>
                <a:latin typeface="Helvetica Neue"/>
              </a:rPr>
              <a:t>.</a:t>
            </a:r>
            <a:endParaRPr lang="en-GB" sz="1400" dirty="0">
              <a:solidFill>
                <a:schemeClr val="bg1">
                  <a:lumMod val="75000"/>
                </a:schemeClr>
              </a:solidFill>
              <a:latin typeface="Helvetica Neue"/>
            </a:endParaRPr>
          </a:p>
        </p:txBody>
      </p:sp>
    </p:spTree>
    <p:extLst>
      <p:ext uri="{BB962C8B-B14F-4D97-AF65-F5344CB8AC3E}">
        <p14:creationId xmlns:p14="http://schemas.microsoft.com/office/powerpoint/2010/main" val="1292144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Regression</a:t>
            </a:r>
            <a:endParaRPr lang="en-GB" dirty="0"/>
          </a:p>
        </p:txBody>
      </p:sp>
      <p:sp>
        <p:nvSpPr>
          <p:cNvPr id="3" name="Content Placeholder 2"/>
          <p:cNvSpPr>
            <a:spLocks noGrp="1"/>
          </p:cNvSpPr>
          <p:nvPr>
            <p:ph idx="1"/>
          </p:nvPr>
        </p:nvSpPr>
        <p:spPr>
          <a:xfrm>
            <a:off x="1524000" y="1603818"/>
            <a:ext cx="5892800" cy="4525963"/>
          </a:xfrm>
        </p:spPr>
        <p:txBody>
          <a:bodyPr>
            <a:normAutofit/>
          </a:bodyPr>
          <a:lstStyle/>
          <a:p>
            <a:r>
              <a:rPr lang="en-GB" sz="2200" b="1" dirty="0">
                <a:solidFill>
                  <a:schemeClr val="tx2">
                    <a:lumMod val="75000"/>
                  </a:schemeClr>
                </a:solidFill>
              </a:rPr>
              <a:t>More than one </a:t>
            </a:r>
            <a:r>
              <a:rPr lang="en-GB" sz="2200" dirty="0"/>
              <a:t>predictor variable (X</a:t>
            </a:r>
            <a:r>
              <a:rPr lang="en-GB" sz="2200" baseline="-25000" dirty="0"/>
              <a:t>1</a:t>
            </a:r>
            <a:r>
              <a:rPr lang="en-GB" sz="2200" dirty="0"/>
              <a:t>, X</a:t>
            </a:r>
            <a:r>
              <a:rPr lang="en-GB" sz="2200" baseline="-25000" dirty="0"/>
              <a:t>2</a:t>
            </a:r>
            <a:r>
              <a:rPr lang="en-GB" sz="2200" dirty="0"/>
              <a:t>, X</a:t>
            </a:r>
            <a:r>
              <a:rPr lang="en-GB" sz="2200" baseline="-25000" dirty="0"/>
              <a:t>3</a:t>
            </a:r>
            <a:r>
              <a:rPr lang="en-GB" sz="2200" dirty="0"/>
              <a:t>…).</a:t>
            </a:r>
          </a:p>
          <a:p>
            <a:r>
              <a:rPr lang="en-GB" sz="2200" b="1" dirty="0">
                <a:solidFill>
                  <a:schemeClr val="tx2">
                    <a:lumMod val="75000"/>
                  </a:schemeClr>
                </a:solidFill>
              </a:rPr>
              <a:t>One</a:t>
            </a:r>
            <a:r>
              <a:rPr lang="en-GB" sz="2200" dirty="0">
                <a:solidFill>
                  <a:schemeClr val="tx2">
                    <a:lumMod val="75000"/>
                  </a:schemeClr>
                </a:solidFill>
              </a:rPr>
              <a:t> </a:t>
            </a:r>
            <a:r>
              <a:rPr lang="en-GB" sz="2200" dirty="0"/>
              <a:t>outcome variable (Y).</a:t>
            </a:r>
          </a:p>
          <a:p>
            <a:pPr lvl="1"/>
            <a:r>
              <a:rPr lang="en-GB" sz="2200" dirty="0"/>
              <a:t>E.g., use </a:t>
            </a:r>
            <a:r>
              <a:rPr lang="en-GB" sz="2200" b="1" dirty="0" smtClean="0">
                <a:solidFill>
                  <a:schemeClr val="tx2">
                    <a:lumMod val="75000"/>
                  </a:schemeClr>
                </a:solidFill>
              </a:rPr>
              <a:t>worry</a:t>
            </a:r>
            <a:r>
              <a:rPr lang="en-GB" sz="2200" dirty="0" smtClean="0"/>
              <a:t>, </a:t>
            </a:r>
            <a:r>
              <a:rPr lang="en-GB" sz="2200" b="1" dirty="0">
                <a:solidFill>
                  <a:schemeClr val="tx2">
                    <a:lumMod val="75000"/>
                  </a:schemeClr>
                </a:solidFill>
              </a:rPr>
              <a:t>mindfulness</a:t>
            </a:r>
            <a:r>
              <a:rPr lang="en-GB" sz="2200" b="1" dirty="0" smtClean="0"/>
              <a:t> </a:t>
            </a:r>
            <a:r>
              <a:rPr lang="en-GB" sz="2200" i="1" dirty="0"/>
              <a:t>and</a:t>
            </a:r>
            <a:r>
              <a:rPr lang="en-GB" sz="2200" dirty="0"/>
              <a:t> </a:t>
            </a:r>
            <a:r>
              <a:rPr lang="en-GB" sz="2200" b="1" dirty="0" smtClean="0">
                <a:solidFill>
                  <a:schemeClr val="tx2">
                    <a:lumMod val="75000"/>
                  </a:schemeClr>
                </a:solidFill>
              </a:rPr>
              <a:t>emotional intelligence</a:t>
            </a:r>
            <a:r>
              <a:rPr lang="en-GB" sz="2200" b="1" dirty="0"/>
              <a:t/>
            </a:r>
            <a:br>
              <a:rPr lang="en-GB" sz="2200" b="1" dirty="0"/>
            </a:br>
            <a:r>
              <a:rPr lang="en-GB" sz="2200" dirty="0"/>
              <a:t>to predict </a:t>
            </a:r>
            <a:r>
              <a:rPr lang="en-GB" sz="2200" b="1" dirty="0" smtClean="0">
                <a:solidFill>
                  <a:schemeClr val="tx2">
                    <a:lumMod val="75000"/>
                  </a:schemeClr>
                </a:solidFill>
              </a:rPr>
              <a:t>wellbeing</a:t>
            </a:r>
            <a:endParaRPr lang="en-GB" sz="2200" b="1" dirty="0">
              <a:solidFill>
                <a:schemeClr val="tx2">
                  <a:lumMod val="75000"/>
                </a:schemeClr>
              </a:solidFill>
            </a:endParaRPr>
          </a:p>
          <a:p>
            <a:endParaRPr lang="en-GB" sz="2200" dirty="0"/>
          </a:p>
          <a:p>
            <a:r>
              <a:rPr lang="en-GB" sz="2200" dirty="0"/>
              <a:t>Subscripts label the different predictor (X) variables, </a:t>
            </a:r>
            <a:r>
              <a:rPr lang="en-GB" sz="2200" dirty="0" err="1"/>
              <a:t>eg</a:t>
            </a:r>
            <a:endParaRPr lang="en-GB" sz="2200" dirty="0"/>
          </a:p>
          <a:p>
            <a:pPr lvl="1"/>
            <a:r>
              <a:rPr lang="en-GB" sz="2200" dirty="0"/>
              <a:t>X</a:t>
            </a:r>
            <a:r>
              <a:rPr lang="en-GB" sz="2200" baseline="-25000" dirty="0"/>
              <a:t>1 </a:t>
            </a:r>
            <a:r>
              <a:rPr lang="en-GB" sz="2200" baseline="-25000" dirty="0" smtClean="0"/>
              <a:t>   </a:t>
            </a:r>
            <a:r>
              <a:rPr lang="en-GB" sz="2200" b="1" dirty="0" smtClean="0">
                <a:solidFill>
                  <a:schemeClr val="tx2">
                    <a:lumMod val="75000"/>
                  </a:schemeClr>
                </a:solidFill>
              </a:rPr>
              <a:t>worry</a:t>
            </a:r>
            <a:endParaRPr lang="en-GB" sz="2200" dirty="0"/>
          </a:p>
          <a:p>
            <a:pPr lvl="1"/>
            <a:r>
              <a:rPr lang="en-GB" sz="2200" dirty="0"/>
              <a:t>X</a:t>
            </a:r>
            <a:r>
              <a:rPr lang="en-GB" sz="2200" baseline="-25000" dirty="0"/>
              <a:t>2 </a:t>
            </a:r>
            <a:r>
              <a:rPr lang="en-GB" sz="2200" baseline="-25000" dirty="0" smtClean="0"/>
              <a:t>   </a:t>
            </a:r>
            <a:r>
              <a:rPr lang="en-GB" sz="2200" b="1" dirty="0" smtClean="0">
                <a:solidFill>
                  <a:schemeClr val="tx2">
                    <a:lumMod val="75000"/>
                  </a:schemeClr>
                </a:solidFill>
              </a:rPr>
              <a:t>mindfulness </a:t>
            </a:r>
          </a:p>
          <a:p>
            <a:pPr lvl="1"/>
            <a:r>
              <a:rPr lang="en-GB" sz="2200" dirty="0" smtClean="0"/>
              <a:t>X</a:t>
            </a:r>
            <a:r>
              <a:rPr lang="en-GB" sz="2200" baseline="-25000" dirty="0" smtClean="0"/>
              <a:t>3    </a:t>
            </a:r>
            <a:r>
              <a:rPr lang="en-GB" sz="2200" b="1" dirty="0" smtClean="0">
                <a:solidFill>
                  <a:schemeClr val="tx2">
                    <a:lumMod val="75000"/>
                  </a:schemeClr>
                </a:solidFill>
              </a:rPr>
              <a:t>emotional </a:t>
            </a:r>
            <a:r>
              <a:rPr lang="en-GB" sz="2200" b="1" dirty="0">
                <a:solidFill>
                  <a:schemeClr val="tx2">
                    <a:lumMod val="75000"/>
                  </a:schemeClr>
                </a:solidFill>
              </a:rPr>
              <a:t>intelligence</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9" name="Rectangle 8"/>
          <p:cNvSpPr/>
          <p:nvPr/>
        </p:nvSpPr>
        <p:spPr>
          <a:xfrm>
            <a:off x="7761523" y="1713742"/>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X</a:t>
            </a:r>
            <a:r>
              <a:rPr lang="en-GB" sz="3200" baseline="-25000" dirty="0"/>
              <a:t>1</a:t>
            </a:r>
          </a:p>
        </p:txBody>
      </p:sp>
      <p:cxnSp>
        <p:nvCxnSpPr>
          <p:cNvPr id="10" name="Straight Arrow Connector 9"/>
          <p:cNvCxnSpPr>
            <a:stCxn id="9" idx="3"/>
          </p:cNvCxnSpPr>
          <p:nvPr/>
        </p:nvCxnSpPr>
        <p:spPr>
          <a:xfrm>
            <a:off x="8371124" y="2056642"/>
            <a:ext cx="1076325" cy="1048508"/>
          </a:xfrm>
          <a:prstGeom prst="straightConnector1">
            <a:avLst/>
          </a:prstGeom>
          <a:ln w="57150">
            <a:solidFill>
              <a:schemeClr val="accent2">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677033" y="2922763"/>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Y</a:t>
            </a:r>
          </a:p>
        </p:txBody>
      </p:sp>
      <p:sp>
        <p:nvSpPr>
          <p:cNvPr id="13" name="Rectangle 12"/>
          <p:cNvSpPr/>
          <p:nvPr/>
        </p:nvSpPr>
        <p:spPr>
          <a:xfrm>
            <a:off x="7761523" y="2996333"/>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X</a:t>
            </a:r>
            <a:r>
              <a:rPr lang="en-GB" sz="3200" baseline="-25000" dirty="0"/>
              <a:t>2</a:t>
            </a:r>
          </a:p>
        </p:txBody>
      </p:sp>
      <p:cxnSp>
        <p:nvCxnSpPr>
          <p:cNvPr id="14" name="Straight Arrow Connector 13"/>
          <p:cNvCxnSpPr>
            <a:stCxn id="13" idx="3"/>
          </p:cNvCxnSpPr>
          <p:nvPr/>
        </p:nvCxnSpPr>
        <p:spPr>
          <a:xfrm>
            <a:off x="8371123" y="3339233"/>
            <a:ext cx="1143000" cy="0"/>
          </a:xfrm>
          <a:prstGeom prst="straightConnector1">
            <a:avLst/>
          </a:prstGeom>
          <a:ln w="57150">
            <a:solidFill>
              <a:schemeClr val="accent2">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761523" y="4322938"/>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X</a:t>
            </a:r>
            <a:r>
              <a:rPr lang="en-GB" sz="3200" baseline="-25000" dirty="0"/>
              <a:t>3</a:t>
            </a:r>
          </a:p>
        </p:txBody>
      </p:sp>
      <p:cxnSp>
        <p:nvCxnSpPr>
          <p:cNvPr id="17" name="Straight Arrow Connector 16"/>
          <p:cNvCxnSpPr>
            <a:stCxn id="16" idx="3"/>
          </p:cNvCxnSpPr>
          <p:nvPr/>
        </p:nvCxnSpPr>
        <p:spPr>
          <a:xfrm flipV="1">
            <a:off x="8371124" y="3608564"/>
            <a:ext cx="1076325" cy="1057275"/>
          </a:xfrm>
          <a:prstGeom prst="straightConnector1">
            <a:avLst/>
          </a:prstGeom>
          <a:ln w="57150">
            <a:solidFill>
              <a:schemeClr val="accent2">
                <a:lumMod val="50000"/>
              </a:schemeClr>
            </a:solidFill>
            <a:tailEnd type="arrow" w="med"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7260" y="2399542"/>
            <a:ext cx="1088824" cy="369332"/>
          </a:xfrm>
          <a:prstGeom prst="rect">
            <a:avLst/>
          </a:prstGeom>
          <a:noFill/>
        </p:spPr>
        <p:txBody>
          <a:bodyPr wrap="none" rtlCol="0">
            <a:spAutoFit/>
          </a:bodyPr>
          <a:lstStyle/>
          <a:p>
            <a:r>
              <a:rPr lang="en-GB" dirty="0" err="1"/>
              <a:t>eg</a:t>
            </a:r>
            <a:r>
              <a:rPr lang="en-GB" dirty="0"/>
              <a:t>, </a:t>
            </a:r>
            <a:r>
              <a:rPr lang="en-GB" dirty="0">
                <a:solidFill>
                  <a:schemeClr val="tx2">
                    <a:lumMod val="75000"/>
                  </a:schemeClr>
                </a:solidFill>
              </a:rPr>
              <a:t>worry</a:t>
            </a:r>
            <a:endParaRPr lang="en-GB" dirty="0"/>
          </a:p>
        </p:txBody>
      </p:sp>
      <p:sp>
        <p:nvSpPr>
          <p:cNvPr id="18" name="TextBox 17"/>
          <p:cNvSpPr txBox="1"/>
          <p:nvPr/>
        </p:nvSpPr>
        <p:spPr>
          <a:xfrm>
            <a:off x="7627260" y="3682133"/>
            <a:ext cx="1411925" cy="369332"/>
          </a:xfrm>
          <a:prstGeom prst="rect">
            <a:avLst/>
          </a:prstGeom>
          <a:noFill/>
        </p:spPr>
        <p:txBody>
          <a:bodyPr wrap="none" rtlCol="0">
            <a:spAutoFit/>
          </a:bodyPr>
          <a:lstStyle/>
          <a:p>
            <a:r>
              <a:rPr lang="en-GB" dirty="0" err="1"/>
              <a:t>eg</a:t>
            </a:r>
            <a:r>
              <a:rPr lang="en-GB" dirty="0"/>
              <a:t>, </a:t>
            </a:r>
            <a:r>
              <a:rPr lang="en-GB" sz="1400" dirty="0">
                <a:solidFill>
                  <a:schemeClr val="tx2">
                    <a:lumMod val="75000"/>
                  </a:schemeClr>
                </a:solidFill>
              </a:rPr>
              <a:t>mindfulness</a:t>
            </a:r>
            <a:endParaRPr lang="en-GB" sz="1400" dirty="0"/>
          </a:p>
        </p:txBody>
      </p:sp>
      <p:sp>
        <p:nvSpPr>
          <p:cNvPr id="19" name="TextBox 18"/>
          <p:cNvSpPr txBox="1"/>
          <p:nvPr/>
        </p:nvSpPr>
        <p:spPr>
          <a:xfrm>
            <a:off x="7627260" y="5040462"/>
            <a:ext cx="2150653" cy="369332"/>
          </a:xfrm>
          <a:prstGeom prst="rect">
            <a:avLst/>
          </a:prstGeom>
          <a:noFill/>
        </p:spPr>
        <p:txBody>
          <a:bodyPr wrap="none" rtlCol="0">
            <a:spAutoFit/>
          </a:bodyPr>
          <a:lstStyle/>
          <a:p>
            <a:r>
              <a:rPr lang="en-GB" dirty="0" err="1" smtClean="0"/>
              <a:t>eg</a:t>
            </a:r>
            <a:r>
              <a:rPr lang="en-GB" dirty="0"/>
              <a:t>, </a:t>
            </a:r>
            <a:r>
              <a:rPr lang="en-GB" sz="1400" dirty="0">
                <a:solidFill>
                  <a:schemeClr val="tx2">
                    <a:lumMod val="75000"/>
                  </a:schemeClr>
                </a:solidFill>
              </a:rPr>
              <a:t>emotional intelligence</a:t>
            </a:r>
          </a:p>
        </p:txBody>
      </p:sp>
      <p:sp>
        <p:nvSpPr>
          <p:cNvPr id="21" name="TextBox 20"/>
          <p:cNvSpPr txBox="1"/>
          <p:nvPr/>
        </p:nvSpPr>
        <p:spPr>
          <a:xfrm>
            <a:off x="9530428" y="3624058"/>
            <a:ext cx="1427507" cy="369332"/>
          </a:xfrm>
          <a:prstGeom prst="rect">
            <a:avLst/>
          </a:prstGeom>
          <a:noFill/>
        </p:spPr>
        <p:txBody>
          <a:bodyPr wrap="none" rtlCol="0">
            <a:spAutoFit/>
          </a:bodyPr>
          <a:lstStyle/>
          <a:p>
            <a:r>
              <a:rPr lang="en-GB" dirty="0" err="1"/>
              <a:t>eg</a:t>
            </a:r>
            <a:r>
              <a:rPr lang="en-GB" dirty="0"/>
              <a:t>, </a:t>
            </a:r>
            <a:r>
              <a:rPr lang="en-GB" dirty="0" smtClean="0">
                <a:solidFill>
                  <a:schemeClr val="tx2">
                    <a:lumMod val="50000"/>
                  </a:schemeClr>
                </a:solidFill>
              </a:rPr>
              <a:t>wellbeing</a:t>
            </a:r>
            <a:endParaRPr lang="en-GB" dirty="0">
              <a:solidFill>
                <a:schemeClr val="tx2">
                  <a:lumMod val="50000"/>
                </a:schemeClr>
              </a:solidFill>
            </a:endParaRPr>
          </a:p>
        </p:txBody>
      </p:sp>
      <p:sp>
        <p:nvSpPr>
          <p:cNvPr id="5" name="TextBox 4"/>
          <p:cNvSpPr txBox="1"/>
          <p:nvPr/>
        </p:nvSpPr>
        <p:spPr>
          <a:xfrm rot="5400000">
            <a:off x="7941998" y="5308839"/>
            <a:ext cx="538930" cy="707886"/>
          </a:xfrm>
          <a:prstGeom prst="rect">
            <a:avLst/>
          </a:prstGeom>
          <a:noFill/>
        </p:spPr>
        <p:txBody>
          <a:bodyPr wrap="none" rtlCol="0">
            <a:spAutoFit/>
          </a:bodyPr>
          <a:lstStyle/>
          <a:p>
            <a:r>
              <a:rPr lang="en-GB" sz="4000" dirty="0"/>
              <a:t>…</a:t>
            </a:r>
            <a:endParaRPr lang="en-GB" dirty="0"/>
          </a:p>
        </p:txBody>
      </p:sp>
    </p:spTree>
    <p:extLst>
      <p:ext uri="{BB962C8B-B14F-4D97-AF65-F5344CB8AC3E}">
        <p14:creationId xmlns:p14="http://schemas.microsoft.com/office/powerpoint/2010/main" val="425223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500"/>
                                        <p:tgtEl>
                                          <p:spTgt spid="3">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500"/>
                                        <p:tgtEl>
                                          <p:spTgt spid="3">
                                            <p:txEl>
                                              <p:pRg st="5" end="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fade">
                                      <p:cBhvr>
                                        <p:cTn id="60" dur="500"/>
                                        <p:tgtEl>
                                          <p:spTgt spid="3">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15" grpId="0"/>
      <p:bldP spid="18" grpId="0"/>
      <p:bldP spid="19" grpId="0"/>
      <p:bldP spid="21"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a:xfrm flipV="1">
            <a:off x="3607686" y="4258192"/>
            <a:ext cx="2119885" cy="153317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981200" y="274638"/>
            <a:ext cx="8229600" cy="792162"/>
          </a:xfrm>
        </p:spPr>
        <p:txBody>
          <a:bodyPr>
            <a:normAutofit/>
          </a:bodyPr>
          <a:lstStyle/>
          <a:p>
            <a:r>
              <a:rPr lang="en-GB" sz="2800" dirty="0"/>
              <a:t>Multiple regression: Visual representation</a:t>
            </a:r>
          </a:p>
        </p:txBody>
      </p:sp>
      <p:sp>
        <p:nvSpPr>
          <p:cNvPr id="3" name="Content Placeholder 2"/>
          <p:cNvSpPr>
            <a:spLocks noGrp="1"/>
          </p:cNvSpPr>
          <p:nvPr>
            <p:ph idx="1"/>
          </p:nvPr>
        </p:nvSpPr>
        <p:spPr>
          <a:xfrm>
            <a:off x="1975214" y="990600"/>
            <a:ext cx="8229600" cy="838200"/>
          </a:xfrm>
        </p:spPr>
        <p:txBody>
          <a:bodyPr>
            <a:normAutofit/>
          </a:bodyPr>
          <a:lstStyle/>
          <a:p>
            <a:r>
              <a:rPr lang="en-GB" sz="2200" dirty="0"/>
              <a:t>With two predictor variables, X</a:t>
            </a:r>
            <a:r>
              <a:rPr lang="en-GB" sz="2800" baseline="-25000" dirty="0"/>
              <a:t>1</a:t>
            </a:r>
            <a:r>
              <a:rPr lang="en-GB" sz="2200" dirty="0"/>
              <a:t> and X</a:t>
            </a:r>
            <a:r>
              <a:rPr lang="en-GB" sz="2800" baseline="-25000" dirty="0"/>
              <a:t>2</a:t>
            </a:r>
            <a:r>
              <a:rPr lang="en-GB" sz="2200" dirty="0"/>
              <a:t>, the regression line is actually a flat plane in 3D space.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cxnSp>
        <p:nvCxnSpPr>
          <p:cNvPr id="5" name="Straight Arrow Connector 4"/>
          <p:cNvCxnSpPr/>
          <p:nvPr/>
        </p:nvCxnSpPr>
        <p:spPr>
          <a:xfrm>
            <a:off x="3662646" y="5791361"/>
            <a:ext cx="4753302"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630588" y="1981361"/>
            <a:ext cx="0" cy="3810000"/>
          </a:xfrm>
          <a:prstGeom prst="straightConnector1">
            <a:avLst/>
          </a:prstGeom>
          <a:ln w="571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87852" y="5769823"/>
            <a:ext cx="639919" cy="707886"/>
          </a:xfrm>
          <a:prstGeom prst="rect">
            <a:avLst/>
          </a:prstGeom>
          <a:noFill/>
        </p:spPr>
        <p:txBody>
          <a:bodyPr wrap="none" rtlCol="0">
            <a:spAutoFit/>
          </a:bodyPr>
          <a:lstStyle/>
          <a:p>
            <a:r>
              <a:rPr lang="en-GB" sz="4000" b="1" dirty="0"/>
              <a:t>X</a:t>
            </a:r>
            <a:r>
              <a:rPr lang="en-GB" sz="4000" b="1" baseline="-25000" dirty="0"/>
              <a:t>1</a:t>
            </a:r>
            <a:endParaRPr lang="en-GB" b="1" baseline="-25000" dirty="0"/>
          </a:p>
        </p:txBody>
      </p:sp>
      <p:sp>
        <p:nvSpPr>
          <p:cNvPr id="8" name="TextBox 7"/>
          <p:cNvSpPr txBox="1"/>
          <p:nvPr/>
        </p:nvSpPr>
        <p:spPr>
          <a:xfrm>
            <a:off x="3021714" y="3049032"/>
            <a:ext cx="450764" cy="707886"/>
          </a:xfrm>
          <a:prstGeom prst="rect">
            <a:avLst/>
          </a:prstGeom>
          <a:noFill/>
        </p:spPr>
        <p:txBody>
          <a:bodyPr wrap="none" rtlCol="0">
            <a:spAutoFit/>
          </a:bodyPr>
          <a:lstStyle/>
          <a:p>
            <a:r>
              <a:rPr lang="en-GB" sz="4000" b="1" dirty="0"/>
              <a:t>Y</a:t>
            </a:r>
            <a:endParaRPr lang="en-GB" b="1" dirty="0"/>
          </a:p>
        </p:txBody>
      </p:sp>
      <p:cxnSp>
        <p:nvCxnSpPr>
          <p:cNvPr id="9" name="Straight Arrow Connector 8"/>
          <p:cNvCxnSpPr/>
          <p:nvPr/>
        </p:nvCxnSpPr>
        <p:spPr>
          <a:xfrm flipV="1">
            <a:off x="3635848" y="5791361"/>
            <a:ext cx="0" cy="1524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05206" y="5894618"/>
            <a:ext cx="450764" cy="707886"/>
          </a:xfrm>
          <a:prstGeom prst="rect">
            <a:avLst/>
          </a:prstGeom>
          <a:noFill/>
        </p:spPr>
        <p:txBody>
          <a:bodyPr wrap="none" rtlCol="0">
            <a:spAutoFit/>
          </a:bodyPr>
          <a:lstStyle/>
          <a:p>
            <a:r>
              <a:rPr lang="en-GB" sz="4000" b="1" dirty="0"/>
              <a:t>0</a:t>
            </a:r>
            <a:endParaRPr lang="en-GB" b="1" dirty="0"/>
          </a:p>
        </p:txBody>
      </p:sp>
      <p:sp>
        <p:nvSpPr>
          <p:cNvPr id="68" name="TextBox 67"/>
          <p:cNvSpPr txBox="1"/>
          <p:nvPr/>
        </p:nvSpPr>
        <p:spPr>
          <a:xfrm rot="19192595">
            <a:off x="4191733" y="4381798"/>
            <a:ext cx="595035" cy="646331"/>
          </a:xfrm>
          <a:prstGeom prst="rect">
            <a:avLst/>
          </a:prstGeom>
          <a:noFill/>
        </p:spPr>
        <p:txBody>
          <a:bodyPr wrap="none" rtlCol="0">
            <a:spAutoFit/>
          </a:bodyPr>
          <a:lstStyle/>
          <a:p>
            <a:r>
              <a:rPr lang="en-GB" sz="3600" b="1" dirty="0"/>
              <a:t>X</a:t>
            </a:r>
            <a:r>
              <a:rPr lang="en-GB" sz="3600" b="1" baseline="-25000" dirty="0"/>
              <a:t>2</a:t>
            </a:r>
            <a:endParaRPr lang="en-GB" sz="1600" b="1" baseline="-25000" dirty="0"/>
          </a:p>
        </p:txBody>
      </p:sp>
      <p:grpSp>
        <p:nvGrpSpPr>
          <p:cNvPr id="56" name="Group 55"/>
          <p:cNvGrpSpPr/>
          <p:nvPr/>
        </p:nvGrpSpPr>
        <p:grpSpPr>
          <a:xfrm>
            <a:off x="3367069" y="1878131"/>
            <a:ext cx="6074932" cy="2418319"/>
            <a:chOff x="1497714" y="919161"/>
            <a:chExt cx="6074932" cy="2418319"/>
          </a:xfrm>
        </p:grpSpPr>
        <p:sp>
          <p:nvSpPr>
            <p:cNvPr id="58" name="Flowchart: Data 57"/>
            <p:cNvSpPr/>
            <p:nvPr/>
          </p:nvSpPr>
          <p:spPr>
            <a:xfrm rot="20394448">
              <a:off x="1497714" y="1764467"/>
              <a:ext cx="6074932" cy="746744"/>
            </a:xfrm>
            <a:prstGeom prst="flowChartInputOutput">
              <a:avLst/>
            </a:prstGeom>
            <a:gradFill flip="none" rotWithShape="1">
              <a:gsLst>
                <a:gs pos="0">
                  <a:schemeClr val="bg1"/>
                </a:gs>
                <a:gs pos="50000">
                  <a:schemeClr val="accent2">
                    <a:lumMod val="20000"/>
                    <a:lumOff val="80000"/>
                  </a:schemeClr>
                </a:gs>
                <a:gs pos="100000">
                  <a:schemeClr val="accent2">
                    <a:lumMod val="60000"/>
                    <a:lumOff val="40000"/>
                  </a:schemeClr>
                </a:gs>
              </a:gsLst>
              <a:lin ang="0" scaled="0"/>
              <a:tileRect/>
            </a:gra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p:cNvCxnSpPr/>
            <p:nvPr/>
          </p:nvCxnSpPr>
          <p:spPr>
            <a:xfrm flipV="1">
              <a:off x="2460119" y="999205"/>
              <a:ext cx="4577926" cy="1671073"/>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297628" y="1260657"/>
              <a:ext cx="4577926" cy="1671073"/>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094239" y="1543162"/>
              <a:ext cx="4577926" cy="1671073"/>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2216717" y="2270679"/>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73221" y="2128203"/>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120651" y="1961940"/>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518280" y="1833933"/>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971283" y="1639383"/>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4414198" y="1475419"/>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891118" y="1316416"/>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43169" y="1130779"/>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892646" y="919161"/>
              <a:ext cx="845601" cy="1066801"/>
            </a:xfrm>
            <a:prstGeom prst="line">
              <a:avLst/>
            </a:prstGeom>
            <a:ln>
              <a:solidFill>
                <a:srgbClr val="984807">
                  <a:alpha val="50196"/>
                </a:srgbClr>
              </a:solidFill>
              <a:prstDash val="dash"/>
            </a:ln>
          </p:spPr>
          <p:style>
            <a:lnRef idx="1">
              <a:schemeClr val="accent1"/>
            </a:lnRef>
            <a:fillRef idx="0">
              <a:schemeClr val="accent1"/>
            </a:fillRef>
            <a:effectRef idx="0">
              <a:schemeClr val="accent1"/>
            </a:effectRef>
            <a:fontRef idx="minor">
              <a:schemeClr val="tx1"/>
            </a:fontRef>
          </p:style>
        </p:cxnSp>
      </p:grpSp>
      <p:sp>
        <p:nvSpPr>
          <p:cNvPr id="80" name="Oval 79"/>
          <p:cNvSpPr>
            <a:spLocks noChangeArrowheads="1"/>
          </p:cNvSpPr>
          <p:nvPr/>
        </p:nvSpPr>
        <p:spPr bwMode="auto">
          <a:xfrm>
            <a:off x="6252135" y="3358074"/>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1" name="Oval 80"/>
          <p:cNvSpPr>
            <a:spLocks noChangeArrowheads="1"/>
          </p:cNvSpPr>
          <p:nvPr/>
        </p:nvSpPr>
        <p:spPr bwMode="auto">
          <a:xfrm>
            <a:off x="7731873" y="2518375"/>
            <a:ext cx="152400" cy="152400"/>
          </a:xfrm>
          <a:prstGeom prst="ellipse">
            <a:avLst/>
          </a:prstGeom>
          <a:gradFill flip="none" rotWithShape="1">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tileRect/>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2" name="Oval 81"/>
          <p:cNvSpPr>
            <a:spLocks noChangeArrowheads="1"/>
          </p:cNvSpPr>
          <p:nvPr/>
        </p:nvSpPr>
        <p:spPr bwMode="auto">
          <a:xfrm>
            <a:off x="4252852" y="3508975"/>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3" name="Oval 82"/>
          <p:cNvSpPr>
            <a:spLocks noChangeArrowheads="1"/>
          </p:cNvSpPr>
          <p:nvPr/>
        </p:nvSpPr>
        <p:spPr bwMode="auto">
          <a:xfrm>
            <a:off x="8291452" y="2518375"/>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4" name="Oval 83"/>
          <p:cNvSpPr>
            <a:spLocks noChangeArrowheads="1"/>
          </p:cNvSpPr>
          <p:nvPr/>
        </p:nvSpPr>
        <p:spPr bwMode="auto">
          <a:xfrm>
            <a:off x="6207353" y="2808786"/>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5" name="Oval 84"/>
          <p:cNvSpPr>
            <a:spLocks noChangeArrowheads="1"/>
          </p:cNvSpPr>
          <p:nvPr/>
        </p:nvSpPr>
        <p:spPr bwMode="auto">
          <a:xfrm>
            <a:off x="5477465" y="3131753"/>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cxnSp>
        <p:nvCxnSpPr>
          <p:cNvPr id="86" name="Straight Arrow Connector 85"/>
          <p:cNvCxnSpPr/>
          <p:nvPr/>
        </p:nvCxnSpPr>
        <p:spPr>
          <a:xfrm>
            <a:off x="3452857" y="4492536"/>
            <a:ext cx="15766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4931673" y="3230842"/>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8" name="Oval 87"/>
          <p:cNvSpPr>
            <a:spLocks noChangeArrowheads="1"/>
          </p:cNvSpPr>
          <p:nvPr/>
        </p:nvSpPr>
        <p:spPr bwMode="auto">
          <a:xfrm>
            <a:off x="4332693" y="4035336"/>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89" name="Oval 88"/>
          <p:cNvSpPr>
            <a:spLocks noChangeArrowheads="1"/>
          </p:cNvSpPr>
          <p:nvPr/>
        </p:nvSpPr>
        <p:spPr bwMode="auto">
          <a:xfrm>
            <a:off x="7387189" y="2358189"/>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0" name="Oval 89"/>
          <p:cNvSpPr>
            <a:spLocks noChangeArrowheads="1"/>
          </p:cNvSpPr>
          <p:nvPr/>
        </p:nvSpPr>
        <p:spPr bwMode="auto">
          <a:xfrm>
            <a:off x="8744909" y="1725731"/>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1" name="Oval 90"/>
          <p:cNvSpPr>
            <a:spLocks noChangeArrowheads="1"/>
          </p:cNvSpPr>
          <p:nvPr/>
        </p:nvSpPr>
        <p:spPr bwMode="auto">
          <a:xfrm>
            <a:off x="5658035" y="3476848"/>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2" name="Oval 91"/>
          <p:cNvSpPr>
            <a:spLocks noChangeArrowheads="1"/>
          </p:cNvSpPr>
          <p:nvPr/>
        </p:nvSpPr>
        <p:spPr bwMode="auto">
          <a:xfrm>
            <a:off x="6919852" y="2289775"/>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3" name="Oval 92"/>
          <p:cNvSpPr>
            <a:spLocks noChangeArrowheads="1"/>
          </p:cNvSpPr>
          <p:nvPr/>
        </p:nvSpPr>
        <p:spPr bwMode="auto">
          <a:xfrm>
            <a:off x="8042205" y="1837902"/>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4" name="Oval 93"/>
          <p:cNvSpPr>
            <a:spLocks noChangeArrowheads="1"/>
          </p:cNvSpPr>
          <p:nvPr/>
        </p:nvSpPr>
        <p:spPr bwMode="auto">
          <a:xfrm>
            <a:off x="8274376" y="2094657"/>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5" name="Oval 94"/>
          <p:cNvSpPr>
            <a:spLocks noChangeArrowheads="1"/>
          </p:cNvSpPr>
          <p:nvPr/>
        </p:nvSpPr>
        <p:spPr bwMode="auto">
          <a:xfrm>
            <a:off x="4874926" y="3822144"/>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6" name="Oval 95"/>
          <p:cNvSpPr>
            <a:spLocks noChangeArrowheads="1"/>
          </p:cNvSpPr>
          <p:nvPr/>
        </p:nvSpPr>
        <p:spPr bwMode="auto">
          <a:xfrm>
            <a:off x="8897309" y="1958175"/>
            <a:ext cx="152400" cy="152400"/>
          </a:xfrm>
          <a:prstGeom prst="ellipse">
            <a:avLst/>
          </a:prstGeom>
          <a:gradFill>
            <a:gsLst>
              <a:gs pos="0">
                <a:schemeClr val="accent1">
                  <a:lumMod val="40000"/>
                  <a:lumOff val="60000"/>
                </a:schemeClr>
              </a:gs>
              <a:gs pos="50000">
                <a:schemeClr val="accent1">
                  <a:lumMod val="60000"/>
                  <a:lumOff val="40000"/>
                </a:schemeClr>
              </a:gs>
              <a:gs pos="100000">
                <a:schemeClr val="tx2">
                  <a:lumMod val="5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7" name="Oval 96"/>
          <p:cNvSpPr>
            <a:spLocks noChangeArrowheads="1"/>
          </p:cNvSpPr>
          <p:nvPr/>
        </p:nvSpPr>
        <p:spPr bwMode="auto">
          <a:xfrm>
            <a:off x="3862635" y="4020090"/>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8" name="Oval 97"/>
          <p:cNvSpPr>
            <a:spLocks noChangeArrowheads="1"/>
          </p:cNvSpPr>
          <p:nvPr/>
        </p:nvSpPr>
        <p:spPr bwMode="auto">
          <a:xfrm>
            <a:off x="5746805" y="3265987"/>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99" name="Oval 98"/>
          <p:cNvSpPr>
            <a:spLocks noChangeArrowheads="1"/>
          </p:cNvSpPr>
          <p:nvPr/>
        </p:nvSpPr>
        <p:spPr bwMode="auto">
          <a:xfrm>
            <a:off x="6455946" y="2350031"/>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75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100" name="Oval 99"/>
          <p:cNvSpPr>
            <a:spLocks noChangeArrowheads="1"/>
          </p:cNvSpPr>
          <p:nvPr/>
        </p:nvSpPr>
        <p:spPr bwMode="auto">
          <a:xfrm>
            <a:off x="6964111" y="3004150"/>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101" name="Oval 100"/>
          <p:cNvSpPr>
            <a:spLocks noChangeArrowheads="1"/>
          </p:cNvSpPr>
          <p:nvPr/>
        </p:nvSpPr>
        <p:spPr bwMode="auto">
          <a:xfrm>
            <a:off x="6769130" y="2967789"/>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102" name="Oval 101"/>
          <p:cNvSpPr>
            <a:spLocks noChangeArrowheads="1"/>
          </p:cNvSpPr>
          <p:nvPr/>
        </p:nvSpPr>
        <p:spPr bwMode="auto">
          <a:xfrm>
            <a:off x="7359600" y="3079709"/>
            <a:ext cx="152400" cy="152400"/>
          </a:xfrm>
          <a:prstGeom prst="ellipse">
            <a:avLst/>
          </a:prstGeom>
          <a:gradFill>
            <a:gsLst>
              <a:gs pos="0">
                <a:schemeClr val="accent1">
                  <a:lumMod val="20000"/>
                  <a:lumOff val="80000"/>
                </a:schemeClr>
              </a:gs>
              <a:gs pos="50000">
                <a:schemeClr val="accent1">
                  <a:lumMod val="60000"/>
                  <a:lumOff val="40000"/>
                </a:schemeClr>
              </a:gs>
              <a:gs pos="100000">
                <a:schemeClr val="accent1">
                  <a:lumMod val="60000"/>
                  <a:lumOff val="40000"/>
                </a:schemeClr>
              </a:gs>
            </a:gsLst>
            <a:path path="circle">
              <a:fillToRect l="50000" t="50000" r="50000" b="50000"/>
            </a:path>
          </a:gradFill>
          <a:ln w="19050">
            <a:noFill/>
            <a:round/>
            <a:headEnd/>
            <a:tailEnd/>
          </a:ln>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Tree>
    <p:extLst>
      <p:ext uri="{BB962C8B-B14F-4D97-AF65-F5344CB8AC3E}">
        <p14:creationId xmlns:p14="http://schemas.microsoft.com/office/powerpoint/2010/main" val="37354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fade">
                                      <p:cBhvr>
                                        <p:cTn id="38" dur="500"/>
                                        <p:tgtEl>
                                          <p:spTgt spid="8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fade">
                                      <p:cBhvr>
                                        <p:cTn id="41" dur="500"/>
                                        <p:tgtEl>
                                          <p:spTgt spid="8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fade">
                                      <p:cBhvr>
                                        <p:cTn id="44" dur="500"/>
                                        <p:tgtEl>
                                          <p:spTgt spid="8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500"/>
                                        <p:tgtEl>
                                          <p:spTgt spid="8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fade">
                                      <p:cBhvr>
                                        <p:cTn id="62" dur="500"/>
                                        <p:tgtEl>
                                          <p:spTgt spid="8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fade">
                                      <p:cBhvr>
                                        <p:cTn id="65" dur="500"/>
                                        <p:tgtEl>
                                          <p:spTgt spid="9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3"/>
                                        </p:tgtEl>
                                        <p:attrNameLst>
                                          <p:attrName>style.visibility</p:attrName>
                                        </p:attrNameLst>
                                      </p:cBhvr>
                                      <p:to>
                                        <p:strVal val="visible"/>
                                      </p:to>
                                    </p:set>
                                    <p:animEffect transition="in" filter="fade">
                                      <p:cBhvr>
                                        <p:cTn id="74" dur="500"/>
                                        <p:tgtEl>
                                          <p:spTgt spid="9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fade">
                                      <p:cBhvr>
                                        <p:cTn id="77" dur="500"/>
                                        <p:tgtEl>
                                          <p:spTgt spid="9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500"/>
                                        <p:tgtEl>
                                          <p:spTgt spid="9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500"/>
                                        <p:tgtEl>
                                          <p:spTgt spid="9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fade">
                                      <p:cBhvr>
                                        <p:cTn id="86" dur="500"/>
                                        <p:tgtEl>
                                          <p:spTgt spid="9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fade">
                                      <p:cBhvr>
                                        <p:cTn id="89" dur="500"/>
                                        <p:tgtEl>
                                          <p:spTgt spid="9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fade">
                                      <p:cBhvr>
                                        <p:cTn id="92" dur="500"/>
                                        <p:tgtEl>
                                          <p:spTgt spid="9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fade">
                                      <p:cBhvr>
                                        <p:cTn id="95" dur="500"/>
                                        <p:tgtEl>
                                          <p:spTgt spid="10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fade">
                                      <p:cBhvr>
                                        <p:cTn id="101" dur="500"/>
                                        <p:tgtEl>
                                          <p:spTgt spid="10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68" grpId="0"/>
      <p:bldP spid="80" grpId="0" animBg="1"/>
      <p:bldP spid="81" grpId="0" animBg="1"/>
      <p:bldP spid="82" grpId="0" animBg="1"/>
      <p:bldP spid="83" grpId="0" animBg="1"/>
      <p:bldP spid="84" grpId="0" animBg="1"/>
      <p:bldP spid="85"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Multiple Regression </a:t>
            </a:r>
            <a:r>
              <a:rPr lang="en-GB" dirty="0"/>
              <a:t>E</a:t>
            </a:r>
            <a:r>
              <a:rPr lang="en-GB" dirty="0" smtClean="0"/>
              <a:t>quation</a:t>
            </a:r>
            <a:endParaRPr lang="en-GB" dirty="0"/>
          </a:p>
        </p:txBody>
      </p:sp>
      <p:sp>
        <p:nvSpPr>
          <p:cNvPr id="3" name="Content Placeholder 2"/>
          <p:cNvSpPr>
            <a:spLocks noGrp="1"/>
          </p:cNvSpPr>
          <p:nvPr>
            <p:ph idx="1"/>
          </p:nvPr>
        </p:nvSpPr>
        <p:spPr>
          <a:xfrm>
            <a:off x="2251529" y="1497725"/>
            <a:ext cx="7946571" cy="4857039"/>
          </a:xfrm>
        </p:spPr>
        <p:txBody>
          <a:bodyPr>
            <a:normAutofit fontScale="85000" lnSpcReduction="10000"/>
          </a:bodyPr>
          <a:lstStyle/>
          <a:p>
            <a:pPr marL="0" indent="0" algn="ctr">
              <a:buNone/>
            </a:pPr>
            <a:r>
              <a:rPr lang="en-GB" sz="4800" dirty="0"/>
              <a:t>Ŷ = a + b</a:t>
            </a:r>
            <a:r>
              <a:rPr lang="en-GB" sz="5400" baseline="-25000" dirty="0"/>
              <a:t>1</a:t>
            </a:r>
            <a:r>
              <a:rPr lang="en-GB" sz="4800" dirty="0"/>
              <a:t>X</a:t>
            </a:r>
            <a:r>
              <a:rPr lang="en-GB" sz="5400" baseline="-25000" dirty="0"/>
              <a:t>1</a:t>
            </a:r>
            <a:r>
              <a:rPr lang="en-GB" sz="4800" dirty="0"/>
              <a:t> + b</a:t>
            </a:r>
            <a:r>
              <a:rPr lang="en-GB" sz="5400" baseline="-25000" dirty="0"/>
              <a:t>2</a:t>
            </a:r>
            <a:r>
              <a:rPr lang="en-GB" sz="4800" dirty="0"/>
              <a:t>X</a:t>
            </a:r>
            <a:r>
              <a:rPr lang="en-GB" sz="5400" baseline="-25000" dirty="0"/>
              <a:t>2</a:t>
            </a:r>
            <a:r>
              <a:rPr lang="en-GB" sz="4800" dirty="0"/>
              <a:t> + …. </a:t>
            </a:r>
            <a:r>
              <a:rPr lang="en-GB" sz="4800" dirty="0" err="1"/>
              <a:t>b</a:t>
            </a:r>
            <a:r>
              <a:rPr lang="en-GB" sz="5400" baseline="-25000" dirty="0" err="1"/>
              <a:t>n</a:t>
            </a:r>
            <a:r>
              <a:rPr lang="en-GB" sz="4800" dirty="0" err="1"/>
              <a:t>X</a:t>
            </a:r>
            <a:r>
              <a:rPr lang="en-GB" sz="5400" baseline="-25000" dirty="0" err="1"/>
              <a:t>n</a:t>
            </a:r>
            <a:endParaRPr lang="en-GB" sz="5400" baseline="-25000" dirty="0"/>
          </a:p>
          <a:p>
            <a:pPr marL="0" indent="0">
              <a:buNone/>
            </a:pPr>
            <a:endParaRPr lang="en-GB" dirty="0"/>
          </a:p>
          <a:p>
            <a:pPr marL="0" indent="0">
              <a:buNone/>
            </a:pPr>
            <a:r>
              <a:rPr lang="en-GB" sz="2400" dirty="0"/>
              <a:t>where </a:t>
            </a:r>
          </a:p>
          <a:p>
            <a:pPr marL="0" indent="0">
              <a:buNone/>
            </a:pPr>
            <a:r>
              <a:rPr lang="en-GB" sz="2400" b="1" dirty="0"/>
              <a:t>Ŷ</a:t>
            </a:r>
            <a:r>
              <a:rPr lang="en-GB" sz="2400" dirty="0"/>
              <a:t>    the predicted value of the outcome variable Y (e.g., </a:t>
            </a:r>
            <a:r>
              <a:rPr lang="en-GB" sz="2400" dirty="0" smtClean="0">
                <a:solidFill>
                  <a:schemeClr val="accent5">
                    <a:lumMod val="50000"/>
                  </a:schemeClr>
                </a:solidFill>
              </a:rPr>
              <a:t>wellbeing</a:t>
            </a:r>
            <a:r>
              <a:rPr lang="en-GB" sz="2400" dirty="0" smtClean="0"/>
              <a:t>)</a:t>
            </a:r>
            <a:endParaRPr lang="en-GB" sz="2400" dirty="0"/>
          </a:p>
          <a:p>
            <a:pPr marL="0" indent="0">
              <a:buNone/>
            </a:pPr>
            <a:r>
              <a:rPr lang="en-GB" sz="2400" b="1" dirty="0"/>
              <a:t>a</a:t>
            </a:r>
            <a:r>
              <a:rPr lang="en-GB" sz="2400" dirty="0"/>
              <a:t>    the intercept (constant)</a:t>
            </a:r>
          </a:p>
          <a:p>
            <a:pPr marL="0" indent="0">
              <a:buNone/>
            </a:pPr>
            <a:r>
              <a:rPr lang="en-GB" sz="2400" b="1" dirty="0"/>
              <a:t>X</a:t>
            </a:r>
            <a:r>
              <a:rPr lang="en-GB" sz="2400" dirty="0"/>
              <a:t>    the predictor variables</a:t>
            </a:r>
          </a:p>
          <a:p>
            <a:pPr marL="0" indent="0">
              <a:buNone/>
            </a:pPr>
            <a:r>
              <a:rPr lang="en-GB" sz="2400" b="1" dirty="0" smtClean="0"/>
              <a:t>b</a:t>
            </a:r>
            <a:r>
              <a:rPr lang="en-GB" sz="2400" b="1" baseline="-25000" dirty="0" smtClean="0"/>
              <a:t>1</a:t>
            </a:r>
            <a:r>
              <a:rPr lang="en-GB" sz="2400" dirty="0" smtClean="0"/>
              <a:t>  </a:t>
            </a:r>
            <a:r>
              <a:rPr lang="en-GB" sz="2400" dirty="0"/>
              <a:t>the coefficient (‘slope’) for predictor X</a:t>
            </a:r>
            <a:r>
              <a:rPr lang="en-GB" sz="2400" baseline="-25000" dirty="0"/>
              <a:t>1 </a:t>
            </a:r>
            <a:r>
              <a:rPr lang="en-GB" sz="2400" dirty="0"/>
              <a:t>(e.g., </a:t>
            </a:r>
            <a:r>
              <a:rPr lang="en-GB" sz="2400" dirty="0" smtClean="0">
                <a:solidFill>
                  <a:schemeClr val="accent5">
                    <a:lumMod val="50000"/>
                  </a:schemeClr>
                </a:solidFill>
              </a:rPr>
              <a:t>worry</a:t>
            </a:r>
            <a:r>
              <a:rPr lang="en-GB" sz="2400" dirty="0" smtClean="0"/>
              <a:t>)</a:t>
            </a:r>
            <a:endParaRPr lang="en-GB" sz="2400" baseline="-25000" dirty="0"/>
          </a:p>
          <a:p>
            <a:pPr marL="0" indent="0">
              <a:buNone/>
            </a:pPr>
            <a:r>
              <a:rPr lang="en-GB" sz="2400" b="1" dirty="0"/>
              <a:t>b</a:t>
            </a:r>
            <a:r>
              <a:rPr lang="en-GB" sz="2400" b="1" baseline="-25000" dirty="0"/>
              <a:t>2</a:t>
            </a:r>
            <a:r>
              <a:rPr lang="en-GB" sz="2400" dirty="0"/>
              <a:t>  the coefficient (‘slope’) for predictor X</a:t>
            </a:r>
            <a:r>
              <a:rPr lang="en-GB" sz="2400" baseline="-25000" dirty="0"/>
              <a:t>2</a:t>
            </a:r>
            <a:r>
              <a:rPr lang="en-GB" sz="2400" dirty="0"/>
              <a:t> (e.g., </a:t>
            </a:r>
            <a:r>
              <a:rPr lang="en-GB" sz="2400" dirty="0" smtClean="0">
                <a:solidFill>
                  <a:schemeClr val="accent5">
                    <a:lumMod val="50000"/>
                  </a:schemeClr>
                </a:solidFill>
              </a:rPr>
              <a:t>mindfulness</a:t>
            </a:r>
            <a:r>
              <a:rPr lang="en-GB" sz="2400" dirty="0" smtClean="0"/>
              <a:t>)</a:t>
            </a:r>
            <a:endParaRPr lang="en-GB" sz="2400" dirty="0"/>
          </a:p>
          <a:p>
            <a:pPr marL="0" indent="0">
              <a:buNone/>
            </a:pPr>
            <a:r>
              <a:rPr lang="en-GB" sz="2400" b="1" dirty="0" err="1"/>
              <a:t>b</a:t>
            </a:r>
            <a:r>
              <a:rPr lang="en-GB" sz="2400" b="1" baseline="-25000" dirty="0" err="1"/>
              <a:t>n</a:t>
            </a:r>
            <a:r>
              <a:rPr lang="en-GB" sz="2400" b="1" dirty="0"/>
              <a:t> </a:t>
            </a:r>
            <a:r>
              <a:rPr lang="en-GB" sz="2400" dirty="0"/>
              <a:t> the coefficient (‘slope’) for predictor n</a:t>
            </a:r>
            <a:endParaRPr lang="en-GB" sz="2400" baseline="-25000" dirty="0"/>
          </a:p>
          <a:p>
            <a:pPr marL="0" indent="0">
              <a:buNone/>
            </a:pPr>
            <a:r>
              <a:rPr lang="en-GB" sz="2400" b="1" dirty="0"/>
              <a:t>n  </a:t>
            </a:r>
            <a:r>
              <a:rPr lang="en-GB" sz="2400" dirty="0"/>
              <a:t>  the number of predictor variables</a:t>
            </a:r>
          </a:p>
          <a:p>
            <a:pPr marL="0" indent="0">
              <a:buNone/>
            </a:pPr>
            <a:endParaRPr lang="en-GB" sz="2400" dirty="0"/>
          </a:p>
          <a:p>
            <a:pPr marL="0" indent="0">
              <a:buNone/>
            </a:pPr>
            <a:r>
              <a:rPr lang="en-GB" sz="2400" dirty="0"/>
              <a:t>e.g.</a:t>
            </a:r>
          </a:p>
          <a:p>
            <a:pPr marL="0" indent="0">
              <a:buNone/>
            </a:pPr>
            <a:r>
              <a:rPr lang="en-GB" b="1" dirty="0" smtClean="0">
                <a:solidFill>
                  <a:schemeClr val="accent1">
                    <a:lumMod val="75000"/>
                  </a:schemeClr>
                </a:solidFill>
              </a:rPr>
              <a:t>Predicted wellbeing   =   70.73   - 0.77(worry) + 1.25(mindfulness)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27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Data 39"/>
          <p:cNvSpPr/>
          <p:nvPr/>
        </p:nvSpPr>
        <p:spPr>
          <a:xfrm rot="20394448">
            <a:off x="2291754" y="2774767"/>
            <a:ext cx="6074932" cy="746744"/>
          </a:xfrm>
          <a:prstGeom prst="flowChartInputOutput">
            <a:avLst/>
          </a:prstGeom>
          <a:gradFill flip="none" rotWithShape="1">
            <a:gsLst>
              <a:gs pos="0">
                <a:schemeClr val="bg1"/>
              </a:gs>
              <a:gs pos="50000">
                <a:schemeClr val="accent2">
                  <a:lumMod val="20000"/>
                  <a:lumOff val="80000"/>
                </a:schemeClr>
              </a:gs>
              <a:gs pos="100000">
                <a:schemeClr val="accent2">
                  <a:lumMod val="60000"/>
                  <a:lumOff val="40000"/>
                </a:schemeClr>
              </a:gs>
            </a:gsLst>
            <a:lin ang="0" scaled="0"/>
            <a:tileRect/>
          </a:gra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p:cNvCxnSpPr/>
          <p:nvPr/>
        </p:nvCxnSpPr>
        <p:spPr>
          <a:xfrm>
            <a:off x="2385742" y="4578102"/>
            <a:ext cx="157660"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547236" y="4382017"/>
            <a:ext cx="2119885" cy="153317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981200" y="0"/>
            <a:ext cx="8229600" cy="792162"/>
          </a:xfrm>
        </p:spPr>
        <p:txBody>
          <a:bodyPr>
            <a:normAutofit/>
          </a:bodyPr>
          <a:lstStyle/>
          <a:p>
            <a:r>
              <a:rPr lang="en-GB" sz="2800" dirty="0"/>
              <a:t>Multiple Regression: Visual representation</a:t>
            </a:r>
            <a:endParaRPr lang="en-GB" sz="3600" baseline="-25000" dirty="0"/>
          </a:p>
        </p:txBody>
      </p:sp>
      <p:sp>
        <p:nvSpPr>
          <p:cNvPr id="3" name="Content Placeholder 2"/>
          <p:cNvSpPr>
            <a:spLocks noGrp="1"/>
          </p:cNvSpPr>
          <p:nvPr>
            <p:ph idx="1"/>
          </p:nvPr>
        </p:nvSpPr>
        <p:spPr>
          <a:xfrm>
            <a:off x="1975214" y="681926"/>
            <a:ext cx="8229600" cy="1146875"/>
          </a:xfrm>
        </p:spPr>
        <p:txBody>
          <a:bodyPr>
            <a:normAutofit/>
          </a:bodyPr>
          <a:lstStyle/>
          <a:p>
            <a:r>
              <a:rPr lang="en-GB" sz="2000" dirty="0"/>
              <a:t>Two predictor variables (X</a:t>
            </a:r>
            <a:r>
              <a:rPr lang="en-GB" sz="2000" baseline="-25000" dirty="0"/>
              <a:t>1</a:t>
            </a:r>
            <a:r>
              <a:rPr lang="en-GB" sz="2000" dirty="0"/>
              <a:t> and X</a:t>
            </a:r>
            <a:r>
              <a:rPr lang="en-GB" sz="2000" baseline="-25000" dirty="0"/>
              <a:t>2</a:t>
            </a:r>
            <a:r>
              <a:rPr lang="en-GB" sz="2000" dirty="0"/>
              <a:t>)</a:t>
            </a:r>
          </a:p>
          <a:p>
            <a:r>
              <a:rPr lang="en-GB" sz="2000" dirty="0"/>
              <a:t>The intercept </a:t>
            </a:r>
            <a:r>
              <a:rPr lang="en-GB" sz="2000" b="1" dirty="0">
                <a:solidFill>
                  <a:schemeClr val="tx2"/>
                </a:solidFill>
              </a:rPr>
              <a:t>a</a:t>
            </a:r>
            <a:r>
              <a:rPr lang="en-GB" sz="2000" dirty="0"/>
              <a:t> determines the ‘height’ of the plane</a:t>
            </a:r>
          </a:p>
          <a:p>
            <a:r>
              <a:rPr lang="en-GB" sz="2000" dirty="0"/>
              <a:t>The coefficients </a:t>
            </a:r>
            <a:r>
              <a:rPr lang="en-GB" sz="2000" b="1" dirty="0">
                <a:solidFill>
                  <a:schemeClr val="tx2"/>
                </a:solidFill>
              </a:rPr>
              <a:t>b</a:t>
            </a:r>
            <a:r>
              <a:rPr lang="en-GB" sz="2800" b="1" baseline="-25000" dirty="0">
                <a:solidFill>
                  <a:schemeClr val="tx2"/>
                </a:solidFill>
              </a:rPr>
              <a:t>1</a:t>
            </a:r>
            <a:r>
              <a:rPr lang="en-GB" sz="2000" dirty="0"/>
              <a:t> and </a:t>
            </a:r>
            <a:r>
              <a:rPr lang="en-GB" sz="2000" b="1" dirty="0">
                <a:solidFill>
                  <a:schemeClr val="tx2"/>
                </a:solidFill>
              </a:rPr>
              <a:t>b</a:t>
            </a:r>
            <a:r>
              <a:rPr lang="en-GB" sz="2800" b="1" baseline="-25000" dirty="0">
                <a:solidFill>
                  <a:schemeClr val="tx2"/>
                </a:solidFill>
              </a:rPr>
              <a:t>2</a:t>
            </a:r>
            <a:r>
              <a:rPr lang="en-GB" sz="2000" dirty="0"/>
              <a:t> determine the ‘tilt’ of the plane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cxnSp>
        <p:nvCxnSpPr>
          <p:cNvPr id="5" name="Straight Arrow Connector 4"/>
          <p:cNvCxnSpPr/>
          <p:nvPr/>
        </p:nvCxnSpPr>
        <p:spPr>
          <a:xfrm>
            <a:off x="2602196" y="5915186"/>
            <a:ext cx="4753302"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570138" y="2105186"/>
            <a:ext cx="0" cy="3810000"/>
          </a:xfrm>
          <a:prstGeom prst="straightConnector1">
            <a:avLst/>
          </a:prstGeom>
          <a:ln w="571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7402" y="5893648"/>
            <a:ext cx="639919" cy="707886"/>
          </a:xfrm>
          <a:prstGeom prst="rect">
            <a:avLst/>
          </a:prstGeom>
          <a:noFill/>
        </p:spPr>
        <p:txBody>
          <a:bodyPr wrap="none" rtlCol="0">
            <a:spAutoFit/>
          </a:bodyPr>
          <a:lstStyle/>
          <a:p>
            <a:r>
              <a:rPr lang="en-GB" sz="4000" b="1" dirty="0"/>
              <a:t>X</a:t>
            </a:r>
            <a:r>
              <a:rPr lang="en-GB" sz="4000" b="1" baseline="-25000" dirty="0"/>
              <a:t>1</a:t>
            </a:r>
            <a:endParaRPr lang="en-GB" b="1" baseline="-25000" dirty="0"/>
          </a:p>
        </p:txBody>
      </p:sp>
      <p:sp>
        <p:nvSpPr>
          <p:cNvPr id="8" name="TextBox 7"/>
          <p:cNvSpPr txBox="1"/>
          <p:nvPr/>
        </p:nvSpPr>
        <p:spPr>
          <a:xfrm>
            <a:off x="1961264" y="3172857"/>
            <a:ext cx="450764" cy="707886"/>
          </a:xfrm>
          <a:prstGeom prst="rect">
            <a:avLst/>
          </a:prstGeom>
          <a:noFill/>
        </p:spPr>
        <p:txBody>
          <a:bodyPr wrap="none" rtlCol="0">
            <a:spAutoFit/>
          </a:bodyPr>
          <a:lstStyle/>
          <a:p>
            <a:r>
              <a:rPr lang="en-GB" sz="4000" b="1" dirty="0"/>
              <a:t>Y</a:t>
            </a:r>
            <a:endParaRPr lang="en-GB" b="1" dirty="0"/>
          </a:p>
        </p:txBody>
      </p:sp>
      <p:cxnSp>
        <p:nvCxnSpPr>
          <p:cNvPr id="9" name="Straight Arrow Connector 8"/>
          <p:cNvCxnSpPr/>
          <p:nvPr/>
        </p:nvCxnSpPr>
        <p:spPr>
          <a:xfrm flipV="1">
            <a:off x="2575398" y="5915186"/>
            <a:ext cx="0" cy="1524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44756" y="6018443"/>
            <a:ext cx="450764" cy="707886"/>
          </a:xfrm>
          <a:prstGeom prst="rect">
            <a:avLst/>
          </a:prstGeom>
          <a:noFill/>
        </p:spPr>
        <p:txBody>
          <a:bodyPr wrap="none" rtlCol="0">
            <a:spAutoFit/>
          </a:bodyPr>
          <a:lstStyle/>
          <a:p>
            <a:r>
              <a:rPr lang="en-GB" sz="4000" b="1" dirty="0"/>
              <a:t>0</a:t>
            </a:r>
            <a:endParaRPr lang="en-GB" b="1" dirty="0"/>
          </a:p>
        </p:txBody>
      </p:sp>
      <p:cxnSp>
        <p:nvCxnSpPr>
          <p:cNvPr id="13" name="Straight Arrow Connector 12"/>
          <p:cNvCxnSpPr/>
          <p:nvPr/>
        </p:nvCxnSpPr>
        <p:spPr>
          <a:xfrm>
            <a:off x="5476537" y="3498787"/>
            <a:ext cx="1594704" cy="0"/>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00176" y="3585829"/>
            <a:ext cx="367408" cy="523220"/>
          </a:xfrm>
          <a:prstGeom prst="rect">
            <a:avLst/>
          </a:prstGeom>
          <a:noFill/>
        </p:spPr>
        <p:txBody>
          <a:bodyPr wrap="none" rtlCol="0">
            <a:spAutoFit/>
          </a:bodyPr>
          <a:lstStyle/>
          <a:p>
            <a:r>
              <a:rPr lang="en-GB" sz="2800" b="1" dirty="0"/>
              <a:t>1</a:t>
            </a:r>
            <a:endParaRPr lang="en-GB" sz="2000" b="1" dirty="0"/>
          </a:p>
        </p:txBody>
      </p:sp>
      <p:cxnSp>
        <p:nvCxnSpPr>
          <p:cNvPr id="15" name="Straight Arrow Connector 14"/>
          <p:cNvCxnSpPr>
            <a:stCxn id="14" idx="3"/>
          </p:cNvCxnSpPr>
          <p:nvPr/>
        </p:nvCxnSpPr>
        <p:spPr>
          <a:xfrm flipV="1">
            <a:off x="6367584" y="3842815"/>
            <a:ext cx="754566" cy="4625"/>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52191" y="2912746"/>
            <a:ext cx="0" cy="594163"/>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5317858" y="3842814"/>
            <a:ext cx="680342" cy="0"/>
          </a:xfrm>
          <a:prstGeom prst="straightConnector1">
            <a:avLst/>
          </a:prstGeom>
          <a:ln w="57150">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65025" y="2912746"/>
            <a:ext cx="0" cy="632265"/>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41226" y="2997694"/>
            <a:ext cx="498855" cy="523220"/>
          </a:xfrm>
          <a:prstGeom prst="rect">
            <a:avLst/>
          </a:prstGeom>
          <a:noFill/>
        </p:spPr>
        <p:txBody>
          <a:bodyPr wrap="none" rtlCol="0">
            <a:spAutoFit/>
          </a:bodyPr>
          <a:lstStyle/>
          <a:p>
            <a:r>
              <a:rPr lang="en-GB" sz="2800" b="1" dirty="0"/>
              <a:t>b</a:t>
            </a:r>
            <a:r>
              <a:rPr lang="en-GB" sz="2800" b="1" baseline="-25000" dirty="0"/>
              <a:t>1</a:t>
            </a:r>
            <a:endParaRPr lang="en-GB" sz="2000" b="1" baseline="-25000" dirty="0"/>
          </a:p>
        </p:txBody>
      </p:sp>
      <p:sp>
        <p:nvSpPr>
          <p:cNvPr id="68" name="TextBox 67"/>
          <p:cNvSpPr txBox="1"/>
          <p:nvPr/>
        </p:nvSpPr>
        <p:spPr>
          <a:xfrm rot="19192595">
            <a:off x="3131283" y="4505623"/>
            <a:ext cx="595035" cy="646331"/>
          </a:xfrm>
          <a:prstGeom prst="rect">
            <a:avLst/>
          </a:prstGeom>
          <a:noFill/>
        </p:spPr>
        <p:txBody>
          <a:bodyPr wrap="none" rtlCol="0">
            <a:spAutoFit/>
          </a:bodyPr>
          <a:lstStyle/>
          <a:p>
            <a:r>
              <a:rPr lang="en-GB" sz="3600" b="1" dirty="0"/>
              <a:t>X</a:t>
            </a:r>
            <a:r>
              <a:rPr lang="en-GB" sz="3600" b="1" baseline="-25000" dirty="0"/>
              <a:t>2</a:t>
            </a:r>
            <a:endParaRPr lang="en-GB" sz="1600" b="1" baseline="-25000" dirty="0"/>
          </a:p>
        </p:txBody>
      </p:sp>
      <p:cxnSp>
        <p:nvCxnSpPr>
          <p:cNvPr id="71" name="Straight Arrow Connector 70"/>
          <p:cNvCxnSpPr/>
          <p:nvPr/>
        </p:nvCxnSpPr>
        <p:spPr>
          <a:xfrm flipV="1">
            <a:off x="2240910" y="4578102"/>
            <a:ext cx="0" cy="1337084"/>
          </a:xfrm>
          <a:prstGeom prst="straightConnector1">
            <a:avLst/>
          </a:prstGeom>
          <a:ln w="57150">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712551" y="4886991"/>
            <a:ext cx="362600" cy="523220"/>
          </a:xfrm>
          <a:prstGeom prst="rect">
            <a:avLst/>
          </a:prstGeom>
          <a:noFill/>
        </p:spPr>
        <p:txBody>
          <a:bodyPr wrap="none" rtlCol="0">
            <a:spAutoFit/>
          </a:bodyPr>
          <a:lstStyle/>
          <a:p>
            <a:r>
              <a:rPr lang="en-GB" sz="2800" b="1" dirty="0"/>
              <a:t>a</a:t>
            </a:r>
            <a:endParaRPr lang="en-GB" sz="2000" b="1" baseline="-25000" dirty="0"/>
          </a:p>
        </p:txBody>
      </p:sp>
      <p:cxnSp>
        <p:nvCxnSpPr>
          <p:cNvPr id="58" name="Straight Arrow Connector 57"/>
          <p:cNvCxnSpPr/>
          <p:nvPr/>
        </p:nvCxnSpPr>
        <p:spPr>
          <a:xfrm flipV="1">
            <a:off x="2833722" y="3780083"/>
            <a:ext cx="649724" cy="483110"/>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464396" y="3424577"/>
            <a:ext cx="0" cy="374556"/>
          </a:xfrm>
          <a:prstGeom prst="straightConnector1">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9621266">
            <a:off x="3142996" y="3905019"/>
            <a:ext cx="228195" cy="442035"/>
          </a:xfrm>
          <a:prstGeom prst="rect">
            <a:avLst/>
          </a:prstGeom>
          <a:noFill/>
        </p:spPr>
        <p:txBody>
          <a:bodyPr wrap="none" lIns="36000" tIns="36000" rIns="36000" bIns="36000" rtlCol="0">
            <a:spAutoFit/>
          </a:bodyPr>
          <a:lstStyle/>
          <a:p>
            <a:r>
              <a:rPr lang="en-GB" sz="2400" b="1" dirty="0"/>
              <a:t>1</a:t>
            </a:r>
            <a:endParaRPr lang="en-GB" b="1" dirty="0"/>
          </a:p>
        </p:txBody>
      </p:sp>
      <p:cxnSp>
        <p:nvCxnSpPr>
          <p:cNvPr id="60" name="Straight Arrow Connector 59"/>
          <p:cNvCxnSpPr>
            <a:stCxn id="59" idx="3"/>
          </p:cNvCxnSpPr>
          <p:nvPr/>
        </p:nvCxnSpPr>
        <p:spPr>
          <a:xfrm flipV="1">
            <a:off x="3352806" y="3899269"/>
            <a:ext cx="250278" cy="16466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9" idx="1"/>
          </p:cNvCxnSpPr>
          <p:nvPr/>
        </p:nvCxnSpPr>
        <p:spPr>
          <a:xfrm flipH="1">
            <a:off x="2898750" y="4188143"/>
            <a:ext cx="262630" cy="187332"/>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592031" y="3405527"/>
            <a:ext cx="0" cy="394254"/>
          </a:xfrm>
          <a:prstGeom prst="straightConnector1">
            <a:avLst/>
          </a:prstGeom>
          <a:ln w="28575">
            <a:solidFill>
              <a:schemeClr val="tx1"/>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18323" y="3338117"/>
            <a:ext cx="453970" cy="461665"/>
          </a:xfrm>
          <a:prstGeom prst="rect">
            <a:avLst/>
          </a:prstGeom>
          <a:noFill/>
        </p:spPr>
        <p:txBody>
          <a:bodyPr wrap="none" rtlCol="0">
            <a:spAutoFit/>
          </a:bodyPr>
          <a:lstStyle/>
          <a:p>
            <a:r>
              <a:rPr lang="en-GB" sz="2400" b="1" dirty="0"/>
              <a:t>b</a:t>
            </a:r>
            <a:r>
              <a:rPr lang="en-GB" sz="2400" b="1" baseline="-25000" dirty="0"/>
              <a:t>2</a:t>
            </a:r>
            <a:endParaRPr lang="en-GB" b="1" baseline="-25000" dirty="0"/>
          </a:p>
        </p:txBody>
      </p:sp>
      <p:sp>
        <p:nvSpPr>
          <p:cNvPr id="10" name="Rectangle 9"/>
          <p:cNvSpPr/>
          <p:nvPr/>
        </p:nvSpPr>
        <p:spPr>
          <a:xfrm>
            <a:off x="7796555" y="2074371"/>
            <a:ext cx="2996333" cy="523220"/>
          </a:xfrm>
          <a:prstGeom prst="rect">
            <a:avLst/>
          </a:prstGeom>
        </p:spPr>
        <p:txBody>
          <a:bodyPr wrap="none">
            <a:spAutoFit/>
          </a:bodyPr>
          <a:lstStyle/>
          <a:p>
            <a:r>
              <a:rPr lang="en-GB" sz="2800" b="1" dirty="0">
                <a:solidFill>
                  <a:schemeClr val="accent1">
                    <a:lumMod val="75000"/>
                  </a:schemeClr>
                </a:solidFill>
              </a:rPr>
              <a:t>Ŷ = a + b</a:t>
            </a:r>
            <a:r>
              <a:rPr lang="en-GB" sz="3200" b="1" baseline="-25000" dirty="0">
                <a:solidFill>
                  <a:schemeClr val="accent1">
                    <a:lumMod val="75000"/>
                  </a:schemeClr>
                </a:solidFill>
              </a:rPr>
              <a:t>1</a:t>
            </a:r>
            <a:r>
              <a:rPr lang="en-GB" sz="2800" b="1" dirty="0">
                <a:solidFill>
                  <a:schemeClr val="accent1">
                    <a:lumMod val="75000"/>
                  </a:schemeClr>
                </a:solidFill>
              </a:rPr>
              <a:t>X</a:t>
            </a:r>
            <a:r>
              <a:rPr lang="en-GB" sz="3200" b="1" baseline="-25000" dirty="0">
                <a:solidFill>
                  <a:schemeClr val="accent1">
                    <a:lumMod val="75000"/>
                  </a:schemeClr>
                </a:solidFill>
              </a:rPr>
              <a:t>1</a:t>
            </a:r>
            <a:r>
              <a:rPr lang="en-GB" sz="2800" b="1" dirty="0">
                <a:solidFill>
                  <a:schemeClr val="accent1">
                    <a:lumMod val="75000"/>
                  </a:schemeClr>
                </a:solidFill>
              </a:rPr>
              <a:t> + b</a:t>
            </a:r>
            <a:r>
              <a:rPr lang="en-GB" sz="3200" b="1" baseline="-25000" dirty="0">
                <a:solidFill>
                  <a:schemeClr val="accent1">
                    <a:lumMod val="75000"/>
                  </a:schemeClr>
                </a:solidFill>
              </a:rPr>
              <a:t>2</a:t>
            </a:r>
            <a:r>
              <a:rPr lang="en-GB" sz="2800" b="1" dirty="0">
                <a:solidFill>
                  <a:schemeClr val="accent1">
                    <a:lumMod val="75000"/>
                  </a:schemeClr>
                </a:solidFill>
              </a:rPr>
              <a:t>X</a:t>
            </a:r>
            <a:r>
              <a:rPr lang="en-GB" sz="3200" b="1" baseline="-25000" dirty="0">
                <a:solidFill>
                  <a:schemeClr val="accent1">
                    <a:lumMod val="75000"/>
                  </a:schemeClr>
                </a:solidFill>
              </a:rPr>
              <a:t>2</a:t>
            </a:r>
            <a:r>
              <a:rPr lang="en-GB" sz="2800" b="1" dirty="0">
                <a:solidFill>
                  <a:schemeClr val="accent1">
                    <a:lumMod val="75000"/>
                  </a:schemeClr>
                </a:solidFill>
              </a:rPr>
              <a:t> </a:t>
            </a:r>
          </a:p>
        </p:txBody>
      </p:sp>
    </p:spTree>
    <p:extLst>
      <p:ext uri="{BB962C8B-B14F-4D97-AF65-F5344CB8AC3E}">
        <p14:creationId xmlns:p14="http://schemas.microsoft.com/office/powerpoint/2010/main" val="45730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par>
                                <p:cTn id="70" presetID="10" presetClass="entr" presetSubtype="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childTnLst>
                                </p:cTn>
                              </p:par>
                              <p:par>
                                <p:cTn id="90" presetID="10" presetClass="entr" presetSubtype="0" fill="hold"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par>
                                <p:cTn id="96" presetID="10" presetClass="entr" presetSubtype="0" fill="hold" nodeType="withEffect">
                                  <p:stCondLst>
                                    <p:cond delay="0"/>
                                  </p:stCondLst>
                                  <p:childTnLst>
                                    <p:set>
                                      <p:cBhvr>
                                        <p:cTn id="97" dur="1" fill="hold">
                                          <p:stCondLst>
                                            <p:cond delay="0"/>
                                          </p:stCondLst>
                                        </p:cTn>
                                        <p:tgtEl>
                                          <p:spTgt spid="61"/>
                                        </p:tgtEl>
                                        <p:attrNameLst>
                                          <p:attrName>style.visibility</p:attrName>
                                        </p:attrNameLst>
                                      </p:cBhvr>
                                      <p:to>
                                        <p:strVal val="visible"/>
                                      </p:to>
                                    </p:set>
                                    <p:animEffect transition="in" filter="fade">
                                      <p:cBhvr>
                                        <p:cTn id="98" dur="500"/>
                                        <p:tgtEl>
                                          <p:spTgt spid="61"/>
                                        </p:tgtEl>
                                      </p:cBhvr>
                                    </p:animEffect>
                                  </p:childTnLst>
                                </p:cTn>
                              </p:par>
                              <p:par>
                                <p:cTn id="99" presetID="10" presetClass="entr" presetSubtype="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fade">
                                      <p:cBhvr>
                                        <p:cTn id="10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 grpId="0"/>
      <p:bldP spid="8" grpId="0"/>
      <p:bldP spid="11" grpId="0"/>
      <p:bldP spid="14" grpId="0"/>
      <p:bldP spid="37" grpId="0"/>
      <p:bldP spid="68" grpId="0"/>
      <p:bldP spid="72" grpId="0"/>
      <p:bldP spid="59" grpId="0"/>
      <p:bldP spid="70"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Regression: Steps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idx="1"/>
          </p:nvPr>
        </p:nvSpPr>
        <p:spPr>
          <a:xfrm>
            <a:off x="2266950" y="1600201"/>
            <a:ext cx="9315450" cy="4525963"/>
          </a:xfrm>
        </p:spPr>
        <p:txBody>
          <a:bodyPr>
            <a:normAutofit fontScale="70000" lnSpcReduction="20000"/>
          </a:bodyPr>
          <a:lstStyle/>
          <a:p>
            <a:r>
              <a:rPr lang="en-GB" sz="3200" b="1" dirty="0" smtClean="0">
                <a:solidFill>
                  <a:schemeClr val="accent1">
                    <a:lumMod val="50000"/>
                  </a:schemeClr>
                </a:solidFill>
              </a:rPr>
              <a:t>Visualise</a:t>
            </a:r>
            <a:r>
              <a:rPr lang="en-GB" sz="3200" dirty="0" smtClean="0"/>
              <a:t> the data</a:t>
            </a:r>
          </a:p>
          <a:p>
            <a:endParaRPr lang="en-GB" sz="3200" dirty="0" smtClean="0"/>
          </a:p>
          <a:p>
            <a:r>
              <a:rPr lang="en-GB" sz="3200" dirty="0" smtClean="0"/>
              <a:t>Check </a:t>
            </a:r>
            <a:r>
              <a:rPr lang="en-GB" sz="3200" b="1" dirty="0" smtClean="0">
                <a:solidFill>
                  <a:schemeClr val="accent1">
                    <a:lumMod val="50000"/>
                  </a:schemeClr>
                </a:solidFill>
              </a:rPr>
              <a:t>correlations</a:t>
            </a:r>
            <a:r>
              <a:rPr lang="en-GB" sz="3200" dirty="0" smtClean="0"/>
              <a:t> between variables</a:t>
            </a:r>
          </a:p>
          <a:p>
            <a:endParaRPr lang="en-GB" sz="3200" dirty="0"/>
          </a:p>
          <a:p>
            <a:r>
              <a:rPr lang="en-GB" sz="3200" b="1" dirty="0" smtClean="0">
                <a:solidFill>
                  <a:schemeClr val="accent1">
                    <a:lumMod val="50000"/>
                  </a:schemeClr>
                </a:solidFill>
              </a:rPr>
              <a:t>Fit</a:t>
            </a:r>
            <a:r>
              <a:rPr lang="en-GB" sz="3200" dirty="0" smtClean="0"/>
              <a:t> the model</a:t>
            </a:r>
          </a:p>
          <a:p>
            <a:endParaRPr lang="en-GB" sz="3200" dirty="0"/>
          </a:p>
          <a:p>
            <a:r>
              <a:rPr lang="en-GB" sz="3200" b="1" dirty="0" smtClean="0">
                <a:solidFill>
                  <a:schemeClr val="accent1">
                    <a:lumMod val="50000"/>
                  </a:schemeClr>
                </a:solidFill>
              </a:rPr>
              <a:t>Check</a:t>
            </a:r>
            <a:r>
              <a:rPr lang="en-GB" sz="3200" dirty="0" smtClean="0"/>
              <a:t> </a:t>
            </a:r>
            <a:r>
              <a:rPr lang="en-GB" sz="3200" b="1" dirty="0" smtClean="0">
                <a:solidFill>
                  <a:schemeClr val="accent1">
                    <a:lumMod val="50000"/>
                  </a:schemeClr>
                </a:solidFill>
              </a:rPr>
              <a:t>assumptions</a:t>
            </a:r>
            <a:r>
              <a:rPr lang="en-GB" sz="3200" dirty="0" smtClean="0"/>
              <a:t>: </a:t>
            </a:r>
            <a:r>
              <a:rPr lang="en-GB" sz="3200" dirty="0" smtClean="0"/>
              <a:t>residuals</a:t>
            </a:r>
          </a:p>
          <a:p>
            <a:endParaRPr lang="en-GB" sz="3200" dirty="0" smtClean="0"/>
          </a:p>
          <a:p>
            <a:r>
              <a:rPr lang="en-GB" sz="3200" b="1" dirty="0" smtClean="0">
                <a:solidFill>
                  <a:schemeClr val="accent1">
                    <a:lumMod val="50000"/>
                  </a:schemeClr>
                </a:solidFill>
              </a:rPr>
              <a:t>Evaluate the model</a:t>
            </a:r>
          </a:p>
          <a:p>
            <a:pPr lvl="1"/>
            <a:r>
              <a:rPr lang="en-GB" sz="3200" dirty="0" smtClean="0"/>
              <a:t>R</a:t>
            </a:r>
            <a:r>
              <a:rPr lang="en-GB" sz="3200" baseline="30000" dirty="0" smtClean="0"/>
              <a:t>2</a:t>
            </a:r>
          </a:p>
          <a:p>
            <a:pPr lvl="1"/>
            <a:r>
              <a:rPr lang="en-GB" sz="3200" dirty="0" smtClean="0"/>
              <a:t>Bayes Factor for the overall model</a:t>
            </a:r>
          </a:p>
          <a:p>
            <a:pPr lvl="1"/>
            <a:r>
              <a:rPr lang="en-GB" sz="3200" dirty="0" smtClean="0"/>
              <a:t>Assess the unique contribution of predictors</a:t>
            </a:r>
          </a:p>
          <a:p>
            <a:pPr lvl="1"/>
            <a:endParaRPr lang="en-GB" sz="3200" dirty="0"/>
          </a:p>
          <a:p>
            <a:endParaRPr lang="en-GB" dirty="0"/>
          </a:p>
        </p:txBody>
      </p:sp>
    </p:spTree>
    <p:extLst>
      <p:ext uri="{BB962C8B-B14F-4D97-AF65-F5344CB8AC3E}">
        <p14:creationId xmlns:p14="http://schemas.microsoft.com/office/powerpoint/2010/main" val="2251528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10346</TotalTime>
  <Words>3468</Words>
  <Application>Microsoft Office PowerPoint</Application>
  <PresentationFormat>Widescreen</PresentationFormat>
  <Paragraphs>481</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Helvetica Neue</vt:lpstr>
      <vt:lpstr>Lucida Console</vt:lpstr>
      <vt:lpstr>MJXc-TeX-main-R</vt:lpstr>
      <vt:lpstr>MJXc-TeX-math-I</vt:lpstr>
      <vt:lpstr>Times New Roman</vt:lpstr>
      <vt:lpstr>Wingdings</vt:lpstr>
      <vt:lpstr>Office Theme</vt:lpstr>
      <vt:lpstr>PowerPoint Presentation</vt:lpstr>
      <vt:lpstr>Simple Regression (recap)</vt:lpstr>
      <vt:lpstr>Simple Regression (recap)</vt:lpstr>
      <vt:lpstr>PowerPoint Presentation</vt:lpstr>
      <vt:lpstr>Multiple Regression</vt:lpstr>
      <vt:lpstr>Multiple regression: Visual representation</vt:lpstr>
      <vt:lpstr>The Multiple Regression Equation</vt:lpstr>
      <vt:lpstr>Multiple Regression: Visual representation</vt:lpstr>
      <vt:lpstr>Multiple Regression: Steps</vt:lpstr>
      <vt:lpstr>Visualisation and Correlations</vt:lpstr>
      <vt:lpstr>Fit the model</vt:lpstr>
      <vt:lpstr>Output</vt:lpstr>
      <vt:lpstr>Check Assumptions: Residual Plot</vt:lpstr>
      <vt:lpstr>Evaluate the model</vt:lpstr>
      <vt:lpstr>Evaluate the model</vt:lpstr>
      <vt:lpstr>The unique contribution of predictors</vt:lpstr>
      <vt:lpstr>Understanding the contribution of individual predictors</vt:lpstr>
      <vt:lpstr>Using Bayes Factors to assess the unique contribution of predictors</vt:lpstr>
      <vt:lpstr>Multicollinearity</vt:lpstr>
      <vt:lpstr>Understanding multicollinearity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2877</cp:revision>
  <dcterms:created xsi:type="dcterms:W3CDTF">2006-08-16T00:00:00Z</dcterms:created>
  <dcterms:modified xsi:type="dcterms:W3CDTF">2022-01-19T11:10:36Z</dcterms:modified>
</cp:coreProperties>
</file>