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751" r:id="rId4"/>
  </p:sldMasterIdLst>
  <p:notesMasterIdLst>
    <p:notesMasterId r:id="rId19"/>
  </p:notesMasterIdLst>
  <p:handoutMasterIdLst>
    <p:handoutMasterId r:id="rId20"/>
  </p:handoutMasterIdLst>
  <p:sldIdLst>
    <p:sldId id="500" r:id="rId5"/>
    <p:sldId id="501" r:id="rId6"/>
    <p:sldId id="504" r:id="rId7"/>
    <p:sldId id="516" r:id="rId8"/>
    <p:sldId id="503" r:id="rId9"/>
    <p:sldId id="505" r:id="rId10"/>
    <p:sldId id="512" r:id="rId11"/>
    <p:sldId id="510" r:id="rId12"/>
    <p:sldId id="513" r:id="rId13"/>
    <p:sldId id="518" r:id="rId14"/>
    <p:sldId id="517" r:id="rId15"/>
    <p:sldId id="511" r:id="rId16"/>
    <p:sldId id="514" r:id="rId17"/>
    <p:sldId id="515" r:id="rId18"/>
  </p:sldIdLst>
  <p:sldSz cx="12192000" cy="6858000"/>
  <p:notesSz cx="7102475" cy="102330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E7E7FF"/>
    <a:srgbClr val="CCCCFF"/>
    <a:srgbClr val="800080"/>
    <a:srgbClr val="CC00FF"/>
    <a:srgbClr val="FF9966"/>
    <a:srgbClr val="FFCC00"/>
    <a:srgbClr val="649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777" autoAdjust="0"/>
  </p:normalViewPr>
  <p:slideViewPr>
    <p:cSldViewPr snapToGrid="0" showGuides="1">
      <p:cViewPr varScale="1">
        <p:scale>
          <a:sx n="70" d="100"/>
          <a:sy n="70" d="100"/>
        </p:scale>
        <p:origin x="636" y="48"/>
      </p:cViewPr>
      <p:guideLst>
        <p:guide orient="horz" pos="2160"/>
        <p:guide pos="38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47" d="100"/>
          <a:sy n="47" d="100"/>
        </p:scale>
        <p:origin x="2916" y="72"/>
      </p:cViewPr>
      <p:guideLst>
        <p:guide orient="horz" pos="3223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80" rIns="91559" bIns="45780" numCol="1" anchor="t" anchorCtr="0" compatLnSpc="1">
            <a:prstTxWarp prst="textNoShape">
              <a:avLst/>
            </a:prstTxWarp>
          </a:bodyPr>
          <a:lstStyle>
            <a:lvl1pPr algn="l" defTabSz="915904">
              <a:defRPr sz="1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90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80" rIns="91559" bIns="45780" numCol="1" anchor="t" anchorCtr="0" compatLnSpc="1">
            <a:prstTxWarp prst="textNoShape">
              <a:avLst/>
            </a:prstTxWarp>
          </a:bodyPr>
          <a:lstStyle>
            <a:lvl1pPr algn="r" defTabSz="915904">
              <a:defRPr sz="1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80" rIns="91559" bIns="45780" numCol="1" anchor="b" anchorCtr="0" compatLnSpc="1">
            <a:prstTxWarp prst="textNoShape">
              <a:avLst/>
            </a:prstTxWarp>
          </a:bodyPr>
          <a:lstStyle>
            <a:lvl1pPr algn="l" defTabSz="915904">
              <a:defRPr sz="1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90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80" rIns="91559" bIns="45780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E3F769B-35E2-44E5-AE10-90330B5C544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32" tIns="45715" rIns="91432" bIns="45715" rtlCol="0"/>
          <a:lstStyle>
            <a:lvl1pPr algn="l">
              <a:defRPr sz="11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lIns="91432" tIns="45715" rIns="91432" bIns="45715" rtlCol="0"/>
          <a:lstStyle>
            <a:lvl1pPr algn="r">
              <a:defRPr sz="1100"/>
            </a:lvl1pPr>
          </a:lstStyle>
          <a:p>
            <a:pPr>
              <a:defRPr/>
            </a:pPr>
            <a:fld id="{2832CD7F-9C7C-42E3-8FE3-6BF5627559EC}" type="datetimeFigureOut">
              <a:rPr lang="en-GB"/>
              <a:pPr>
                <a:defRPr/>
              </a:pPr>
              <a:t>14/11/2020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2307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5" rIns="91432" bIns="45715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3250" cy="4605338"/>
          </a:xfrm>
          <a:prstGeom prst="rect">
            <a:avLst/>
          </a:prstGeom>
        </p:spPr>
        <p:txBody>
          <a:bodyPr vert="horz" lIns="91432" tIns="45715" rIns="91432" bIns="45715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1175"/>
          </a:xfrm>
          <a:prstGeom prst="rect">
            <a:avLst/>
          </a:prstGeom>
        </p:spPr>
        <p:txBody>
          <a:bodyPr vert="horz" lIns="91432" tIns="45715" rIns="91432" bIns="45715" rtlCol="0" anchor="b"/>
          <a:lstStyle>
            <a:lvl1pPr algn="l">
              <a:defRPr sz="11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9720263"/>
            <a:ext cx="3078163" cy="511175"/>
          </a:xfrm>
          <a:prstGeom prst="rect">
            <a:avLst/>
          </a:prstGeom>
        </p:spPr>
        <p:txBody>
          <a:bodyPr vert="horz" wrap="square" lIns="91432" tIns="45715" rIns="91432" bIns="4571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EFF27BC3-7C4A-4C1E-A28F-531F0578DF6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8AE2B-ECF0-4072-8601-7E29B00449D7}" type="datetime1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DD3593-099E-4526-BFE0-61B5E1399D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36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00F8F6-53B3-42AE-829D-21D7D54CF6BD}" type="datetime1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D6FE4F-AFF2-4663-9B0F-C2FE88484B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1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CE19B0-9CE1-4A0E-A22D-E01F28C71D01}" type="datetime1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142F1A-DBA6-4260-AE00-516503369F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9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81382E-B55B-49C9-92A2-AE919AA3C288}" type="datetime1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39CC0-9DA4-4C60-A0F1-84CA2CEAA9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89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60D65C-9047-40E1-8646-09522FD99458}" type="datetime1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C3B969-3599-4D5C-B795-925F956450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8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C2AC8D-2DE8-482E-A220-B592FB00498C}" type="datetime1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ADD52-A025-4D58-A118-7413B325F2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78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7EBD7-8C49-41D2-8069-61FFFCED6E6A}" type="datetime1">
              <a:rPr lang="en-US" smtClean="0"/>
              <a:t>11/14/2020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852E5-A8BC-4833-AADA-32F64D6D05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77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5FF57A-6776-46C9-A679-AAC6EBC344C6}" type="datetime1">
              <a:rPr lang="en-US" smtClean="0"/>
              <a:t>11/14/2020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EEF0F-5ABF-4C87-A31E-2CAAB9CA27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51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06737-7E8E-458F-ADB4-3371CC83C825}" type="datetime1">
              <a:rPr lang="en-US" smtClean="0"/>
              <a:t>11/14/2020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4EE227-6721-476A-9A71-8275F9EFBD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14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F52C8-7BDB-4CCF-8FDC-E811525F152F}" type="datetime1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034F01-5C24-4E9F-855F-E3F9DF0090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8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2E4405-A394-4682-9451-194CA4F70646}" type="datetime1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B0C6B3-8930-4907-AF1E-6716EDA31E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19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0EE670A-C192-4868-88AA-127F9F3CDE67}" type="datetime1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E262877-182F-45EF-875B-BAAD0C404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hdr="0" ftr="0" dt="0"/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rstudio.com/wp-content/uploads/2015/02/rmarkdown-cheatsheet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592422"/>
            <a:ext cx="10972800" cy="4525963"/>
          </a:xfrm>
        </p:spPr>
        <p:txBody>
          <a:bodyPr/>
          <a:lstStyle/>
          <a:p>
            <a:pPr marL="0" indent="0">
              <a:buNone/>
              <a:defRPr/>
            </a:pPr>
            <a:endParaRPr lang="en-GB" dirty="0" smtClean="0"/>
          </a:p>
          <a:p>
            <a:pPr marL="0" indent="0">
              <a:buNone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224CB3-A017-4BC9-9D47-DB338A86923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9" y="2993877"/>
            <a:ext cx="6705600" cy="27908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743200" y="2531914"/>
            <a:ext cx="67055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4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Go to File 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&gt; New File &gt; R Markdown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122641" y="877773"/>
            <a:ext cx="794671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9144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13716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18288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r>
              <a:rPr lang="en-GB" sz="2800" dirty="0" smtClean="0">
                <a:solidFill>
                  <a:srgbClr val="0070C0"/>
                </a:solidFill>
              </a:rPr>
              <a:t>R Markdown </a:t>
            </a:r>
            <a:r>
              <a:rPr lang="en-GB" sz="2800" dirty="0" smtClean="0"/>
              <a:t>files allow you to easily embed R code, tables, figures and text within a report</a:t>
            </a:r>
            <a:endParaRPr lang="en-GB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180125" y="6444477"/>
            <a:ext cx="25630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Using </a:t>
            </a:r>
            <a:r>
              <a:rPr lang="en-GB" sz="1200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Rmd</a:t>
            </a:r>
            <a:r>
              <a:rPr lang="en-GB" sz="12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 files. Chris Berry. Nov 2020</a:t>
            </a:r>
            <a:endParaRPr lang="en-GB" sz="2400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8077200" y="6270626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A2032B47-59F9-4D84-9FCE-95A61DA1DFC6}" type="slidenum">
              <a:rPr lang="en-US" altLang="en-US" sz="900">
                <a:solidFill>
                  <a:srgbClr val="898989"/>
                </a:solidFill>
              </a:rPr>
              <a:pPr/>
              <a:t>10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7700" y="1721702"/>
            <a:ext cx="10972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400" dirty="0" smtClean="0">
                <a:solidFill>
                  <a:schemeClr val="tx1"/>
                </a:solidFill>
                <a:latin typeface="+mj-lt"/>
              </a:rPr>
              <a:t>Use echo = FALSE to show the output (e.g., a figure), but not the code in your report</a:t>
            </a:r>
            <a:endParaRPr lang="en-GB" sz="2400" b="1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AutoShape 6" descr="https://rstudio.plymouth.ac.uk/s/0eb18cfc78a3100139210/chunk_output/9CFAB10500139210/0AEB6816/cc6fi9t3u90qz/000006.png?resize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020" y="2867342"/>
            <a:ext cx="4153480" cy="2562583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 bwMode="auto">
          <a:xfrm>
            <a:off x="762000" y="4270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9144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13716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18288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r>
              <a:rPr lang="en-GB" altLang="en-US" smtClean="0"/>
              <a:t>Tips on writing your Rmd file</a:t>
            </a:r>
            <a:endParaRPr lang="en-GB" altLang="en-US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3064863"/>
            <a:ext cx="6725589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45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Tips on writing your </a:t>
            </a:r>
            <a:r>
              <a:rPr lang="en-GB" altLang="en-US" dirty="0" err="1" smtClean="0"/>
              <a:t>Rmd</a:t>
            </a:r>
            <a:r>
              <a:rPr lang="en-GB" altLang="en-US" dirty="0" smtClean="0"/>
              <a:t> file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8077200" y="6270626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2032B47-59F9-4D84-9FCE-95A61DA1DFC6}" type="slidenum"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46348" y="1184702"/>
            <a:ext cx="88993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2400" i="1" u="sng" noProof="0" dirty="0" smtClean="0">
                <a:solidFill>
                  <a:prstClr val="black"/>
                </a:solidFill>
                <a:latin typeface="Calibri"/>
              </a:rPr>
              <a:t>Outside</a:t>
            </a:r>
            <a:r>
              <a:rPr lang="en-GB" sz="2400" noProof="0" dirty="0" smtClean="0">
                <a:solidFill>
                  <a:prstClr val="black"/>
                </a:solidFill>
                <a:latin typeface="Calibri"/>
              </a:rPr>
              <a:t> the code chunk: Write your text; </a:t>
            </a:r>
            <a:r>
              <a:rPr lang="en-GB" sz="2400" dirty="0">
                <a:solidFill>
                  <a:prstClr val="black"/>
                </a:solidFill>
                <a:latin typeface="Calibri"/>
              </a:rPr>
              <a:t>u</a:t>
            </a:r>
            <a:r>
              <a:rPr lang="en-GB" sz="2400" noProof="0" dirty="0" smtClean="0">
                <a:solidFill>
                  <a:prstClr val="black"/>
                </a:solidFill>
                <a:latin typeface="Calibri"/>
              </a:rPr>
              <a:t>se “#” to specify a heading.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9BBB59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966" y="2015699"/>
            <a:ext cx="9250066" cy="39724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644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Tips on writing your </a:t>
            </a:r>
            <a:r>
              <a:rPr lang="en-GB" altLang="en-US" dirty="0" err="1" smtClean="0"/>
              <a:t>Rmd</a:t>
            </a:r>
            <a:r>
              <a:rPr lang="en-GB" altLang="en-US" dirty="0" smtClean="0"/>
              <a:t> file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9A5FD3B5-5A57-44F6-BEB4-C127BF948CA1}" type="slidenum">
              <a:rPr lang="en-US" altLang="en-US" sz="900">
                <a:solidFill>
                  <a:srgbClr val="898989"/>
                </a:solidFill>
              </a:rPr>
              <a:pPr/>
              <a:t>12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pic>
        <p:nvPicPr>
          <p:cNvPr id="1843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31" y="1683389"/>
            <a:ext cx="12003392" cy="1857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32471" y="4334072"/>
            <a:ext cx="4457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_F_(1, 28) = 123.45, _p_ &lt; .001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23268" y="4229552"/>
            <a:ext cx="3413125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400" i="1" dirty="0">
                <a:solidFill>
                  <a:schemeClr val="tx1"/>
                </a:solidFill>
                <a:latin typeface="+mj-lt"/>
              </a:rPr>
              <a:t>F</a:t>
            </a:r>
            <a:r>
              <a:rPr lang="en-GB" sz="2400" dirty="0">
                <a:solidFill>
                  <a:schemeClr val="tx1"/>
                </a:solidFill>
                <a:latin typeface="+mj-lt"/>
              </a:rPr>
              <a:t>(1, 28) = 123.45, </a:t>
            </a:r>
            <a:r>
              <a:rPr lang="en-GB" sz="2400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GB" sz="2400" dirty="0">
                <a:solidFill>
                  <a:schemeClr val="tx1"/>
                </a:solidFill>
                <a:latin typeface="+mj-lt"/>
              </a:rPr>
              <a:t> &lt; .001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32471" y="5107185"/>
            <a:ext cx="10112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_R_^2^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23267" y="5010602"/>
            <a:ext cx="455612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400" i="1" dirty="0">
                <a:solidFill>
                  <a:schemeClr val="tx1"/>
                </a:solidFill>
                <a:latin typeface="+mj-lt"/>
              </a:rPr>
              <a:t>R</a:t>
            </a:r>
            <a:r>
              <a:rPr lang="en-GB" sz="2400" baseline="30000" dirty="0">
                <a:solidFill>
                  <a:schemeClr val="tx1"/>
                </a:solidFill>
                <a:latin typeface="+mj-lt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Useful R Markdown </a:t>
            </a:r>
            <a:r>
              <a:rPr lang="en-GB" dirty="0" err="1" smtClean="0"/>
              <a:t>Cheatsheet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rstudio.com/wp-content/uploads/2015/02/rmarkdown-cheatsheet.pdf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39CC0-9DA4-4C60-A0F1-84CA2CEAA92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22747"/>
          <a:stretch/>
        </p:blipFill>
        <p:spPr>
          <a:xfrm>
            <a:off x="2475998" y="2305775"/>
            <a:ext cx="7240003" cy="4323625"/>
          </a:xfrm>
          <a:prstGeom prst="rect">
            <a:avLst/>
          </a:prstGeom>
          <a:effectLst>
            <a:outerShdw blurRad="228600" dist="2032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442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39CC0-9DA4-4C60-A0F1-84CA2CEAA92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81200" y="1054968"/>
            <a:ext cx="8229600" cy="636587"/>
          </a:xfrm>
        </p:spPr>
        <p:txBody>
          <a:bodyPr/>
          <a:lstStyle/>
          <a:p>
            <a:r>
              <a:rPr lang="en-GB" altLang="en-US" sz="3200" dirty="0" smtClean="0">
                <a:solidFill>
                  <a:schemeClr val="tx1"/>
                </a:solidFill>
              </a:rPr>
              <a:t>Importantly</a:t>
            </a:r>
            <a:endParaRPr lang="en-GB" altLang="en-US" sz="3200" b="0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981200" y="2051918"/>
            <a:ext cx="8229600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3200" b="1">
                <a:solidFill>
                  <a:schemeClr val="tx2"/>
                </a:solidFill>
              </a:rPr>
              <a:t>Start early</a:t>
            </a:r>
            <a:endParaRPr lang="en-GB" altLang="en-US" sz="3200">
              <a:solidFill>
                <a:schemeClr val="tx2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981200" y="3186980"/>
            <a:ext cx="8229600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3200" b="1" dirty="0" smtClean="0">
                <a:solidFill>
                  <a:schemeClr val="tx2"/>
                </a:solidFill>
              </a:rPr>
              <a:t>Play around</a:t>
            </a:r>
            <a:endParaRPr lang="en-GB" altLang="en-US" sz="3200" dirty="0">
              <a:solidFill>
                <a:schemeClr val="tx2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981200" y="4336330"/>
            <a:ext cx="82296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3200" b="1" dirty="0">
                <a:solidFill>
                  <a:schemeClr val="tx2"/>
                </a:solidFill>
              </a:rPr>
              <a:t>Persevere!</a:t>
            </a:r>
            <a:endParaRPr lang="en-GB" alt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47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R Markdown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GB" dirty="0" smtClean="0"/>
          </a:p>
          <a:p>
            <a:pPr marL="0" indent="0">
              <a:buNone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5A3559-C6D9-4B46-BF9D-1E1E74DE7B6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43889" y="1469441"/>
            <a:ext cx="33385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Give your assignment a title</a:t>
            </a:r>
          </a:p>
          <a:p>
            <a:pPr>
              <a:defRPr/>
            </a:pP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(you can change it later)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43889" y="2954650"/>
            <a:ext cx="288695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html </a:t>
            </a:r>
            <a:endParaRPr lang="en-GB" sz="20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>
              <a:defRPr/>
            </a:pP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as output </a:t>
            </a: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format</a:t>
            </a:r>
            <a:br>
              <a:rPr lang="en-GB" sz="20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</a:b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(should be by default)</a:t>
            </a:r>
            <a:endParaRPr lang="en-GB" sz="20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7242572" y="1974976"/>
            <a:ext cx="876301" cy="578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7159227" y="3311608"/>
            <a:ext cx="917974" cy="3017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21288"/>
          <a:stretch/>
        </p:blipFill>
        <p:spPr>
          <a:xfrm>
            <a:off x="891540" y="1452283"/>
            <a:ext cx="6226016" cy="430843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243889" y="2324353"/>
            <a:ext cx="33385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SRN</a:t>
            </a:r>
            <a:endParaRPr lang="en-GB" sz="20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7179905" y="2511783"/>
            <a:ext cx="896937" cy="2919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54131"/>
          </a:xfrm>
        </p:spPr>
        <p:txBody>
          <a:bodyPr/>
          <a:lstStyle/>
          <a:p>
            <a:r>
              <a:rPr lang="en-GB" altLang="en-US" dirty="0" smtClean="0"/>
              <a:t>An </a:t>
            </a:r>
            <a:r>
              <a:rPr lang="en-GB" altLang="en-US" dirty="0" err="1" smtClean="0"/>
              <a:t>Rmd</a:t>
            </a:r>
            <a:r>
              <a:rPr lang="en-GB" altLang="en-US" dirty="0" smtClean="0"/>
              <a:t> document (text generated by default)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GB" dirty="0" smtClean="0"/>
          </a:p>
          <a:p>
            <a:pPr marL="0" indent="0">
              <a:buNone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8D5F3E-0FC1-4494-B497-C77096907A8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26589"/>
          <a:stretch/>
        </p:blipFill>
        <p:spPr>
          <a:xfrm>
            <a:off x="1644476" y="921157"/>
            <a:ext cx="8903047" cy="55939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50" r="4366" b="28052"/>
          <a:stretch/>
        </p:blipFill>
        <p:spPr>
          <a:xfrm>
            <a:off x="1828800" y="1047624"/>
            <a:ext cx="8531259" cy="5485152"/>
          </a:xfrm>
          <a:prstGeom prst="rect">
            <a:avLst/>
          </a:prstGeom>
        </p:spPr>
      </p:pic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54131"/>
          </a:xfrm>
        </p:spPr>
        <p:txBody>
          <a:bodyPr/>
          <a:lstStyle/>
          <a:p>
            <a:r>
              <a:rPr lang="en-GB" altLang="en-US" dirty="0" smtClean="0"/>
              <a:t>Click ‘Knit’ to generate an html report from the </a:t>
            </a:r>
            <a:r>
              <a:rPr lang="en-GB" altLang="en-US" dirty="0" err="1" smtClean="0"/>
              <a:t>Rmd</a:t>
            </a:r>
            <a:r>
              <a:rPr lang="en-GB" altLang="en-US" dirty="0" smtClean="0"/>
              <a:t>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28481"/>
            <a:ext cx="10972800" cy="4525963"/>
          </a:xfrm>
        </p:spPr>
        <p:txBody>
          <a:bodyPr/>
          <a:lstStyle/>
          <a:p>
            <a:pPr>
              <a:defRPr/>
            </a:pPr>
            <a:endParaRPr lang="en-GB" dirty="0" smtClean="0"/>
          </a:p>
          <a:p>
            <a:pPr marL="0" indent="0">
              <a:buNone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8D5F3E-0FC1-4494-B497-C77096907A8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13820" y="2122607"/>
            <a:ext cx="1447511" cy="46981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3397746" y="1956613"/>
            <a:ext cx="1200150" cy="23971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8737600" y="5508113"/>
            <a:ext cx="3109078" cy="646331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18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Check </a:t>
            </a:r>
            <a:r>
              <a:rPr lang="en-GB" sz="18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your code very carefully </a:t>
            </a:r>
            <a:r>
              <a:rPr lang="en-GB" sz="18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if you get an error</a:t>
            </a:r>
            <a:endParaRPr lang="en-GB" sz="18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6721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736" y="1406425"/>
            <a:ext cx="4894080" cy="5274987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b="50606"/>
          <a:stretch/>
        </p:blipFill>
        <p:spPr>
          <a:xfrm>
            <a:off x="739832" y="2064773"/>
            <a:ext cx="4289539" cy="2418094"/>
          </a:xfrm>
          <a:prstGeom prst="rect">
            <a:avLst/>
          </a:prstGeom>
        </p:spPr>
      </p:pic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The html report will appear in the ‘Files’ panel of R 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GB" dirty="0" smtClean="0"/>
          </a:p>
          <a:p>
            <a:pPr marL="0" indent="0">
              <a:buNone/>
              <a:defRPr/>
            </a:pPr>
            <a:endParaRPr lang="en-GB" dirty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09339B52-2B4E-453D-8651-E9D1678A4EE9}" type="slidenum">
              <a:rPr lang="en-US" altLang="en-US" sz="900">
                <a:solidFill>
                  <a:srgbClr val="898989"/>
                </a:solidFill>
              </a:rPr>
              <a:pPr/>
              <a:t>5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62213" y="5680076"/>
            <a:ext cx="253001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Click on the </a:t>
            </a: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html, select view in web browser</a:t>
            </a:r>
            <a:endParaRPr lang="en-GB" sz="20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884602" y="3937167"/>
            <a:ext cx="511063" cy="16238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992229" y="3707992"/>
            <a:ext cx="1485900" cy="412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51260" y="4880294"/>
            <a:ext cx="3620556" cy="1015663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See 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how your </a:t>
            </a: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html came out</a:t>
            </a:r>
          </a:p>
          <a:p>
            <a:pPr>
              <a:defRPr/>
            </a:pP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Edit the </a:t>
            </a:r>
            <a:r>
              <a:rPr lang="en-GB" sz="2000" b="1" dirty="0" err="1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Rmd</a:t>
            </a:r>
            <a:endParaRPr lang="en-GB" sz="20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>
              <a:defRPr/>
            </a:pP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Repeat as required </a:t>
            </a:r>
            <a:endParaRPr lang="en-GB" sz="20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520" y="1328444"/>
            <a:ext cx="7944959" cy="4201111"/>
          </a:xfrm>
          <a:prstGeom prst="rect">
            <a:avLst/>
          </a:prstGeom>
        </p:spPr>
      </p:pic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To submit to the DLE:</a:t>
            </a:r>
            <a:br>
              <a:rPr lang="en-GB" altLang="en-US" dirty="0" smtClean="0"/>
            </a:br>
            <a:r>
              <a:rPr lang="en-GB" altLang="en-US" dirty="0" smtClean="0"/>
              <a:t>Export the html file AND </a:t>
            </a:r>
            <a:r>
              <a:rPr lang="en-GB" altLang="en-US" dirty="0" err="1" smtClean="0"/>
              <a:t>Rmd</a:t>
            </a:r>
            <a:r>
              <a:rPr lang="en-GB" altLang="en-US" dirty="0" smtClean="0"/>
              <a:t> file from </a:t>
            </a:r>
            <a:r>
              <a:rPr lang="en-GB" altLang="en-US" dirty="0" err="1" smtClean="0"/>
              <a:t>RStudio</a:t>
            </a:r>
            <a:r>
              <a:rPr lang="en-GB" altLang="en-US" dirty="0" smtClean="0"/>
              <a:t> to </a:t>
            </a:r>
            <a:r>
              <a:rPr lang="en-GB" altLang="en-US" i="1" dirty="0" smtClean="0"/>
              <a:t>your</a:t>
            </a:r>
            <a:r>
              <a:rPr lang="en-GB" altLang="en-US" dirty="0" smtClean="0"/>
              <a:t> PC first</a:t>
            </a: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161DD155-741C-4443-BD75-29056FE9AB62}" type="slidenum">
              <a:rPr lang="en-US" altLang="en-US" sz="900">
                <a:solidFill>
                  <a:srgbClr val="898989"/>
                </a:solidFill>
              </a:rPr>
              <a:pPr/>
              <a:t>6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862707" y="1716709"/>
            <a:ext cx="974019" cy="34995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6995182" y="3120472"/>
            <a:ext cx="1236773" cy="32241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609600" y="5440365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9144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13716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18288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r>
              <a:rPr lang="en-GB" altLang="en-US" dirty="0" smtClean="0"/>
              <a:t>Once the files are on your hard drive, submit to the DLE as usual </a:t>
            </a:r>
          </a:p>
        </p:txBody>
      </p:sp>
      <p:sp>
        <p:nvSpPr>
          <p:cNvPr id="11" name="Oval 10"/>
          <p:cNvSpPr/>
          <p:nvPr/>
        </p:nvSpPr>
        <p:spPr>
          <a:xfrm>
            <a:off x="1777509" y="3106580"/>
            <a:ext cx="4318490" cy="104559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1783362" y="287574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  <a:latin typeface="+mj-lt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49072" y="139382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  <a:latin typeface="+mj-lt"/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25103" y="274840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  <a:latin typeface="+mj-lt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11" grpId="0" animBg="1"/>
      <p:bldP spid="2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Tips on writing your </a:t>
            </a:r>
            <a:r>
              <a:rPr lang="en-GB" altLang="en-US" dirty="0" err="1" smtClean="0"/>
              <a:t>Rmd</a:t>
            </a:r>
            <a:r>
              <a:rPr lang="en-GB" altLang="en-US" dirty="0" smtClean="0"/>
              <a:t> file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8077200" y="6270626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506415AD-FB07-4561-9B23-C4AC7BBF28CA}" type="slidenum">
              <a:rPr lang="en-US" altLang="en-US" sz="900">
                <a:solidFill>
                  <a:srgbClr val="898989"/>
                </a:solidFill>
              </a:rPr>
              <a:pPr/>
              <a:t>7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81200" y="1573214"/>
            <a:ext cx="7672388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GB" sz="2400" dirty="0" smtClean="0">
                <a:solidFill>
                  <a:schemeClr val="tx1"/>
                </a:solidFill>
                <a:latin typeface="+mj-lt"/>
              </a:rPr>
              <a:t>R code is embedded in </a:t>
            </a:r>
            <a:r>
              <a:rPr lang="en-GB" sz="2400" i="1" dirty="0" smtClean="0">
                <a:solidFill>
                  <a:schemeClr val="tx1"/>
                </a:solidFill>
                <a:latin typeface="+mj-lt"/>
              </a:rPr>
              <a:t>chunks</a:t>
            </a:r>
            <a:r>
              <a:rPr lang="en-GB" sz="2400" dirty="0" smtClean="0">
                <a:solidFill>
                  <a:schemeClr val="tx1"/>
                </a:solidFill>
                <a:latin typeface="+mj-lt"/>
              </a:rPr>
              <a:t>:</a:t>
            </a:r>
            <a:endParaRPr lang="en-GB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81200" y="4946651"/>
            <a:ext cx="7672388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GB" sz="2400" dirty="0" smtClean="0">
                <a:solidFill>
                  <a:schemeClr val="tx1"/>
                </a:solidFill>
                <a:latin typeface="+mj-lt"/>
              </a:rPr>
              <a:t>The </a:t>
            </a:r>
            <a:r>
              <a:rPr lang="en-GB" sz="2400" dirty="0">
                <a:solidFill>
                  <a:schemeClr val="tx1"/>
                </a:solidFill>
                <a:latin typeface="+mj-lt"/>
              </a:rPr>
              <a:t>“</a:t>
            </a:r>
            <a:r>
              <a:rPr lang="en-GB" sz="2400" dirty="0" err="1">
                <a:solidFill>
                  <a:schemeClr val="tx1"/>
                </a:solidFill>
                <a:latin typeface="+mj-lt"/>
              </a:rPr>
              <a:t>backtick</a:t>
            </a:r>
            <a:r>
              <a:rPr lang="en-GB" sz="2400" dirty="0">
                <a:solidFill>
                  <a:schemeClr val="tx1"/>
                </a:solidFill>
                <a:latin typeface="+mj-lt"/>
              </a:rPr>
              <a:t>” symbol </a:t>
            </a:r>
            <a:r>
              <a:rPr lang="en-GB" sz="2400" b="1" dirty="0">
                <a:solidFill>
                  <a:schemeClr val="tx1"/>
                </a:solidFill>
                <a:latin typeface="+mj-lt"/>
              </a:rPr>
              <a:t>`</a:t>
            </a:r>
          </a:p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is the top left key of most keyboards</a:t>
            </a:r>
          </a:p>
        </p:txBody>
      </p:sp>
      <p:pic>
        <p:nvPicPr>
          <p:cNvPr id="1028" name="Picture 4" descr="https://www.computerhope.com/cdn/keyboard/til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178" y="4863464"/>
            <a:ext cx="4253441" cy="158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995" y="2866946"/>
            <a:ext cx="6516009" cy="11241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81200" y="1736726"/>
            <a:ext cx="7672388" cy="8302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GB" sz="2400" b="1" dirty="0">
                <a:solidFill>
                  <a:schemeClr val="tx1"/>
                </a:solidFill>
                <a:latin typeface="+mj-lt"/>
              </a:rPr>
              <a:t>Load up packages </a:t>
            </a:r>
            <a:r>
              <a:rPr lang="en-GB" sz="2400" b="1" dirty="0" smtClean="0">
                <a:solidFill>
                  <a:schemeClr val="tx1"/>
                </a:solidFill>
                <a:latin typeface="+mj-lt"/>
              </a:rPr>
              <a:t>in a chunk at </a:t>
            </a:r>
            <a:r>
              <a:rPr lang="en-GB" sz="2400" b="1" dirty="0">
                <a:solidFill>
                  <a:schemeClr val="tx1"/>
                </a:solidFill>
                <a:latin typeface="+mj-lt"/>
              </a:rPr>
              <a:t>the start </a:t>
            </a:r>
            <a:r>
              <a:rPr lang="en-GB" sz="2400" dirty="0">
                <a:solidFill>
                  <a:schemeClr val="tx1"/>
                </a:solidFill>
                <a:latin typeface="+mj-lt"/>
              </a:rPr>
              <a:t/>
            </a:r>
            <a:br>
              <a:rPr lang="en-GB" sz="2400" dirty="0">
                <a:solidFill>
                  <a:schemeClr val="tx1"/>
                </a:solidFill>
                <a:latin typeface="+mj-lt"/>
              </a:rPr>
            </a:br>
            <a:r>
              <a:rPr lang="en-GB" sz="2400" dirty="0">
                <a:solidFill>
                  <a:schemeClr val="tx1"/>
                </a:solidFill>
                <a:latin typeface="+mj-lt"/>
              </a:rPr>
              <a:t>(you only have to load packages </a:t>
            </a:r>
            <a:r>
              <a:rPr lang="en-GB" sz="2400" i="1" dirty="0">
                <a:solidFill>
                  <a:schemeClr val="tx1"/>
                </a:solidFill>
                <a:latin typeface="+mj-lt"/>
              </a:rPr>
              <a:t>once</a:t>
            </a:r>
            <a:r>
              <a:rPr lang="en-GB" sz="2400" dirty="0">
                <a:solidFill>
                  <a:schemeClr val="tx1"/>
                </a:solidFill>
                <a:latin typeface="+mj-lt"/>
              </a:rPr>
              <a:t>), e.g.,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81201" y="4797426"/>
            <a:ext cx="8372475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= FALSE</a:t>
            </a:r>
          </a:p>
          <a:p>
            <a:pPr>
              <a:defRPr/>
            </a:pPr>
            <a:r>
              <a:rPr lang="en-GB" sz="24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means </a:t>
            </a:r>
            <a:r>
              <a:rPr lang="en-GB" sz="24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the code (and associated output) won’t appear in the </a:t>
            </a:r>
            <a:r>
              <a:rPr lang="en-GB" sz="24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PDF</a:t>
            </a:r>
          </a:p>
          <a:p>
            <a:pPr>
              <a:defRPr/>
            </a:pPr>
            <a:r>
              <a:rPr lang="en-GB" sz="24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Handy to hide unnecessary output in your report</a:t>
            </a:r>
            <a:endParaRPr lang="en-GB" sz="2400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761" y="2857220"/>
            <a:ext cx="5038478" cy="1423169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 bwMode="auto">
          <a:xfrm>
            <a:off x="762000" y="4270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ctr" defTabSz="6858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9144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13716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1828800" algn="ctr" defTabSz="6858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r>
              <a:rPr lang="en-GB" altLang="en-US" smtClean="0"/>
              <a:t>Tips on writing your Rmd file</a:t>
            </a:r>
            <a:endParaRPr lang="en-GB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39CC0-9DA4-4C60-A0F1-84CA2CEAA92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8077200" y="6270626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A2032B47-59F9-4D84-9FCE-95A61DA1DFC6}" type="slidenum">
              <a:rPr lang="en-US" altLang="en-US" sz="900">
                <a:solidFill>
                  <a:srgbClr val="898989"/>
                </a:solidFill>
              </a:rPr>
              <a:pPr/>
              <a:t>9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31221" y="1721702"/>
            <a:ext cx="7672388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You can add </a:t>
            </a:r>
            <a:r>
              <a:rPr lang="en-GB" sz="2400" i="1" dirty="0" smtClean="0">
                <a:solidFill>
                  <a:schemeClr val="tx1"/>
                </a:solidFill>
                <a:latin typeface="+mj-lt"/>
              </a:rPr>
              <a:t>comments</a:t>
            </a:r>
            <a:r>
              <a:rPr lang="en-GB" sz="2400" dirty="0" smtClean="0">
                <a:solidFill>
                  <a:schemeClr val="tx1"/>
                </a:solidFill>
                <a:latin typeface="+mj-lt"/>
              </a:rPr>
              <a:t> in chunks by </a:t>
            </a:r>
            <a:r>
              <a:rPr lang="en-GB" sz="2400" dirty="0">
                <a:solidFill>
                  <a:schemeClr val="tx1"/>
                </a:solidFill>
                <a:latin typeface="+mj-lt"/>
              </a:rPr>
              <a:t>using </a:t>
            </a:r>
            <a:r>
              <a:rPr lang="en-GB" sz="2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#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5033"/>
          <a:stretch/>
        </p:blipFill>
        <p:spPr>
          <a:xfrm>
            <a:off x="1075500" y="2604302"/>
            <a:ext cx="9671367" cy="2213026"/>
          </a:xfrm>
          <a:prstGeom prst="rect">
            <a:avLst/>
          </a:prstGeom>
          <a:effectLst>
            <a:outerShdw blurRad="889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GB" altLang="en-US" dirty="0" smtClean="0"/>
              <a:t>Tips on writing your </a:t>
            </a:r>
            <a:r>
              <a:rPr lang="en-GB" altLang="en-US" dirty="0" err="1" smtClean="0"/>
              <a:t>Rmd</a:t>
            </a:r>
            <a:r>
              <a:rPr lang="en-GB" altLang="en-US" dirty="0" smtClean="0"/>
              <a:t>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>
          <a:defRPr sz="2400" dirty="0" smtClean="0">
            <a:solidFill>
              <a:schemeClr val="tx1"/>
            </a:solidFill>
            <a:latin typeface="+mj-lt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sz="2400" dirty="0" smtClean="0">
            <a:solidFill>
              <a:schemeClr val="tx1"/>
            </a:solidFill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C78F475D24344A969CCF416FCD45BB" ma:contentTypeVersion="13" ma:contentTypeDescription="Create a new document." ma:contentTypeScope="" ma:versionID="a0c5b494e4ac53bd353fcdbd7799a3f3">
  <xsd:schema xmlns:xsd="http://www.w3.org/2001/XMLSchema" xmlns:xs="http://www.w3.org/2001/XMLSchema" xmlns:p="http://schemas.microsoft.com/office/2006/metadata/properties" xmlns:ns3="1114de93-f3f1-4006-86a7-5ccf45982f95" xmlns:ns4="73a95059-53ff-4649-9213-6c5f0c8cde5d" targetNamespace="http://schemas.microsoft.com/office/2006/metadata/properties" ma:root="true" ma:fieldsID="ec7692872867c9011b958cb5bd08a7df" ns3:_="" ns4:_="">
    <xsd:import namespace="1114de93-f3f1-4006-86a7-5ccf45982f95"/>
    <xsd:import namespace="73a95059-53ff-4649-9213-6c5f0c8cde5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14de93-f3f1-4006-86a7-5ccf45982f9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a95059-53ff-4649-9213-6c5f0c8cde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0B3847-485F-4BD3-9F8B-04F7B47AEA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114de93-f3f1-4006-86a7-5ccf45982f95"/>
    <ds:schemaRef ds:uri="73a95059-53ff-4649-9213-6c5f0c8cde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E7B50A-EF57-437B-A02E-6D74C3625B9A}">
  <ds:schemaRefs>
    <ds:schemaRef ds:uri="73a95059-53ff-4649-9213-6c5f0c8cde5d"/>
    <ds:schemaRef ds:uri="1114de93-f3f1-4006-86a7-5ccf45982f95"/>
    <ds:schemaRef ds:uri="http://www.w3.org/XML/1998/namespace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3072510-4ABE-43B1-80AA-AB159106D34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0</TotalTime>
  <Words>379</Words>
  <Application>Microsoft Office PowerPoint</Application>
  <PresentationFormat>Widescreen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Courier New</vt:lpstr>
      <vt:lpstr>Times New Roman</vt:lpstr>
      <vt:lpstr>3_Office Theme</vt:lpstr>
      <vt:lpstr>PowerPoint Presentation</vt:lpstr>
      <vt:lpstr>R Markdown files</vt:lpstr>
      <vt:lpstr>An Rmd document (text generated by default)</vt:lpstr>
      <vt:lpstr>Click ‘Knit’ to generate an html report from the Rmd document</vt:lpstr>
      <vt:lpstr>The html report will appear in the ‘Files’ panel of R studio</vt:lpstr>
      <vt:lpstr>To submit to the DLE: Export the html file AND Rmd file from RStudio to your PC first</vt:lpstr>
      <vt:lpstr>Tips on writing your Rmd file</vt:lpstr>
      <vt:lpstr>PowerPoint Presentation</vt:lpstr>
      <vt:lpstr>Tips on writing your Rmd file</vt:lpstr>
      <vt:lpstr>PowerPoint Presentation</vt:lpstr>
      <vt:lpstr>Tips on writing your Rmd file</vt:lpstr>
      <vt:lpstr>Tips on writing your Rmd file</vt:lpstr>
      <vt:lpstr>Useful R Markdown Cheatsheet</vt:lpstr>
      <vt:lpstr>Importantly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2020-02-02T13:53:26Z</dcterms:created>
  <dcterms:modified xsi:type="dcterms:W3CDTF">2020-11-14T15:12:57Z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0x01010039C78F475D24344A969CCF416FCD45BB</vt:lpwstr>
  </property>
</Properties>
</file>