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7" r:id="rId2"/>
    <p:sldId id="282" r:id="rId3"/>
    <p:sldId id="293" r:id="rId4"/>
    <p:sldId id="351" r:id="rId5"/>
    <p:sldId id="284" r:id="rId6"/>
    <p:sldId id="288" r:id="rId7"/>
    <p:sldId id="285" r:id="rId8"/>
    <p:sldId id="294" r:id="rId9"/>
    <p:sldId id="352" r:id="rId10"/>
    <p:sldId id="350" r:id="rId11"/>
    <p:sldId id="354" r:id="rId12"/>
    <p:sldId id="355" r:id="rId13"/>
    <p:sldId id="338" r:id="rId14"/>
    <p:sldId id="299" r:id="rId15"/>
    <p:sldId id="356" r:id="rId16"/>
    <p:sldId id="287" r:id="rId17"/>
    <p:sldId id="344" r:id="rId18"/>
    <p:sldId id="357" r:id="rId19"/>
    <p:sldId id="358" r:id="rId20"/>
    <p:sldId id="305" r:id="rId21"/>
    <p:sldId id="329" r:id="rId22"/>
    <p:sldId id="353" r:id="rId23"/>
  </p:sldIdLst>
  <p:sldSz cx="12192000" cy="6858000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2DCDB"/>
    <a:srgbClr val="95B3D7"/>
    <a:srgbClr val="E6B9B8"/>
    <a:srgbClr val="632523"/>
    <a:srgbClr val="B9CDE5"/>
    <a:srgbClr val="10253F"/>
    <a:srgbClr val="FFFFFF"/>
    <a:srgbClr val="E46C0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401928-A121-4788-93E2-4A78911189A8}" v="3" dt="2023-12-01T15:44:46.7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86" autoAdjust="0"/>
    <p:restoredTop sz="74920" autoAdjust="0"/>
  </p:normalViewPr>
  <p:slideViewPr>
    <p:cSldViewPr snapToGrid="0">
      <p:cViewPr varScale="1">
        <p:scale>
          <a:sx n="59" d="100"/>
          <a:sy n="59" d="100"/>
        </p:scale>
        <p:origin x="1764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25" d="100"/>
          <a:sy n="125" d="100"/>
        </p:scale>
        <p:origin x="-2928" y="1398"/>
      </p:cViewPr>
      <p:guideLst>
        <p:guide orient="horz" pos="3133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Berry" userId="468ae48a-5539-4b21-98ea-6081f4d86140" providerId="ADAL" clId="{44545DCA-0C68-4ABB-BBF2-170C4A3BAB78}"/>
    <pc:docChg chg="custSel modSld">
      <pc:chgData name="Christopher Berry" userId="468ae48a-5539-4b21-98ea-6081f4d86140" providerId="ADAL" clId="{44545DCA-0C68-4ABB-BBF2-170C4A3BAB78}" dt="2023-12-01T16:12:39.847" v="33" actId="368"/>
      <pc:docMkLst>
        <pc:docMk/>
      </pc:docMkLst>
      <pc:sldChg chg="modNotes">
        <pc:chgData name="Christopher Berry" userId="468ae48a-5539-4b21-98ea-6081f4d86140" providerId="ADAL" clId="{44545DCA-0C68-4ABB-BBF2-170C4A3BAB78}" dt="2023-12-01T16:12:39.780" v="1" actId="368"/>
        <pc:sldMkLst>
          <pc:docMk/>
          <pc:sldMk cId="1337738250" sldId="257"/>
        </pc:sldMkLst>
      </pc:sldChg>
      <pc:sldChg chg="modNotes">
        <pc:chgData name="Christopher Berry" userId="468ae48a-5539-4b21-98ea-6081f4d86140" providerId="ADAL" clId="{44545DCA-0C68-4ABB-BBF2-170C4A3BAB78}" dt="2023-12-01T16:12:39.786" v="3" actId="368"/>
        <pc:sldMkLst>
          <pc:docMk/>
          <pc:sldMk cId="2122018673" sldId="282"/>
        </pc:sldMkLst>
      </pc:sldChg>
      <pc:sldChg chg="modNotes">
        <pc:chgData name="Christopher Berry" userId="468ae48a-5539-4b21-98ea-6081f4d86140" providerId="ADAL" clId="{44545DCA-0C68-4ABB-BBF2-170C4A3BAB78}" dt="2023-12-01T16:12:39.799" v="7" actId="368"/>
        <pc:sldMkLst>
          <pc:docMk/>
          <pc:sldMk cId="4252232564" sldId="284"/>
        </pc:sldMkLst>
      </pc:sldChg>
      <pc:sldChg chg="modNotes">
        <pc:chgData name="Christopher Berry" userId="468ae48a-5539-4b21-98ea-6081f4d86140" providerId="ADAL" clId="{44545DCA-0C68-4ABB-BBF2-170C4A3BAB78}" dt="2023-12-01T16:12:39.806" v="11" actId="368"/>
        <pc:sldMkLst>
          <pc:docMk/>
          <pc:sldMk cId="2627440108" sldId="285"/>
        </pc:sldMkLst>
      </pc:sldChg>
      <pc:sldChg chg="modNotes">
        <pc:chgData name="Christopher Berry" userId="468ae48a-5539-4b21-98ea-6081f4d86140" providerId="ADAL" clId="{44545DCA-0C68-4ABB-BBF2-170C4A3BAB78}" dt="2023-12-01T16:12:39.826" v="23" actId="368"/>
        <pc:sldMkLst>
          <pc:docMk/>
          <pc:sldMk cId="314917669" sldId="287"/>
        </pc:sldMkLst>
      </pc:sldChg>
      <pc:sldChg chg="modNotes">
        <pc:chgData name="Christopher Berry" userId="468ae48a-5539-4b21-98ea-6081f4d86140" providerId="ADAL" clId="{44545DCA-0C68-4ABB-BBF2-170C4A3BAB78}" dt="2023-12-01T16:12:39.803" v="9" actId="368"/>
        <pc:sldMkLst>
          <pc:docMk/>
          <pc:sldMk cId="373544898" sldId="288"/>
        </pc:sldMkLst>
      </pc:sldChg>
      <pc:sldChg chg="modNotes">
        <pc:chgData name="Christopher Berry" userId="468ae48a-5539-4b21-98ea-6081f4d86140" providerId="ADAL" clId="{44545DCA-0C68-4ABB-BBF2-170C4A3BAB78}" dt="2023-12-01T16:12:39.793" v="5" actId="368"/>
        <pc:sldMkLst>
          <pc:docMk/>
          <pc:sldMk cId="4275334691" sldId="293"/>
        </pc:sldMkLst>
      </pc:sldChg>
      <pc:sldChg chg="modNotes">
        <pc:chgData name="Christopher Berry" userId="468ae48a-5539-4b21-98ea-6081f4d86140" providerId="ADAL" clId="{44545DCA-0C68-4ABB-BBF2-170C4A3BAB78}" dt="2023-12-01T16:12:39.809" v="13" actId="368"/>
        <pc:sldMkLst>
          <pc:docMk/>
          <pc:sldMk cId="457303742" sldId="294"/>
        </pc:sldMkLst>
      </pc:sldChg>
      <pc:sldChg chg="modNotes">
        <pc:chgData name="Christopher Berry" userId="468ae48a-5539-4b21-98ea-6081f4d86140" providerId="ADAL" clId="{44545DCA-0C68-4ABB-BBF2-170C4A3BAB78}" dt="2023-12-01T16:12:39.819" v="19" actId="368"/>
        <pc:sldMkLst>
          <pc:docMk/>
          <pc:sldMk cId="2537164206" sldId="299"/>
        </pc:sldMkLst>
      </pc:sldChg>
      <pc:sldChg chg="modNotes">
        <pc:chgData name="Christopher Berry" userId="468ae48a-5539-4b21-98ea-6081f4d86140" providerId="ADAL" clId="{44545DCA-0C68-4ABB-BBF2-170C4A3BAB78}" dt="2023-12-01T16:12:39.841" v="31" actId="368"/>
        <pc:sldMkLst>
          <pc:docMk/>
          <pc:sldMk cId="1638372674" sldId="305"/>
        </pc:sldMkLst>
      </pc:sldChg>
      <pc:sldChg chg="modNotes">
        <pc:chgData name="Christopher Berry" userId="468ae48a-5539-4b21-98ea-6081f4d86140" providerId="ADAL" clId="{44545DCA-0C68-4ABB-BBF2-170C4A3BAB78}" dt="2023-12-01T16:12:39.847" v="33" actId="368"/>
        <pc:sldMkLst>
          <pc:docMk/>
          <pc:sldMk cId="1394359814" sldId="329"/>
        </pc:sldMkLst>
      </pc:sldChg>
      <pc:sldChg chg="modNotes">
        <pc:chgData name="Christopher Berry" userId="468ae48a-5539-4b21-98ea-6081f4d86140" providerId="ADAL" clId="{44545DCA-0C68-4ABB-BBF2-170C4A3BAB78}" dt="2023-12-01T16:12:39.817" v="17" actId="368"/>
        <pc:sldMkLst>
          <pc:docMk/>
          <pc:sldMk cId="489844217" sldId="338"/>
        </pc:sldMkLst>
      </pc:sldChg>
      <pc:sldChg chg="modNotes">
        <pc:chgData name="Christopher Berry" userId="468ae48a-5539-4b21-98ea-6081f4d86140" providerId="ADAL" clId="{44545DCA-0C68-4ABB-BBF2-170C4A3BAB78}" dt="2023-12-01T16:12:39.832" v="25" actId="368"/>
        <pc:sldMkLst>
          <pc:docMk/>
          <pc:sldMk cId="375999691" sldId="344"/>
        </pc:sldMkLst>
      </pc:sldChg>
      <pc:sldChg chg="modNotes">
        <pc:chgData name="Christopher Berry" userId="468ae48a-5539-4b21-98ea-6081f4d86140" providerId="ADAL" clId="{44545DCA-0C68-4ABB-BBF2-170C4A3BAB78}" dt="2023-12-01T16:12:39.813" v="15" actId="368"/>
        <pc:sldMkLst>
          <pc:docMk/>
          <pc:sldMk cId="11795651" sldId="350"/>
        </pc:sldMkLst>
      </pc:sldChg>
      <pc:sldChg chg="modNotes">
        <pc:chgData name="Christopher Berry" userId="468ae48a-5539-4b21-98ea-6081f4d86140" providerId="ADAL" clId="{44545DCA-0C68-4ABB-BBF2-170C4A3BAB78}" dt="2023-12-01T16:12:39.822" v="21" actId="368"/>
        <pc:sldMkLst>
          <pc:docMk/>
          <pc:sldMk cId="1510272945" sldId="356"/>
        </pc:sldMkLst>
      </pc:sldChg>
      <pc:sldChg chg="modNotes">
        <pc:chgData name="Christopher Berry" userId="468ae48a-5539-4b21-98ea-6081f4d86140" providerId="ADAL" clId="{44545DCA-0C68-4ABB-BBF2-170C4A3BAB78}" dt="2023-12-01T16:12:39.835" v="27" actId="368"/>
        <pc:sldMkLst>
          <pc:docMk/>
          <pc:sldMk cId="1332963135" sldId="357"/>
        </pc:sldMkLst>
      </pc:sldChg>
      <pc:sldChg chg="modNotes">
        <pc:chgData name="Christopher Berry" userId="468ae48a-5539-4b21-98ea-6081f4d86140" providerId="ADAL" clId="{44545DCA-0C68-4ABB-BBF2-170C4A3BAB78}" dt="2023-12-01T16:12:39.839" v="29" actId="368"/>
        <pc:sldMkLst>
          <pc:docMk/>
          <pc:sldMk cId="3333457868" sldId="358"/>
        </pc:sldMkLst>
      </pc:sldChg>
    </pc:docChg>
  </pc:docChgLst>
  <pc:docChgLst>
    <pc:chgData name="Christopher Berry" userId="468ae48a-5539-4b21-98ea-6081f4d86140" providerId="ADAL" clId="{80401928-A121-4788-93E2-4A78911189A8}"/>
    <pc:docChg chg="custSel modSld">
      <pc:chgData name="Christopher Berry" userId="468ae48a-5539-4b21-98ea-6081f4d86140" providerId="ADAL" clId="{80401928-A121-4788-93E2-4A78911189A8}" dt="2023-12-01T15:44:52.330" v="14" actId="1076"/>
      <pc:docMkLst>
        <pc:docMk/>
      </pc:docMkLst>
      <pc:sldChg chg="modSp mod">
        <pc:chgData name="Christopher Berry" userId="468ae48a-5539-4b21-98ea-6081f4d86140" providerId="ADAL" clId="{80401928-A121-4788-93E2-4A78911189A8}" dt="2023-12-01T15:42:04.171" v="6" actId="20577"/>
        <pc:sldMkLst>
          <pc:docMk/>
          <pc:sldMk cId="1337738250" sldId="257"/>
        </pc:sldMkLst>
        <pc:spChg chg="mod">
          <ac:chgData name="Christopher Berry" userId="468ae48a-5539-4b21-98ea-6081f4d86140" providerId="ADAL" clId="{80401928-A121-4788-93E2-4A78911189A8}" dt="2023-12-01T15:42:04.171" v="6" actId="20577"/>
          <ac:spMkLst>
            <pc:docMk/>
            <pc:sldMk cId="1337738250" sldId="257"/>
            <ac:spMk id="4" creationId="{00000000-0000-0000-0000-000000000000}"/>
          </ac:spMkLst>
        </pc:spChg>
      </pc:sldChg>
      <pc:sldChg chg="addSp delSp modSp mod delAnim modAnim">
        <pc:chgData name="Christopher Berry" userId="468ae48a-5539-4b21-98ea-6081f4d86140" providerId="ADAL" clId="{80401928-A121-4788-93E2-4A78911189A8}" dt="2023-12-01T15:44:52.330" v="14" actId="1076"/>
        <pc:sldMkLst>
          <pc:docMk/>
          <pc:sldMk cId="2888492423" sldId="353"/>
        </pc:sldMkLst>
        <pc:spChg chg="del">
          <ac:chgData name="Christopher Berry" userId="468ae48a-5539-4b21-98ea-6081f4d86140" providerId="ADAL" clId="{80401928-A121-4788-93E2-4A78911189A8}" dt="2023-12-01T15:42:19.660" v="7" actId="478"/>
          <ac:spMkLst>
            <pc:docMk/>
            <pc:sldMk cId="2888492423" sldId="353"/>
            <ac:spMk id="5" creationId="{00000000-0000-0000-0000-000000000000}"/>
          </ac:spMkLst>
        </pc:spChg>
        <pc:spChg chg="add mod">
          <ac:chgData name="Christopher Berry" userId="468ae48a-5539-4b21-98ea-6081f4d86140" providerId="ADAL" clId="{80401928-A121-4788-93E2-4A78911189A8}" dt="2023-12-01T15:44:52.330" v="14" actId="1076"/>
          <ac:spMkLst>
            <pc:docMk/>
            <pc:sldMk cId="2888492423" sldId="353"/>
            <ac:spMk id="5" creationId="{D2BC5233-C56F-EBC0-F98A-E738E5AC589F}"/>
          </ac:spMkLst>
        </pc:spChg>
        <pc:spChg chg="mod">
          <ac:chgData name="Christopher Berry" userId="468ae48a-5539-4b21-98ea-6081f4d86140" providerId="ADAL" clId="{80401928-A121-4788-93E2-4A78911189A8}" dt="2023-12-01T15:44:52.330" v="14" actId="1076"/>
          <ac:spMkLst>
            <pc:docMk/>
            <pc:sldMk cId="2888492423" sldId="353"/>
            <ac:spMk id="6" creationId="{00000000-0000-0000-0000-000000000000}"/>
          </ac:spMkLst>
        </pc:spChg>
        <pc:spChg chg="del">
          <ac:chgData name="Christopher Berry" userId="468ae48a-5539-4b21-98ea-6081f4d86140" providerId="ADAL" clId="{80401928-A121-4788-93E2-4A78911189A8}" dt="2023-12-01T15:42:21.518" v="8" actId="478"/>
          <ac:spMkLst>
            <pc:docMk/>
            <pc:sldMk cId="2888492423" sldId="353"/>
            <ac:spMk id="7" creationId="{00000000-0000-0000-0000-000000000000}"/>
          </ac:spMkLst>
        </pc:spChg>
        <pc:spChg chg="mod">
          <ac:chgData name="Christopher Berry" userId="468ae48a-5539-4b21-98ea-6081f4d86140" providerId="ADAL" clId="{80401928-A121-4788-93E2-4A78911189A8}" dt="2023-12-01T15:44:52.330" v="14" actId="1076"/>
          <ac:spMkLst>
            <pc:docMk/>
            <pc:sldMk cId="2888492423" sldId="353"/>
            <ac:spMk id="8" creationId="{EF9BABD1-6D78-46CB-B1D7-E90CD50ECF48}"/>
          </ac:spMkLst>
        </pc:spChg>
      </pc:sldChg>
    </pc:docChg>
  </pc:docChgLst>
  <pc:docChgLst>
    <pc:chgData name="Christopher Berry" userId="468ae48a-5539-4b21-98ea-6081f4d86140" providerId="ADAL" clId="{06D317E4-3A66-4B03-A0D8-0B2E8424AD69}"/>
    <pc:docChg chg="modSld">
      <pc:chgData name="Christopher Berry" userId="468ae48a-5539-4b21-98ea-6081f4d86140" providerId="ADAL" clId="{06D317E4-3A66-4B03-A0D8-0B2E8424AD69}" dt="2023-01-19T17:22:59.022" v="18" actId="20577"/>
      <pc:docMkLst>
        <pc:docMk/>
      </pc:docMkLst>
      <pc:sldChg chg="addSp modSp modAnim">
        <pc:chgData name="Christopher Berry" userId="468ae48a-5539-4b21-98ea-6081f4d86140" providerId="ADAL" clId="{06D317E4-3A66-4B03-A0D8-0B2E8424AD69}" dt="2023-01-19T17:22:59.022" v="18" actId="20577"/>
        <pc:sldMkLst>
          <pc:docMk/>
          <pc:sldMk cId="2888492423" sldId="353"/>
        </pc:sldMkLst>
        <pc:spChg chg="mod">
          <ac:chgData name="Christopher Berry" userId="468ae48a-5539-4b21-98ea-6081f4d86140" providerId="ADAL" clId="{06D317E4-3A66-4B03-A0D8-0B2E8424AD69}" dt="2023-01-19T17:22:59.022" v="18" actId="20577"/>
          <ac:spMkLst>
            <pc:docMk/>
            <pc:sldMk cId="2888492423" sldId="353"/>
            <ac:spMk id="5" creationId="{00000000-0000-0000-0000-000000000000}"/>
          </ac:spMkLst>
        </pc:spChg>
        <pc:spChg chg="add mod">
          <ac:chgData name="Christopher Berry" userId="468ae48a-5539-4b21-98ea-6081f4d86140" providerId="ADAL" clId="{06D317E4-3A66-4B03-A0D8-0B2E8424AD69}" dt="2023-01-19T17:22:53.110" v="7"/>
          <ac:spMkLst>
            <pc:docMk/>
            <pc:sldMk cId="2888492423" sldId="353"/>
            <ac:spMk id="8" creationId="{EF9BABD1-6D78-46CB-B1D7-E90CD50ECF48}"/>
          </ac:spMkLst>
        </pc:spChg>
      </pc:sldChg>
      <pc:sldChg chg="modSp">
        <pc:chgData name="Christopher Berry" userId="468ae48a-5539-4b21-98ea-6081f4d86140" providerId="ADAL" clId="{06D317E4-3A66-4B03-A0D8-0B2E8424AD69}" dt="2023-01-19T17:10:44.572" v="6" actId="20577"/>
        <pc:sldMkLst>
          <pc:docMk/>
          <pc:sldMk cId="1510272945" sldId="356"/>
        </pc:sldMkLst>
        <pc:spChg chg="mod">
          <ac:chgData name="Christopher Berry" userId="468ae48a-5539-4b21-98ea-6081f4d86140" providerId="ADAL" clId="{06D317E4-3A66-4B03-A0D8-0B2E8424AD69}" dt="2023-01-19T17:10:44.572" v="6" actId="20577"/>
          <ac:spMkLst>
            <pc:docMk/>
            <pc:sldMk cId="1510272945" sldId="356"/>
            <ac:spMk id="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2F66B-899D-484E-9C99-E1DBE23F9DE9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A13842-9D9C-478B-B245-0FF6DC2C0C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491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9A945-60CF-41CC-BF14-DA645D9ABE0F}" type="datetimeFigureOut">
              <a:rPr lang="en-GB" smtClean="0"/>
              <a:pPr/>
              <a:t>01/12/2023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F6F6D-23AC-402A-8000-0A495137CF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016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6286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0858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5430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002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888" y="415925"/>
            <a:ext cx="6626225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81001" y="4226919"/>
            <a:ext cx="6172200" cy="547012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45F15-5817-47BC-B9C8-06AECA930AC7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680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87405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1811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83810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558440"/>
            <a:ext cx="5486400" cy="5072301"/>
          </a:xfrm>
        </p:spPr>
        <p:txBody>
          <a:bodyPr/>
          <a:lstStyle/>
          <a:p>
            <a:pPr lv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2010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558440"/>
            <a:ext cx="5486400" cy="5072301"/>
          </a:xfrm>
        </p:spPr>
        <p:txBody>
          <a:bodyPr/>
          <a:lstStyle/>
          <a:p>
            <a:pPr lv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5567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558440"/>
            <a:ext cx="5486400" cy="5072301"/>
          </a:xfrm>
        </p:spPr>
        <p:txBody>
          <a:bodyPr/>
          <a:lstStyle/>
          <a:p>
            <a:pPr lv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58904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5635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500424"/>
            <a:ext cx="5486400" cy="529607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76407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1703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7088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3189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90500" y="4724202"/>
            <a:ext cx="6419850" cy="4964556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4128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724201"/>
            <a:ext cx="5486400" cy="5055726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711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95325" y="4558440"/>
            <a:ext cx="5486400" cy="5287792"/>
          </a:xfrm>
        </p:spPr>
        <p:txBody>
          <a:bodyPr/>
          <a:lstStyle/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15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711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1658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865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7E47-C1CA-47C9-BFA1-FDEFD1CE1BAA}" type="datetime1">
              <a:rPr lang="en-US" smtClean="0"/>
              <a:pPr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92B5-BE86-445D-88C0-242C83A9421E}" type="datetime1">
              <a:rPr lang="en-US" smtClean="0"/>
              <a:pPr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0B350-EB04-4702-A2C6-BB029CC917C4}" type="datetime1">
              <a:rPr lang="en-US" smtClean="0"/>
              <a:pPr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C5C7B-1CCF-4D03-A2E8-D3591213E0F6}" type="datetime1">
              <a:rPr lang="en-US" smtClean="0"/>
              <a:pPr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E08F-8114-45C2-9520-EC1882F8A669}" type="datetime1">
              <a:rPr lang="en-US" smtClean="0"/>
              <a:pPr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BCEA-51D6-4D4F-B700-EBDD8904452C}" type="datetime1">
              <a:rPr lang="en-US" smtClean="0"/>
              <a:pPr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55C0-4DE2-42D1-B918-7B0FCE7481FD}" type="datetime1">
              <a:rPr lang="en-US" smtClean="0"/>
              <a:pPr/>
              <a:t>12/1/2023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056E-53B5-467C-A68C-D5DD1F771BB5}" type="datetime1">
              <a:rPr lang="en-US" smtClean="0"/>
              <a:pPr/>
              <a:t>12/1/2023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6B7C-1414-4D49-8A59-8F56128C501B}" type="datetime1">
              <a:rPr lang="en-US" smtClean="0"/>
              <a:pPr/>
              <a:t>12/1/2023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EADC-23C0-4767-9AD7-3E7B6C343A0A}" type="datetime1">
              <a:rPr lang="en-US" smtClean="0"/>
              <a:pPr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62B3B-4AFD-4E39-B6F8-E1A2354BA336}" type="datetime1">
              <a:rPr lang="en-US" smtClean="0"/>
              <a:pPr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ABC6-3BA1-4854-92CA-2B0133ECAB44}" type="datetime1">
              <a:rPr lang="en-US" smtClean="0"/>
              <a:pPr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ristopher.berry@plymouth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hrisjberry.github.io/datafluencyCB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54332" y="1505396"/>
            <a:ext cx="71628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rgbClr val="000066"/>
                </a:solidFill>
                <a:latin typeface="Calibri" pitchFamily="34" charset="0"/>
              </a:rPr>
              <a:t>PSYC761</a:t>
            </a:r>
          </a:p>
          <a:p>
            <a:endParaRPr lang="en-GB" sz="2800" b="1" dirty="0">
              <a:solidFill>
                <a:srgbClr val="000066"/>
              </a:solidFill>
              <a:latin typeface="Calibri" pitchFamily="34" charset="0"/>
            </a:endParaRPr>
          </a:p>
          <a:p>
            <a:r>
              <a:rPr lang="en-GB" sz="2800" b="1" dirty="0">
                <a:solidFill>
                  <a:srgbClr val="000066"/>
                </a:solidFill>
                <a:latin typeface="Calibri" pitchFamily="34" charset="0"/>
              </a:rPr>
              <a:t>2: Multiple Regression</a:t>
            </a:r>
          </a:p>
          <a:p>
            <a:r>
              <a:rPr lang="en-GB" sz="2800" dirty="0">
                <a:solidFill>
                  <a:srgbClr val="000066"/>
                </a:solidFill>
                <a:latin typeface="Calibri" pitchFamily="34" charset="0"/>
              </a:rPr>
              <a:t>Multiple continuous predictors</a:t>
            </a:r>
          </a:p>
          <a:p>
            <a:br>
              <a:rPr lang="en-GB" sz="2800" dirty="0">
                <a:solidFill>
                  <a:srgbClr val="000066"/>
                </a:solidFill>
                <a:latin typeface="Calibri" pitchFamily="34" charset="0"/>
              </a:rPr>
            </a:br>
            <a:r>
              <a:rPr lang="en-GB" sz="2800" b="1" dirty="0">
                <a:solidFill>
                  <a:srgbClr val="000066"/>
                </a:solidFill>
                <a:latin typeface="Calibri" pitchFamily="34" charset="0"/>
              </a:rPr>
              <a:t>Dr Chris Berry</a:t>
            </a:r>
            <a:br>
              <a:rPr lang="en-GB" sz="2800" dirty="0">
                <a:solidFill>
                  <a:srgbClr val="000066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School of Psychology </a:t>
            </a:r>
            <a:br>
              <a:rPr lang="en-GB" dirty="0">
                <a:solidFill>
                  <a:srgbClr val="990033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Plymouth University</a:t>
            </a:r>
            <a:br>
              <a:rPr lang="en-GB" dirty="0">
                <a:solidFill>
                  <a:srgbClr val="990033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PSQ B212 </a:t>
            </a:r>
            <a:r>
              <a:rPr lang="en-GB" dirty="0">
                <a:solidFill>
                  <a:srgbClr val="990033"/>
                </a:solidFill>
                <a:latin typeface="Calibri" pitchFamily="34" charset="0"/>
                <a:hlinkClick r:id="rId3"/>
              </a:rPr>
              <a:t>christopher.berry@plymouth.ac.uk</a:t>
            </a:r>
            <a:endParaRPr lang="en-GB" dirty="0">
              <a:solidFill>
                <a:srgbClr val="990033"/>
              </a:solidFill>
              <a:latin typeface="Calibri" pitchFamily="34" charset="0"/>
            </a:endParaRPr>
          </a:p>
          <a:p>
            <a:endParaRPr lang="en-GB" dirty="0">
              <a:solidFill>
                <a:srgbClr val="990033"/>
              </a:solidFill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38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Visualisation and Correlations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878764" y="3425826"/>
            <a:ext cx="1206500" cy="1170296"/>
          </a:xfrm>
          <a:prstGeom prst="rect">
            <a:avLst/>
          </a:prstGeom>
          <a:solidFill>
            <a:srgbClr val="8CE23E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9085264" y="4123686"/>
            <a:ext cx="1328736" cy="472436"/>
          </a:xfrm>
          <a:prstGeom prst="rect">
            <a:avLst/>
          </a:prstGeom>
          <a:solidFill>
            <a:srgbClr val="8CE23E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900468" y="1581383"/>
            <a:ext cx="136506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GB" b="1" dirty="0" err="1">
                <a:latin typeface="Lucida Console" panose="020B0609040504020204" pitchFamily="49" charset="0"/>
              </a:rPr>
              <a:t>ggplot</a:t>
            </a:r>
            <a:r>
              <a:rPr lang="en-GB" b="1" dirty="0">
                <a:latin typeface="Lucida Console" panose="020B0609040504020204" pitchFamily="49" charset="0"/>
              </a:rPr>
              <a:t>()</a:t>
            </a:r>
          </a:p>
        </p:txBody>
      </p:sp>
      <p:pic>
        <p:nvPicPr>
          <p:cNvPr id="10" name="Picture 2" descr="Wellbeing scores as a function of worry and describing scor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00" y="2415553"/>
            <a:ext cx="6031313" cy="3618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6728424" y="1581383"/>
            <a:ext cx="18014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GB" b="1" dirty="0">
                <a:latin typeface="Lucida Console" panose="020B0609040504020204" pitchFamily="49" charset="0"/>
              </a:rPr>
              <a:t>correlate()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147147"/>
              </p:ext>
            </p:extLst>
          </p:nvPr>
        </p:nvGraphicFramePr>
        <p:xfrm>
          <a:off x="6892197" y="3133082"/>
          <a:ext cx="5065912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6478">
                  <a:extLst>
                    <a:ext uri="{9D8B030D-6E8A-4147-A177-3AD203B41FA5}">
                      <a16:colId xmlns:a16="http://schemas.microsoft.com/office/drawing/2014/main" val="2849911721"/>
                    </a:ext>
                  </a:extLst>
                </a:gridCol>
                <a:gridCol w="1266478">
                  <a:extLst>
                    <a:ext uri="{9D8B030D-6E8A-4147-A177-3AD203B41FA5}">
                      <a16:colId xmlns:a16="http://schemas.microsoft.com/office/drawing/2014/main" val="1936961263"/>
                    </a:ext>
                  </a:extLst>
                </a:gridCol>
                <a:gridCol w="1266478">
                  <a:extLst>
                    <a:ext uri="{9D8B030D-6E8A-4147-A177-3AD203B41FA5}">
                      <a16:colId xmlns:a16="http://schemas.microsoft.com/office/drawing/2014/main" val="572127099"/>
                    </a:ext>
                  </a:extLst>
                </a:gridCol>
                <a:gridCol w="1266478">
                  <a:extLst>
                    <a:ext uri="{9D8B030D-6E8A-4147-A177-3AD203B41FA5}">
                      <a16:colId xmlns:a16="http://schemas.microsoft.com/office/drawing/2014/main" val="3097005815"/>
                    </a:ext>
                  </a:extLst>
                </a:gridCol>
              </a:tblGrid>
              <a:tr h="356387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wellbeing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worry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describing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697039"/>
                  </a:ext>
                </a:extLst>
              </a:tr>
              <a:tr h="356387">
                <a:tc>
                  <a:txBody>
                    <a:bodyPr/>
                    <a:lstStyle/>
                    <a:p>
                      <a:r>
                        <a:rPr lang="en-GB" b="1" dirty="0"/>
                        <a:t>wellbeing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901164"/>
                  </a:ext>
                </a:extLst>
              </a:tr>
              <a:tr h="356387">
                <a:tc>
                  <a:txBody>
                    <a:bodyPr/>
                    <a:lstStyle/>
                    <a:p>
                      <a:r>
                        <a:rPr lang="en-GB" b="1" dirty="0"/>
                        <a:t>worry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552461"/>
                  </a:ext>
                </a:extLst>
              </a:tr>
              <a:tr h="356387">
                <a:tc>
                  <a:txBody>
                    <a:bodyPr/>
                    <a:lstStyle/>
                    <a:p>
                      <a:r>
                        <a:rPr lang="en-GB" b="1" dirty="0"/>
                        <a:t>describing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017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 the model </a:t>
            </a:r>
            <a:r>
              <a:rPr lang="en-GB" sz="2400" dirty="0"/>
              <a:t>(two predictor example)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05001"/>
            <a:ext cx="10972800" cy="457199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dirty="0">
                <a:latin typeface="Lucida Console" panose="020B0609040504020204" pitchFamily="49" charset="0"/>
              </a:rPr>
              <a:t>lm(</a:t>
            </a:r>
            <a:r>
              <a:rPr lang="en-GB" sz="1800" b="1" dirty="0" err="1">
                <a:latin typeface="Lucida Console" panose="020B0609040504020204" pitchFamily="49" charset="0"/>
              </a:rPr>
              <a:t>outcome_variable</a:t>
            </a:r>
            <a:r>
              <a:rPr lang="en-GB" sz="1800" b="1" dirty="0">
                <a:latin typeface="Lucida Console" panose="020B0609040504020204" pitchFamily="49" charset="0"/>
              </a:rPr>
              <a:t> ~ predictor_1 + predictor_2, data = </a:t>
            </a:r>
            <a:r>
              <a:rPr lang="en-GB" sz="1800" b="1" dirty="0" err="1">
                <a:latin typeface="Lucida Console" panose="020B0609040504020204" pitchFamily="49" charset="0"/>
              </a:rPr>
              <a:t>mydata</a:t>
            </a:r>
            <a:r>
              <a:rPr lang="en-GB" sz="1800" b="1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2800350"/>
            <a:ext cx="10972800" cy="1047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latin typeface="+mj-lt"/>
              </a:rPr>
              <a:t>No need to specify intercept a </a:t>
            </a:r>
          </a:p>
          <a:p>
            <a:r>
              <a:rPr lang="en-GB" sz="2400" dirty="0">
                <a:latin typeface="+mj-lt"/>
              </a:rPr>
              <a:t>Use ‘+’ to add predictors to the model</a:t>
            </a:r>
            <a:endParaRPr lang="en-GB" sz="3600" dirty="0">
              <a:latin typeface="+mj-l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5124451"/>
            <a:ext cx="10972800" cy="4571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800" b="1" dirty="0">
                <a:latin typeface="Lucida Console" panose="020B0609040504020204" pitchFamily="49" charset="0"/>
              </a:rPr>
              <a:t>lm(wellbeing ~ worry + describing, data = </a:t>
            </a:r>
            <a:r>
              <a:rPr lang="en-GB" sz="1800" b="1" dirty="0" err="1">
                <a:latin typeface="Lucida Console" panose="020B0609040504020204" pitchFamily="49" charset="0"/>
              </a:rPr>
              <a:t>wellbeing_data</a:t>
            </a:r>
            <a:r>
              <a:rPr lang="en-GB" sz="1800" b="1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Font typeface="Arial" pitchFamily="34" charset="0"/>
              <a:buNone/>
            </a:pPr>
            <a:endParaRPr lang="en-GB" sz="2800" dirty="0"/>
          </a:p>
          <a:p>
            <a:pPr marL="0" indent="0">
              <a:buFont typeface="Arial" pitchFamily="34" charset="0"/>
              <a:buNone/>
            </a:pPr>
            <a:endParaRPr lang="en-GB" sz="2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4622800"/>
            <a:ext cx="10972800" cy="542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dirty="0">
                <a:latin typeface="+mj-lt"/>
              </a:rPr>
              <a:t>e.g.</a:t>
            </a:r>
          </a:p>
        </p:txBody>
      </p:sp>
    </p:spTree>
    <p:extLst>
      <p:ext uri="{BB962C8B-B14F-4D97-AF65-F5344CB8AC3E}">
        <p14:creationId xmlns:p14="http://schemas.microsoft.com/office/powerpoint/2010/main" val="3113331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555751"/>
            <a:ext cx="10972800" cy="4571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indent="0">
              <a:spcBef>
                <a:spcPct val="20000"/>
              </a:spcBef>
              <a:buFont typeface="Arial" pitchFamily="34" charset="0"/>
              <a:buNone/>
              <a:defRPr b="1">
                <a:latin typeface="Lucida Console" panose="020B0609040504020204" pitchFamily="49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•"/>
              <a:defRPr sz="26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6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•"/>
              <a:defRPr sz="26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•"/>
              <a:defRPr sz="26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GB" dirty="0"/>
              <a:t>lm(wellbeing ~ worry + describing, data = </a:t>
            </a:r>
            <a:r>
              <a:rPr lang="en-GB" dirty="0" err="1"/>
              <a:t>wellbeing_data</a:t>
            </a:r>
            <a:r>
              <a:rPr lang="en-GB" dirty="0"/>
              <a:t>)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609600" y="2472594"/>
            <a:ext cx="8864606" cy="193899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##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## Call: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## lm(formula = wellbeing ~ worry + describing, data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wellbeing_data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##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## Coefficients: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## (Intercept)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	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worry 		describing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## 	70.7306 	-0.7708 	1.2484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9600" y="4969253"/>
            <a:ext cx="9067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333333"/>
                </a:solidFill>
                <a:latin typeface="MJXc-TeX-math-I"/>
              </a:rPr>
              <a:t>Regression equation:</a:t>
            </a:r>
          </a:p>
          <a:p>
            <a:endParaRPr lang="en-GB" sz="2400" dirty="0">
              <a:solidFill>
                <a:srgbClr val="333333"/>
              </a:solidFill>
              <a:latin typeface="MJXc-TeX-math-I"/>
            </a:endParaRPr>
          </a:p>
          <a:p>
            <a:r>
              <a:rPr lang="en-GB" sz="2400" b="1" dirty="0">
                <a:solidFill>
                  <a:schemeClr val="accent1">
                    <a:lumMod val="75000"/>
                  </a:schemeClr>
                </a:solidFill>
                <a:latin typeface="MJXc-TeX-math-I"/>
              </a:rPr>
              <a:t>Predicted</a:t>
            </a: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  <a:latin typeface="MJXc-TeX-main-R"/>
              </a:rPr>
              <a:t> </a:t>
            </a: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  <a:latin typeface="MJXc-TeX-math-I"/>
              </a:rPr>
              <a:t>wellbeing </a:t>
            </a: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  <a:latin typeface="MJXc-TeX-main-R"/>
              </a:rPr>
              <a:t>= 70.73 − 0.77(</a:t>
            </a: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  <a:latin typeface="MJXc-TeX-math-I"/>
              </a:rPr>
              <a:t>worry</a:t>
            </a: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  <a:latin typeface="MJXc-TeX-main-R"/>
              </a:rPr>
              <a:t>) + 1.25(</a:t>
            </a: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  <a:latin typeface="MJXc-TeX-math-I"/>
              </a:rPr>
              <a:t>describing</a:t>
            </a: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  <a:latin typeface="MJXc-TeX-main-R"/>
              </a:rPr>
              <a:t>)</a:t>
            </a:r>
            <a:b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</a:br>
            <a:endParaRPr lang="en-GB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012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559837"/>
            <a:ext cx="8229600" cy="633512"/>
          </a:xfrm>
        </p:spPr>
        <p:txBody>
          <a:bodyPr/>
          <a:lstStyle/>
          <a:p>
            <a:r>
              <a:rPr lang="en-GB" dirty="0"/>
              <a:t>Check Assumptions: Residual Plot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595396" y="3025539"/>
            <a:ext cx="380591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/>
              <a:t>The plot of the predicted (.fitted) values vs . the residuals (.</a:t>
            </a:r>
            <a:r>
              <a:rPr lang="en-GB" sz="1600" dirty="0" err="1"/>
              <a:t>resid</a:t>
            </a:r>
            <a:r>
              <a:rPr lang="en-GB" sz="1600" dirty="0"/>
              <a:t>). </a:t>
            </a:r>
          </a:p>
          <a:p>
            <a:endParaRPr lang="en-GB" sz="1600" dirty="0"/>
          </a:p>
          <a:p>
            <a:r>
              <a:rPr lang="en-GB" sz="1600" b="1" dirty="0">
                <a:solidFill>
                  <a:schemeClr val="tx2"/>
                </a:solidFill>
              </a:rPr>
              <a:t>Homoscedasticity and </a:t>
            </a:r>
          </a:p>
          <a:p>
            <a:r>
              <a:rPr lang="en-GB" sz="1600" b="1" dirty="0">
                <a:solidFill>
                  <a:schemeClr val="tx2"/>
                </a:solidFill>
              </a:rPr>
              <a:t>independence of residuals</a:t>
            </a:r>
          </a:p>
        </p:txBody>
      </p:sp>
      <p:sp>
        <p:nvSpPr>
          <p:cNvPr id="10" name="Rectangle 9"/>
          <p:cNvSpPr/>
          <p:nvPr/>
        </p:nvSpPr>
        <p:spPr>
          <a:xfrm>
            <a:off x="9782629" y="4130002"/>
            <a:ext cx="5068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>
                <a:solidFill>
                  <a:srgbClr val="00B050"/>
                </a:solidFill>
                <a:sym typeface="Wingdings"/>
              </a:rPr>
              <a:t></a:t>
            </a:r>
            <a:endParaRPr lang="en-GB" sz="3200" dirty="0"/>
          </a:p>
        </p:txBody>
      </p:sp>
      <p:pic>
        <p:nvPicPr>
          <p:cNvPr id="3" name="Picture 2" descr="Scatterplot of the predicted values vs. residual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138" y="1690110"/>
            <a:ext cx="6115507" cy="4586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84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14" y="1847850"/>
            <a:ext cx="8708571" cy="42178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800" b="1" dirty="0">
                <a:solidFill>
                  <a:schemeClr val="tx2"/>
                </a:solidFill>
              </a:rPr>
              <a:t>R</a:t>
            </a:r>
            <a:r>
              <a:rPr lang="en-GB" sz="2800" b="1" baseline="30000" dirty="0">
                <a:solidFill>
                  <a:schemeClr val="tx2"/>
                </a:solidFill>
              </a:rPr>
              <a:t>2</a:t>
            </a:r>
            <a:r>
              <a:rPr lang="en-GB" sz="2800" b="1" dirty="0">
                <a:solidFill>
                  <a:schemeClr val="tx2"/>
                </a:solidFill>
              </a:rPr>
              <a:t>. </a:t>
            </a:r>
            <a:r>
              <a:rPr lang="en-GB" sz="2800" dirty="0"/>
              <a:t>The proportion of total variance in the outcome variable explained by the model.</a:t>
            </a:r>
          </a:p>
          <a:p>
            <a:pPr marL="361950" indent="-361950">
              <a:buNone/>
              <a:tabLst>
                <a:tab pos="450850" algn="l"/>
              </a:tabLst>
            </a:pPr>
            <a:r>
              <a:rPr lang="en-GB" sz="2800" dirty="0">
                <a:solidFill>
                  <a:srgbClr val="0070C0"/>
                </a:solidFill>
              </a:rPr>
              <a:t>	e.g., 46.56 % of the variance in </a:t>
            </a:r>
            <a:r>
              <a:rPr lang="en-GB" sz="2800" dirty="0">
                <a:solidFill>
                  <a:srgbClr val="002060"/>
                </a:solidFill>
              </a:rPr>
              <a:t>wellbeing</a:t>
            </a:r>
            <a:r>
              <a:rPr lang="en-GB" sz="2800" dirty="0">
                <a:solidFill>
                  <a:srgbClr val="0070C0"/>
                </a:solidFill>
              </a:rPr>
              <a:t> is explained by the regression model containing </a:t>
            </a:r>
            <a:r>
              <a:rPr lang="en-GB" sz="2800" dirty="0">
                <a:solidFill>
                  <a:srgbClr val="002060"/>
                </a:solidFill>
              </a:rPr>
              <a:t>worry</a:t>
            </a:r>
            <a:r>
              <a:rPr lang="en-GB" sz="2800" dirty="0">
                <a:solidFill>
                  <a:srgbClr val="0070C0"/>
                </a:solidFill>
              </a:rPr>
              <a:t> and </a:t>
            </a:r>
            <a:r>
              <a:rPr lang="en-GB" sz="2800" dirty="0">
                <a:solidFill>
                  <a:srgbClr val="002060"/>
                </a:solidFill>
              </a:rPr>
              <a:t>describing</a:t>
            </a:r>
            <a:r>
              <a:rPr lang="en-GB" sz="2800" dirty="0">
                <a:solidFill>
                  <a:srgbClr val="0070C0"/>
                </a:solidFill>
              </a:rPr>
              <a:t>.</a:t>
            </a:r>
          </a:p>
          <a:p>
            <a:pPr marL="0" indent="0">
              <a:buNone/>
              <a:tabLst>
                <a:tab pos="450850" algn="l"/>
              </a:tabLst>
            </a:pPr>
            <a:r>
              <a:rPr lang="en-GB" sz="2800" b="1" dirty="0">
                <a:solidFill>
                  <a:schemeClr val="tx2"/>
                </a:solidFill>
              </a:rPr>
              <a:t>Adjusted R</a:t>
            </a:r>
            <a:r>
              <a:rPr lang="en-GB" sz="2800" b="1" baseline="30000" dirty="0">
                <a:solidFill>
                  <a:schemeClr val="tx2"/>
                </a:solidFill>
              </a:rPr>
              <a:t>2</a:t>
            </a:r>
            <a:r>
              <a:rPr lang="en-GB" sz="2800" b="1" dirty="0">
                <a:solidFill>
                  <a:schemeClr val="tx2"/>
                </a:solidFill>
              </a:rPr>
              <a:t>. </a:t>
            </a:r>
            <a:r>
              <a:rPr lang="en-GB" sz="2800" dirty="0"/>
              <a:t>An estimate of R</a:t>
            </a:r>
            <a:r>
              <a:rPr lang="en-GB" sz="2800" baseline="30000" dirty="0"/>
              <a:t>2</a:t>
            </a:r>
            <a:r>
              <a:rPr lang="en-GB" sz="2800" dirty="0"/>
              <a:t> in the population, which takes the sample size and number of predictors into account.</a:t>
            </a:r>
          </a:p>
          <a:p>
            <a:pPr marL="0" indent="0">
              <a:buNone/>
              <a:tabLst>
                <a:tab pos="450850" algn="l"/>
              </a:tabLst>
            </a:pPr>
            <a:r>
              <a:rPr lang="en-GB" sz="2800" b="1" dirty="0">
                <a:solidFill>
                  <a:schemeClr val="tx2"/>
                </a:solidFill>
              </a:rPr>
              <a:t>	</a:t>
            </a:r>
            <a:r>
              <a:rPr lang="en-GB" sz="2800" dirty="0">
                <a:solidFill>
                  <a:srgbClr val="0070C0"/>
                </a:solidFill>
              </a:rPr>
              <a:t>e.g., adjusted R</a:t>
            </a:r>
            <a:r>
              <a:rPr lang="en-GB" sz="2800" baseline="30000" dirty="0">
                <a:solidFill>
                  <a:srgbClr val="0070C0"/>
                </a:solidFill>
              </a:rPr>
              <a:t>2</a:t>
            </a:r>
            <a:r>
              <a:rPr lang="en-GB" sz="2800" dirty="0">
                <a:solidFill>
                  <a:srgbClr val="0070C0"/>
                </a:solidFill>
              </a:rPr>
              <a:t> = 44.83%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Evaluate the model</a:t>
            </a:r>
          </a:p>
        </p:txBody>
      </p:sp>
    </p:spTree>
    <p:extLst>
      <p:ext uri="{BB962C8B-B14F-4D97-AF65-F5344CB8AC3E}">
        <p14:creationId xmlns:p14="http://schemas.microsoft.com/office/powerpoint/2010/main" val="253716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63" y="1434387"/>
            <a:ext cx="9131074" cy="609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b="1" dirty="0">
                <a:solidFill>
                  <a:schemeClr val="tx2"/>
                </a:solidFill>
              </a:rPr>
              <a:t>Bayes factor. </a:t>
            </a:r>
            <a:r>
              <a:rPr lang="en-GB" sz="2000" dirty="0"/>
              <a:t>Tells us how many times more likely the model is relative to an intercept-only model. In an intercept-only model, the coefficient for each predictor is zero.</a:t>
            </a:r>
            <a:endParaRPr lang="en-GB" sz="20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Evaluate the model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971800" y="2778999"/>
            <a:ext cx="5118389" cy="2215991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## Bayes factor analysis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## --------------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## [1] worry + describing : 4190994 ±0%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##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## Against denominator: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## Intercept only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## ---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## Bayes factor type: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BFlinearModel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JZS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66244" y="5376059"/>
            <a:ext cx="80595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chemeClr val="tx2"/>
                </a:solidFill>
              </a:rPr>
              <a:t>The model is </a:t>
            </a:r>
            <a:r>
              <a:rPr lang="en-GB" sz="2000" b="1" dirty="0">
                <a:solidFill>
                  <a:schemeClr val="tx2"/>
                </a:solidFill>
              </a:rPr>
              <a:t>4,190,994</a:t>
            </a:r>
            <a:r>
              <a:rPr lang="en-GB" sz="2000" dirty="0">
                <a:solidFill>
                  <a:schemeClr val="tx2"/>
                </a:solidFill>
              </a:rPr>
              <a:t> times more likely than an intercept only model. There’s therefore extreme evidence for the model overall.</a:t>
            </a:r>
            <a:endParaRPr lang="en-GB" sz="2000" dirty="0">
              <a:solidFill>
                <a:srgbClr val="0070C0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753517" y="2387393"/>
            <a:ext cx="7554953" cy="23083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6287E"/>
                </a:solidFill>
                <a:effectLst/>
                <a:latin typeface="Consolas" panose="020B0609020204030204" pitchFamily="49" charset="0"/>
              </a:rPr>
              <a:t>lmBF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(wellbeing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worry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describing,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data =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6287E"/>
                </a:solidFill>
                <a:effectLst/>
                <a:latin typeface="Consolas" panose="020B0609020204030204" pitchFamily="49" charset="0"/>
              </a:rPr>
              <a:t>data.frame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wellbeing_data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27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9939"/>
            <a:ext cx="8229600" cy="621101"/>
          </a:xfrm>
        </p:spPr>
        <p:txBody>
          <a:bodyPr>
            <a:normAutofit/>
          </a:bodyPr>
          <a:lstStyle/>
          <a:p>
            <a:r>
              <a:rPr lang="en-GB" sz="2800" dirty="0"/>
              <a:t>The unique contribution of predictors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705170"/>
            <a:ext cx="9791700" cy="4337050"/>
          </a:xfrm>
        </p:spPr>
        <p:txBody>
          <a:bodyPr>
            <a:normAutofit/>
          </a:bodyPr>
          <a:lstStyle/>
          <a:p>
            <a:pPr lvl="1"/>
            <a:r>
              <a:rPr lang="en-GB" sz="2200" dirty="0"/>
              <a:t>In multiple regression, the unique contribution of a predictor is its contribution to the model </a:t>
            </a:r>
            <a:r>
              <a:rPr lang="en-GB" sz="2200" b="1" u="sng" dirty="0">
                <a:solidFill>
                  <a:schemeClr val="accent1">
                    <a:lumMod val="75000"/>
                  </a:schemeClr>
                </a:solidFill>
              </a:rPr>
              <a:t>once the other predictors have been taken into account</a:t>
            </a:r>
          </a:p>
          <a:p>
            <a:pPr lvl="1"/>
            <a:r>
              <a:rPr lang="en-GB" sz="2200" dirty="0">
                <a:solidFill>
                  <a:schemeClr val="accent1">
                    <a:lumMod val="50000"/>
                  </a:schemeClr>
                </a:solidFill>
              </a:rPr>
              <a:t>Predictors are often </a:t>
            </a:r>
            <a:r>
              <a:rPr lang="en-GB" sz="2200" i="1" dirty="0">
                <a:solidFill>
                  <a:schemeClr val="accent1">
                    <a:lumMod val="50000"/>
                  </a:schemeClr>
                </a:solidFill>
              </a:rPr>
              <a:t>correlated</a:t>
            </a:r>
            <a:r>
              <a:rPr lang="en-GB" sz="2200" dirty="0">
                <a:solidFill>
                  <a:schemeClr val="accent1">
                    <a:lumMod val="50000"/>
                  </a:schemeClr>
                </a:solidFill>
              </a:rPr>
              <a:t>. This means the variance they explain in the outcome variable is </a:t>
            </a:r>
            <a:r>
              <a:rPr lang="en-GB" sz="2200" u="sng" dirty="0">
                <a:solidFill>
                  <a:schemeClr val="accent1">
                    <a:lumMod val="50000"/>
                  </a:schemeClr>
                </a:solidFill>
              </a:rPr>
              <a:t>shared</a:t>
            </a:r>
            <a:r>
              <a:rPr lang="en-GB" sz="2200" dirty="0">
                <a:solidFill>
                  <a:schemeClr val="accent1">
                    <a:lumMod val="50000"/>
                  </a:schemeClr>
                </a:solidFill>
              </a:rPr>
              <a:t>. </a:t>
            </a:r>
          </a:p>
          <a:p>
            <a:pPr lvl="1"/>
            <a:r>
              <a:rPr lang="en-GB" sz="2200" dirty="0"/>
              <a:t>This affects the amount of </a:t>
            </a:r>
            <a:r>
              <a:rPr lang="en-GB" sz="2200" dirty="0">
                <a:solidFill>
                  <a:schemeClr val="tx2"/>
                </a:solidFill>
              </a:rPr>
              <a:t>variance that is uniquely explained</a:t>
            </a:r>
            <a:r>
              <a:rPr lang="en-GB" sz="2200" dirty="0"/>
              <a:t> by a predictor</a:t>
            </a:r>
            <a:endParaRPr lang="en-GB" sz="2200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endParaRPr lang="en-GB" sz="22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sz="2200" dirty="0"/>
              <a:t>Care should be taken when interpreting the model:</a:t>
            </a:r>
          </a:p>
          <a:p>
            <a:r>
              <a:rPr lang="en-GB" sz="2200" dirty="0"/>
              <a:t>“Worry is a predictor of wellbeing </a:t>
            </a:r>
            <a:r>
              <a:rPr lang="en-GB" sz="2200" u="sng" dirty="0">
                <a:solidFill>
                  <a:schemeClr val="tx2"/>
                </a:solidFill>
              </a:rPr>
              <a:t>after taking describing into account”</a:t>
            </a:r>
            <a:endParaRPr lang="en-GB" sz="2200" dirty="0"/>
          </a:p>
          <a:p>
            <a:r>
              <a:rPr lang="en-GB" sz="2200" dirty="0"/>
              <a:t>“Describing is a predictor of wellbeing </a:t>
            </a:r>
            <a:r>
              <a:rPr lang="en-GB" sz="2200" u="sng" dirty="0">
                <a:solidFill>
                  <a:schemeClr val="tx2"/>
                </a:solidFill>
              </a:rPr>
              <a:t>after taking worry into account”</a:t>
            </a:r>
            <a:endParaRPr lang="en-GB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710057" y="6356351"/>
            <a:ext cx="50074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014292" y="1005634"/>
            <a:ext cx="8019226" cy="920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/>
              <a:t>The unique contribution </a:t>
            </a:r>
            <a:r>
              <a:rPr lang="en-GB" sz="2200" dirty="0">
                <a:solidFill>
                  <a:schemeClr val="tx2"/>
                </a:solidFill>
              </a:rPr>
              <a:t>of the predictor </a:t>
            </a:r>
            <a:r>
              <a:rPr lang="en-GB" sz="2200" b="1" u="sng" dirty="0">
                <a:solidFill>
                  <a:schemeClr val="accent1">
                    <a:lumMod val="75000"/>
                  </a:schemeClr>
                </a:solidFill>
              </a:rPr>
              <a:t>after taking the other predictors into account. </a:t>
            </a:r>
          </a:p>
          <a:p>
            <a:endParaRPr lang="en-GB" sz="2000" dirty="0"/>
          </a:p>
          <a:p>
            <a:endParaRPr lang="en-GB" dirty="0"/>
          </a:p>
        </p:txBody>
      </p:sp>
      <p:sp>
        <p:nvSpPr>
          <p:cNvPr id="24" name="Rectangle 23"/>
          <p:cNvSpPr/>
          <p:nvPr/>
        </p:nvSpPr>
        <p:spPr>
          <a:xfrm>
            <a:off x="4556999" y="2406526"/>
            <a:ext cx="2779514" cy="201724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5830018" y="2992265"/>
            <a:ext cx="1090573" cy="1056784"/>
          </a:xfrm>
          <a:prstGeom prst="ellipse">
            <a:avLst/>
          </a:prstGeom>
          <a:solidFill>
            <a:srgbClr val="FFFFFF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5298871" y="3302326"/>
            <a:ext cx="333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a</a:t>
            </a:r>
            <a:endParaRPr lang="en-GB" sz="2800" b="1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6289002" y="3295975"/>
            <a:ext cx="333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b</a:t>
            </a:r>
            <a:endParaRPr lang="en-GB" sz="2800" b="1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5855981" y="3304825"/>
            <a:ext cx="333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c</a:t>
            </a:r>
            <a:endParaRPr lang="en-GB" sz="2800" b="1" baseline="-25000" dirty="0"/>
          </a:p>
        </p:txBody>
      </p:sp>
      <p:sp>
        <p:nvSpPr>
          <p:cNvPr id="30" name="Oval 29"/>
          <p:cNvSpPr/>
          <p:nvPr/>
        </p:nvSpPr>
        <p:spPr>
          <a:xfrm>
            <a:off x="5023795" y="2888969"/>
            <a:ext cx="1206101" cy="1204547"/>
          </a:xfrm>
          <a:prstGeom prst="ellips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/>
          <p:cNvSpPr txBox="1"/>
          <p:nvPr/>
        </p:nvSpPr>
        <p:spPr>
          <a:xfrm>
            <a:off x="5946756" y="2492646"/>
            <a:ext cx="1198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describing</a:t>
            </a:r>
            <a:endParaRPr lang="en-GB" b="1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4663745" y="2485220"/>
            <a:ext cx="751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worry</a:t>
            </a:r>
            <a:endParaRPr lang="en-GB" b="1" baseline="-25000" dirty="0"/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2017540" y="439738"/>
            <a:ext cx="8229600" cy="544228"/>
          </a:xfrm>
        </p:spPr>
        <p:txBody>
          <a:bodyPr>
            <a:normAutofit/>
          </a:bodyPr>
          <a:lstStyle/>
          <a:p>
            <a:r>
              <a:rPr lang="en-GB" sz="2400" dirty="0"/>
              <a:t>Understanding the contribution of individual predictors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30356" y="4903914"/>
            <a:ext cx="4216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u="sng" dirty="0">
                <a:solidFill>
                  <a:schemeClr val="tx2"/>
                </a:solidFill>
              </a:rPr>
              <a:t>Crescent a</a:t>
            </a:r>
          </a:p>
          <a:p>
            <a:r>
              <a:rPr lang="en-GB" sz="2000" dirty="0">
                <a:solidFill>
                  <a:schemeClr val="tx2"/>
                </a:solidFill>
              </a:rPr>
              <a:t>Unique contribution of </a:t>
            </a:r>
            <a:r>
              <a:rPr lang="en-GB" sz="2000" b="1" dirty="0">
                <a:solidFill>
                  <a:schemeClr val="tx2"/>
                </a:solidFill>
              </a:rPr>
              <a:t>worry</a:t>
            </a:r>
            <a:r>
              <a:rPr lang="en-GB" sz="2000" dirty="0">
                <a:solidFill>
                  <a:schemeClr val="tx2"/>
                </a:solidFill>
              </a:rPr>
              <a:t> to prediction of wellbeing</a:t>
            </a:r>
            <a:endParaRPr lang="en-GB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6289903" y="4903914"/>
            <a:ext cx="4216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u="sng" dirty="0">
                <a:solidFill>
                  <a:schemeClr val="tx2"/>
                </a:solidFill>
              </a:rPr>
              <a:t>Crescent b</a:t>
            </a:r>
          </a:p>
          <a:p>
            <a:r>
              <a:rPr lang="en-GB" sz="2000" dirty="0">
                <a:solidFill>
                  <a:schemeClr val="tx2"/>
                </a:solidFill>
              </a:rPr>
              <a:t>Unique contribution of </a:t>
            </a:r>
            <a:r>
              <a:rPr lang="en-GB" sz="2000" b="1" dirty="0">
                <a:solidFill>
                  <a:schemeClr val="tx2"/>
                </a:solidFill>
              </a:rPr>
              <a:t>describing</a:t>
            </a:r>
            <a:r>
              <a:rPr lang="en-GB" sz="2000" dirty="0">
                <a:solidFill>
                  <a:schemeClr val="tx2"/>
                </a:solidFill>
              </a:rPr>
              <a:t> to prediction of wellbeing</a:t>
            </a:r>
            <a:endParaRPr lang="en-GB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7963454" y="2363158"/>
            <a:ext cx="2752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Box = total variance in wellbeing to be explained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963454" y="3295975"/>
            <a:ext cx="2752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Overlap region (area c) = variation in wellbeing explained by both </a:t>
            </a:r>
            <a:r>
              <a:rPr lang="en-GB" b="1" dirty="0"/>
              <a:t>worry</a:t>
            </a:r>
            <a:r>
              <a:rPr lang="en-GB" dirty="0"/>
              <a:t> and </a:t>
            </a:r>
            <a:r>
              <a:rPr lang="en-GB" b="1" dirty="0"/>
              <a:t>describing</a:t>
            </a:r>
          </a:p>
        </p:txBody>
      </p:sp>
    </p:spTree>
    <p:extLst>
      <p:ext uri="{BB962C8B-B14F-4D97-AF65-F5344CB8AC3E}">
        <p14:creationId xmlns:p14="http://schemas.microsoft.com/office/powerpoint/2010/main" val="375999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27" grpId="0"/>
      <p:bldP spid="28" grpId="0"/>
      <p:bldP spid="29" grpId="0"/>
      <p:bldP spid="30" grpId="0" animBg="1"/>
      <p:bldP spid="31" grpId="0"/>
      <p:bldP spid="32" grpId="0"/>
      <p:bldP spid="2" grpId="0"/>
      <p:bldP spid="16" grpId="0"/>
      <p:bldP spid="17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195957" y="6180721"/>
            <a:ext cx="50074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1981200" y="458788"/>
            <a:ext cx="8229600" cy="544228"/>
          </a:xfrm>
        </p:spPr>
        <p:txBody>
          <a:bodyPr>
            <a:normAutofit fontScale="90000"/>
          </a:bodyPr>
          <a:lstStyle/>
          <a:p>
            <a:r>
              <a:rPr lang="en-GB" sz="2400" dirty="0"/>
              <a:t>Using Bayes factors to assess the unique contribution of predictors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086101" y="1069758"/>
                <a:ext cx="5943600" cy="22655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tx2">
                        <a:lumMod val="50000"/>
                      </a:schemeClr>
                    </a:solidFill>
                  </a:rPr>
                  <a:t>Bayes factors of models can be compared to tell us how much more likely a particular model is than another model:</a:t>
                </a:r>
              </a:p>
              <a:p>
                <a:endParaRPr lang="en-GB" sz="16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𝑩𝑭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𝒎𝒐𝒓𝒆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𝒄𝒐𝒎𝒑𝒍𝒆𝒙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num>
                        <m:den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𝑩𝑭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𝒔𝒊𝒎𝒑𝒍𝒆𝒓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den>
                      </m:f>
                    </m:oMath>
                  </m:oMathPara>
                </a14:m>
                <a:endParaRPr lang="en-GB" b="1" dirty="0"/>
              </a:p>
              <a:p>
                <a:endParaRPr lang="en-GB" sz="1600" b="1" dirty="0"/>
              </a:p>
              <a:p>
                <a:r>
                  <a:rPr lang="en-GB" dirty="0"/>
                  <a:t>This will tell us how many times more likely the more complex model is than the simpler model.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101" y="1069758"/>
                <a:ext cx="5943600" cy="2265557"/>
              </a:xfrm>
              <a:prstGeom prst="rect">
                <a:avLst/>
              </a:prstGeom>
              <a:blipFill>
                <a:blip r:embed="rId3"/>
                <a:stretch>
                  <a:fillRect l="-821" t="-1344" r="-1641" b="-32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086101" y="3611607"/>
                <a:ext cx="5943600" cy="3067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So, comparing:</a:t>
                </a:r>
              </a:p>
              <a:p>
                <a:r>
                  <a:rPr lang="en-GB" sz="160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𝑩𝑭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𝒄𝒐𝒏𝒕𝒂𝒊𝒏𝒊𝒏𝒈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𝒑𝒓𝒆𝒅𝒊𝒄𝒕𝒐𝒓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𝒂𝒏𝒅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𝒑𝒓𝒆𝒅𝒊𝒄𝒕𝒐𝒓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𝑩𝑭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𝒄𝒐𝒏𝒕𝒂𝒊𝒏𝒊𝒏𝒈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𝒑𝒓𝒆𝒅𝒊𝒄𝒕𝒐𝒓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𝒐𝒏𝒍𝒚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endParaRPr lang="en-GB" sz="1600" dirty="0"/>
              </a:p>
              <a:p>
                <a:r>
                  <a:rPr lang="en-GB" dirty="0"/>
                  <a:t>will tell us how many more times likely the model is with predictor 1 than without it.</a:t>
                </a:r>
              </a:p>
              <a:p>
                <a:endParaRPr lang="en-GB" dirty="0"/>
              </a:p>
              <a:p>
                <a:r>
                  <a:rPr lang="en-GB" dirty="0"/>
                  <a:t>It therefore tells us whether predictor 1 makes a unique contribution to the full model or no</a:t>
                </a:r>
                <a:r>
                  <a:rPr lang="en-GB" sz="1600" dirty="0"/>
                  <a:t>t</a:t>
                </a:r>
                <a:br>
                  <a:rPr lang="en-GB" sz="1600" dirty="0"/>
                </a:br>
                <a:endParaRPr lang="en-GB" sz="16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101" y="3611607"/>
                <a:ext cx="5943600" cy="3067699"/>
              </a:xfrm>
              <a:prstGeom prst="rect">
                <a:avLst/>
              </a:prstGeom>
              <a:blipFill>
                <a:blip r:embed="rId4"/>
                <a:stretch>
                  <a:fillRect l="-821" t="-9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2963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710057" y="6356351"/>
            <a:ext cx="50074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913571" y="1935969"/>
            <a:ext cx="2779514" cy="201724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10186590" y="2521708"/>
            <a:ext cx="1090573" cy="1056784"/>
          </a:xfrm>
          <a:prstGeom prst="ellipse">
            <a:avLst/>
          </a:prstGeom>
          <a:solidFill>
            <a:srgbClr val="FFFFFF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9655443" y="2831769"/>
            <a:ext cx="333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a</a:t>
            </a:r>
            <a:endParaRPr lang="en-GB" sz="2800" b="1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10645574" y="2825418"/>
            <a:ext cx="333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b</a:t>
            </a:r>
            <a:endParaRPr lang="en-GB" sz="2800" b="1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10212553" y="2834268"/>
            <a:ext cx="333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c</a:t>
            </a:r>
            <a:endParaRPr lang="en-GB" sz="2800" b="1" baseline="-25000" dirty="0"/>
          </a:p>
        </p:txBody>
      </p:sp>
      <p:sp>
        <p:nvSpPr>
          <p:cNvPr id="30" name="Oval 29"/>
          <p:cNvSpPr/>
          <p:nvPr/>
        </p:nvSpPr>
        <p:spPr>
          <a:xfrm>
            <a:off x="9380367" y="2418412"/>
            <a:ext cx="1206101" cy="1204547"/>
          </a:xfrm>
          <a:prstGeom prst="ellips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/>
          <p:cNvSpPr txBox="1"/>
          <p:nvPr/>
        </p:nvSpPr>
        <p:spPr>
          <a:xfrm>
            <a:off x="10303328" y="2022089"/>
            <a:ext cx="1198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describing</a:t>
            </a:r>
            <a:endParaRPr lang="en-GB" b="1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9020317" y="2014663"/>
            <a:ext cx="751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worry</a:t>
            </a:r>
            <a:endParaRPr lang="en-GB" b="1" baseline="-25000" dirty="0"/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2017540" y="439738"/>
            <a:ext cx="8229600" cy="544228"/>
          </a:xfrm>
        </p:spPr>
        <p:txBody>
          <a:bodyPr>
            <a:normAutofit fontScale="90000"/>
          </a:bodyPr>
          <a:lstStyle/>
          <a:p>
            <a:r>
              <a:rPr lang="en-GB" sz="2400" dirty="0"/>
              <a:t>Using Bayes factors to assess the unique contribution of predictors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38008" y="5303674"/>
            <a:ext cx="5996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2"/>
                </a:solidFill>
              </a:rPr>
              <a:t>Evidence for unique contribution of describing (crescent b) is: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1338008" y="4780150"/>
            <a:ext cx="5996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2"/>
                </a:solidFill>
              </a:rPr>
              <a:t>Evidence for the unique contribution of worry (crescent a) is: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326973" y="1243923"/>
            <a:ext cx="80299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Steps:</a:t>
            </a:r>
          </a:p>
          <a:p>
            <a:endParaRPr lang="en-GB" sz="1600" b="1" dirty="0"/>
          </a:p>
          <a:p>
            <a:r>
              <a:rPr lang="en-GB" b="1" dirty="0"/>
              <a:t>Obtain BF full model</a:t>
            </a:r>
          </a:p>
          <a:p>
            <a:r>
              <a:rPr lang="en-US" altLang="en-US" sz="1600" dirty="0" err="1">
                <a:latin typeface="Lucida Console" panose="020B0609040504020204" pitchFamily="49" charset="0"/>
              </a:rPr>
              <a:t>BF</a:t>
            </a:r>
            <a:r>
              <a:rPr lang="en-US" altLang="en-US" sz="160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_worry_describing</a:t>
            </a:r>
            <a:r>
              <a:rPr lang="en-US" altLang="en-US" sz="1600" dirty="0">
                <a:solidFill>
                  <a:srgbClr val="333333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600" dirty="0">
                <a:solidFill>
                  <a:srgbClr val="06287E"/>
                </a:solidFill>
                <a:latin typeface="Lucida Console" panose="020B0609040504020204" pitchFamily="49" charset="0"/>
              </a:rPr>
              <a:t>&lt;- </a:t>
            </a:r>
            <a:r>
              <a:rPr lang="en-US" altLang="en-US" sz="1600" dirty="0" err="1">
                <a:solidFill>
                  <a:srgbClr val="06287E"/>
                </a:solidFill>
                <a:latin typeface="Lucida Console" panose="020B0609040504020204" pitchFamily="49" charset="0"/>
              </a:rPr>
              <a:t>lmBF</a:t>
            </a:r>
            <a:r>
              <a:rPr lang="en-US" altLang="en-US" sz="1600" dirty="0">
                <a:solidFill>
                  <a:srgbClr val="333333"/>
                </a:solidFill>
                <a:latin typeface="Lucida Console" panose="020B0609040504020204" pitchFamily="49" charset="0"/>
              </a:rPr>
              <a:t>(wellbeing </a:t>
            </a:r>
            <a:r>
              <a:rPr lang="en-US" altLang="en-US" sz="1600" dirty="0">
                <a:solidFill>
                  <a:srgbClr val="4070A0"/>
                </a:solidFill>
                <a:latin typeface="Lucida Console" panose="020B0609040504020204" pitchFamily="49" charset="0"/>
              </a:rPr>
              <a:t>~</a:t>
            </a:r>
            <a:r>
              <a:rPr lang="en-US" altLang="en-US" sz="1600" dirty="0">
                <a:solidFill>
                  <a:srgbClr val="333333"/>
                </a:solidFill>
                <a:latin typeface="Lucida Console" panose="020B0609040504020204" pitchFamily="49" charset="0"/>
              </a:rPr>
              <a:t> worry + describing)</a:t>
            </a:r>
            <a:endParaRPr lang="en-US" altLang="en-US" sz="1600" dirty="0">
              <a:latin typeface="Lucida Console" panose="020B0609040504020204" pitchFamily="49" charset="0"/>
            </a:endParaRPr>
          </a:p>
          <a:p>
            <a:endParaRPr lang="en-GB" sz="1600" dirty="0">
              <a:solidFill>
                <a:srgbClr val="333333"/>
              </a:solidFill>
              <a:latin typeface="Lucida Console" panose="020B0609040504020204" pitchFamily="49" charset="0"/>
            </a:endParaRPr>
          </a:p>
          <a:p>
            <a:endParaRPr lang="en-GB" sz="1600" b="1" dirty="0"/>
          </a:p>
          <a:p>
            <a:r>
              <a:rPr lang="en-GB" b="1" dirty="0"/>
              <a:t>Obtain BF without predictor 1</a:t>
            </a:r>
          </a:p>
          <a:p>
            <a:r>
              <a:rPr lang="en-US" altLang="en-US" sz="160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BF_describing</a:t>
            </a:r>
            <a:r>
              <a:rPr lang="en-US" altLang="en-US" sz="1600" dirty="0">
                <a:solidFill>
                  <a:srgbClr val="333333"/>
                </a:solidFill>
                <a:latin typeface="Lucida Console" panose="020B0609040504020204" pitchFamily="49" charset="0"/>
              </a:rPr>
              <a:t> &lt;- </a:t>
            </a:r>
            <a:r>
              <a:rPr lang="en-US" altLang="en-US" sz="1600" dirty="0" err="1">
                <a:solidFill>
                  <a:srgbClr val="002060"/>
                </a:solidFill>
                <a:latin typeface="Lucida Console" panose="020B0609040504020204" pitchFamily="49" charset="0"/>
              </a:rPr>
              <a:t>lmBF</a:t>
            </a:r>
            <a:r>
              <a:rPr lang="en-US" altLang="en-US" sz="1600" dirty="0">
                <a:solidFill>
                  <a:srgbClr val="333333"/>
                </a:solidFill>
                <a:latin typeface="Lucida Console" panose="020B0609040504020204" pitchFamily="49" charset="0"/>
              </a:rPr>
              <a:t>(wellbeing ~ describing)</a:t>
            </a:r>
          </a:p>
          <a:p>
            <a:endParaRPr lang="en-US" altLang="en-US" sz="1600" dirty="0">
              <a:solidFill>
                <a:srgbClr val="333333"/>
              </a:solidFill>
              <a:latin typeface="Lucida Console" panose="020B0609040504020204" pitchFamily="49" charset="0"/>
            </a:endParaRPr>
          </a:p>
          <a:p>
            <a:endParaRPr lang="en-GB" altLang="en-US" sz="1600" b="1" dirty="0"/>
          </a:p>
          <a:p>
            <a:r>
              <a:rPr lang="en-GB" altLang="en-US" b="1" dirty="0"/>
              <a:t>Obtain BF without predictor 2</a:t>
            </a:r>
            <a:endParaRPr lang="en-GB" b="1" dirty="0"/>
          </a:p>
          <a:p>
            <a:r>
              <a:rPr lang="en-US" altLang="en-US" sz="160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BF_worry</a:t>
            </a:r>
            <a:r>
              <a:rPr lang="en-US" altLang="en-US" sz="1600" dirty="0">
                <a:solidFill>
                  <a:srgbClr val="333333"/>
                </a:solidFill>
                <a:latin typeface="Lucida Console" panose="020B0609040504020204" pitchFamily="49" charset="0"/>
              </a:rPr>
              <a:t> &lt;- </a:t>
            </a:r>
            <a:r>
              <a:rPr lang="en-US" altLang="en-US" sz="1600" dirty="0" err="1">
                <a:solidFill>
                  <a:srgbClr val="06287E"/>
                </a:solidFill>
                <a:latin typeface="Lucida Console" panose="020B0609040504020204" pitchFamily="49" charset="0"/>
              </a:rPr>
              <a:t>lmBF</a:t>
            </a:r>
            <a:r>
              <a:rPr lang="en-US" altLang="en-US" sz="1600" dirty="0">
                <a:solidFill>
                  <a:srgbClr val="333333"/>
                </a:solidFill>
                <a:latin typeface="Lucida Console" panose="020B0609040504020204" pitchFamily="49" charset="0"/>
              </a:rPr>
              <a:t>(wellbeing ~ worry)</a:t>
            </a:r>
          </a:p>
          <a:p>
            <a:endParaRPr lang="en-US" altLang="en-US" sz="1600" dirty="0">
              <a:solidFill>
                <a:srgbClr val="333333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85281" y="5304803"/>
            <a:ext cx="38876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 err="1">
                <a:latin typeface="Lucida Console" panose="020B0609040504020204" pitchFamily="49" charset="0"/>
              </a:rPr>
              <a:t>BF_worry_describing</a:t>
            </a:r>
            <a:r>
              <a:rPr lang="en-GB" sz="1600" dirty="0">
                <a:latin typeface="Lucida Console" panose="020B0609040504020204" pitchFamily="49" charset="0"/>
              </a:rPr>
              <a:t> / </a:t>
            </a:r>
            <a:r>
              <a:rPr lang="en-GB" sz="1600" dirty="0" err="1">
                <a:latin typeface="Lucida Console" panose="020B0609040504020204" pitchFamily="49" charset="0"/>
              </a:rPr>
              <a:t>BF_worry</a:t>
            </a:r>
            <a:endParaRPr lang="en-GB" sz="1600" dirty="0">
              <a:latin typeface="Lucida Console" panose="020B06090405040202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181379" y="4797436"/>
            <a:ext cx="45047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 err="1">
                <a:latin typeface="Lucida Console" panose="020B0609040504020204" pitchFamily="49" charset="0"/>
              </a:rPr>
              <a:t>BF_worry_describing</a:t>
            </a:r>
            <a:r>
              <a:rPr lang="en-GB" sz="1600" dirty="0">
                <a:latin typeface="Lucida Console" panose="020B0609040504020204" pitchFamily="49" charset="0"/>
              </a:rPr>
              <a:t> / </a:t>
            </a:r>
            <a:r>
              <a:rPr lang="en-GB" sz="1600" dirty="0" err="1">
                <a:latin typeface="Lucida Console" panose="020B0609040504020204" pitchFamily="49" charset="0"/>
              </a:rPr>
              <a:t>BF_describing</a:t>
            </a:r>
            <a:endParaRPr lang="en-GB" sz="16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45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27" grpId="0"/>
      <p:bldP spid="28" grpId="0"/>
      <p:bldP spid="29" grpId="0"/>
      <p:bldP spid="30" grpId="0" animBg="1"/>
      <p:bldP spid="31" grpId="0"/>
      <p:bldP spid="32" grpId="0"/>
      <p:bldP spid="2" grpId="0"/>
      <p:bldP spid="16" grpId="0"/>
      <p:bldP spid="7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42962"/>
          </a:xfrm>
        </p:spPr>
        <p:txBody>
          <a:bodyPr/>
          <a:lstStyle/>
          <a:p>
            <a:r>
              <a:rPr lang="en-GB" dirty="0"/>
              <a:t>Simple Regression (recap)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019" y="1269680"/>
            <a:ext cx="6523184" cy="5016109"/>
          </a:xfrm>
        </p:spPr>
        <p:txBody>
          <a:bodyPr>
            <a:normAutofit/>
          </a:bodyPr>
          <a:lstStyle/>
          <a:p>
            <a:r>
              <a:rPr lang="en-GB" sz="2200" b="1" dirty="0">
                <a:solidFill>
                  <a:schemeClr val="tx2">
                    <a:lumMod val="75000"/>
                  </a:schemeClr>
                </a:solidFill>
              </a:rPr>
              <a:t>One</a:t>
            </a:r>
            <a:r>
              <a:rPr lang="en-GB" sz="2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2200" dirty="0"/>
              <a:t>predictor variable (X) </a:t>
            </a:r>
          </a:p>
          <a:p>
            <a:r>
              <a:rPr lang="en-GB" sz="2200" b="1" dirty="0">
                <a:solidFill>
                  <a:schemeClr val="tx2">
                    <a:lumMod val="75000"/>
                  </a:schemeClr>
                </a:solidFill>
              </a:rPr>
              <a:t>One</a:t>
            </a:r>
            <a:r>
              <a:rPr lang="en-GB" sz="2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2200" dirty="0"/>
              <a:t>outcome variable (Y)</a:t>
            </a:r>
          </a:p>
          <a:p>
            <a:pPr marL="0" indent="0">
              <a:buNone/>
            </a:pPr>
            <a:r>
              <a:rPr lang="en-GB" sz="2200" dirty="0"/>
              <a:t>	e.g., use </a:t>
            </a:r>
            <a:r>
              <a:rPr lang="en-GB" sz="2200" dirty="0">
                <a:solidFill>
                  <a:schemeClr val="accent5">
                    <a:lumMod val="50000"/>
                  </a:schemeClr>
                </a:solidFill>
              </a:rPr>
              <a:t>Screen Time </a:t>
            </a:r>
            <a:r>
              <a:rPr lang="en-GB" sz="2200" dirty="0"/>
              <a:t>(X) to predict </a:t>
            </a:r>
            <a:r>
              <a:rPr lang="en-GB" sz="2200" dirty="0">
                <a:solidFill>
                  <a:schemeClr val="accent5">
                    <a:lumMod val="50000"/>
                  </a:schemeClr>
                </a:solidFill>
              </a:rPr>
              <a:t>Anxiety</a:t>
            </a:r>
            <a:r>
              <a:rPr lang="en-GB" sz="2200" dirty="0"/>
              <a:t> (Y)</a:t>
            </a:r>
          </a:p>
          <a:p>
            <a:pPr marL="0" indent="0">
              <a:buNone/>
            </a:pPr>
            <a:endParaRPr lang="en-GB" sz="2200" dirty="0"/>
          </a:p>
          <a:p>
            <a:r>
              <a:rPr lang="en-GB" sz="2200" dirty="0"/>
              <a:t>Simple regression equation:</a:t>
            </a:r>
          </a:p>
          <a:p>
            <a:pPr marL="0" indent="0">
              <a:buNone/>
            </a:pPr>
            <a:r>
              <a:rPr lang="en-GB" sz="2200" dirty="0"/>
              <a:t>	</a:t>
            </a:r>
            <a:r>
              <a:rPr lang="en-GB" sz="3600" dirty="0"/>
              <a:t>Ŷ = a + </a:t>
            </a:r>
            <a:r>
              <a:rPr lang="en-GB" sz="3600" dirty="0" err="1"/>
              <a:t>bX</a:t>
            </a:r>
            <a:endParaRPr lang="en-GB" sz="3600" dirty="0"/>
          </a:p>
          <a:p>
            <a:pPr marL="0" indent="0">
              <a:buNone/>
            </a:pPr>
            <a:endParaRPr lang="en-GB" sz="1050" dirty="0"/>
          </a:p>
          <a:p>
            <a:pPr marL="449263" lvl="1" indent="174625">
              <a:buNone/>
            </a:pPr>
            <a:r>
              <a:rPr lang="en-GB" sz="2200" dirty="0"/>
              <a:t>Ŷ    the predicted value of Y</a:t>
            </a:r>
          </a:p>
          <a:p>
            <a:pPr marL="449263" lvl="1" indent="174625">
              <a:buNone/>
            </a:pPr>
            <a:r>
              <a:rPr lang="en-GB" sz="2200" dirty="0"/>
              <a:t>a    the intercept</a:t>
            </a:r>
          </a:p>
          <a:p>
            <a:pPr marL="449263" lvl="1" indent="174625">
              <a:buNone/>
            </a:pPr>
            <a:r>
              <a:rPr lang="en-GB" sz="2200" dirty="0"/>
              <a:t>b    the slope (the coefficient for X)</a:t>
            </a:r>
          </a:p>
          <a:p>
            <a:pPr marL="361950" indent="0">
              <a:buNone/>
            </a:pPr>
            <a:endParaRPr lang="en-GB" sz="2200" dirty="0"/>
          </a:p>
          <a:p>
            <a:pPr marL="361950" indent="0">
              <a:buNone/>
            </a:pPr>
            <a:r>
              <a:rPr lang="en-GB" sz="2200" dirty="0"/>
              <a:t>e.g</a:t>
            </a:r>
            <a:r>
              <a:rPr lang="en-GB" sz="2200" b="1" dirty="0"/>
              <a:t>.,   </a:t>
            </a:r>
            <a:r>
              <a:rPr lang="en-GB" sz="2200" b="1" dirty="0">
                <a:solidFill>
                  <a:schemeClr val="tx2">
                    <a:lumMod val="75000"/>
                  </a:schemeClr>
                </a:solidFill>
              </a:rPr>
              <a:t>Predicted Anxiety = 5.59 + 0.13(Screen Time)</a:t>
            </a:r>
          </a:p>
          <a:p>
            <a:pPr lvl="1"/>
            <a:endParaRPr lang="en-GB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281114" y="3073225"/>
            <a:ext cx="609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X</a:t>
            </a:r>
            <a:endParaRPr lang="en-GB" sz="3200" baseline="-25000" dirty="0"/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>
            <a:off x="7890714" y="3416125"/>
            <a:ext cx="1295400" cy="0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9196624" y="3067970"/>
            <a:ext cx="609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4229" y="3777734"/>
            <a:ext cx="122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eg</a:t>
            </a:r>
            <a:r>
              <a:rPr lang="en-GB" dirty="0"/>
              <a:t>, Anxiety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76832" y="3764280"/>
            <a:ext cx="1673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eg</a:t>
            </a:r>
            <a:r>
              <a:rPr lang="en-GB" dirty="0"/>
              <a:t>, Screen Time</a:t>
            </a:r>
          </a:p>
        </p:txBody>
      </p:sp>
    </p:spTree>
    <p:extLst>
      <p:ext uri="{BB962C8B-B14F-4D97-AF65-F5344CB8AC3E}">
        <p14:creationId xmlns:p14="http://schemas.microsoft.com/office/powerpoint/2010/main" val="2122018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6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735"/>
            <a:ext cx="8229600" cy="525462"/>
          </a:xfrm>
        </p:spPr>
        <p:txBody>
          <a:bodyPr>
            <a:normAutofit fontScale="90000"/>
          </a:bodyPr>
          <a:lstStyle/>
          <a:p>
            <a:r>
              <a:rPr lang="en-GB" dirty="0"/>
              <a:t>Multicollinearity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725625"/>
            <a:ext cx="8229600" cy="4264706"/>
          </a:xfrm>
        </p:spPr>
        <p:txBody>
          <a:bodyPr>
            <a:normAutofit fontScale="92500"/>
          </a:bodyPr>
          <a:lstStyle/>
          <a:p>
            <a:r>
              <a:rPr lang="en-GB" sz="2800" dirty="0"/>
              <a:t>If two predictor variables are highly correlated (above .80 or .below -0.80), this is known as multicollinearity, and can cause problems with </a:t>
            </a:r>
            <a:r>
              <a:rPr lang="en-GB" sz="2800" dirty="0">
                <a:solidFill>
                  <a:schemeClr val="tx2"/>
                </a:solidFill>
              </a:rPr>
              <a:t>interpretation</a:t>
            </a:r>
            <a:r>
              <a:rPr lang="en-GB" sz="2800" dirty="0"/>
              <a:t> of the regression.</a:t>
            </a:r>
          </a:p>
          <a:p>
            <a:r>
              <a:rPr lang="en-GB" sz="2800" dirty="0"/>
              <a:t>If so, consider </a:t>
            </a:r>
            <a:r>
              <a:rPr lang="en-GB" sz="2800" dirty="0">
                <a:solidFill>
                  <a:schemeClr val="tx2"/>
                </a:solidFill>
              </a:rPr>
              <a:t>dropping</a:t>
            </a:r>
            <a:r>
              <a:rPr lang="en-GB" sz="2800" dirty="0"/>
              <a:t> one predictor from the model.</a:t>
            </a:r>
          </a:p>
          <a:p>
            <a:r>
              <a:rPr lang="en-GB" sz="2800" dirty="0"/>
              <a:t>In the extreme scenario, although the model may explain the outcome overall, the unique contribution of each predictor may be negligible.</a:t>
            </a:r>
          </a:p>
          <a:p>
            <a:r>
              <a:rPr lang="en-GB" sz="2800" dirty="0"/>
              <a:t>Example: Suppose that the variable </a:t>
            </a:r>
            <a:r>
              <a:rPr lang="en-GB" sz="2800" dirty="0">
                <a:solidFill>
                  <a:srgbClr val="002060"/>
                </a:solidFill>
              </a:rPr>
              <a:t>BMI</a:t>
            </a:r>
            <a:r>
              <a:rPr lang="en-GB" sz="2800" dirty="0"/>
              <a:t> (</a:t>
            </a:r>
            <a:r>
              <a:rPr lang="en-GB" sz="2800" dirty="0">
                <a:solidFill>
                  <a:schemeClr val="tx2"/>
                </a:solidFill>
              </a:rPr>
              <a:t>Body Mass Index) </a:t>
            </a:r>
            <a:r>
              <a:rPr lang="en-GB" sz="2800" dirty="0"/>
              <a:t>is highly correlated with </a:t>
            </a:r>
            <a:r>
              <a:rPr lang="en-GB" sz="2800" dirty="0">
                <a:solidFill>
                  <a:srgbClr val="002060"/>
                </a:solidFill>
              </a:rPr>
              <a:t>weight in kg </a:t>
            </a:r>
            <a:r>
              <a:rPr lang="en-GB" sz="2800" dirty="0"/>
              <a:t>(</a:t>
            </a:r>
            <a:r>
              <a:rPr lang="en-GB" sz="2800" i="1" dirty="0"/>
              <a:t>r</a:t>
            </a:r>
            <a:r>
              <a:rPr lang="en-GB" sz="2800" dirty="0"/>
              <a:t> = .85)</a:t>
            </a:r>
          </a:p>
          <a:p>
            <a:endParaRPr lang="en-GB" sz="2200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339726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37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GB" dirty="0"/>
              <a:t>Understanding multicollinearity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276983" y="2080817"/>
            <a:ext cx="3804676" cy="276126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5492098" y="2846292"/>
            <a:ext cx="1426339" cy="1477599"/>
          </a:xfrm>
          <a:prstGeom prst="ellipse">
            <a:avLst/>
          </a:prstGeom>
          <a:solidFill>
            <a:schemeClr val="accent3">
              <a:lumMod val="60000"/>
              <a:lumOff val="40000"/>
              <a:alpha val="6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5360861" y="2846292"/>
            <a:ext cx="1477599" cy="1477599"/>
          </a:xfrm>
          <a:prstGeom prst="ellipse">
            <a:avLst/>
          </a:prstGeom>
          <a:solidFill>
            <a:srgbClr val="B9CDE5">
              <a:alpha val="49020"/>
            </a:srgb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4666871" y="2508969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2"/>
                </a:solidFill>
              </a:rPr>
              <a:t>BMI</a:t>
            </a:r>
            <a:endParaRPr lang="en-GB" b="1" baseline="-25000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51835" y="2476959"/>
            <a:ext cx="1285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3">
                    <a:lumMod val="50000"/>
                  </a:schemeClr>
                </a:solidFill>
              </a:rPr>
              <a:t>Weight (kg)</a:t>
            </a:r>
            <a:endParaRPr lang="en-GB" b="1" baseline="-25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1981200" y="70595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/>
              <a:t>Venn diagram of model of BMI and weight (kg)</a:t>
            </a:r>
          </a:p>
        </p:txBody>
      </p:sp>
      <p:sp>
        <p:nvSpPr>
          <p:cNvPr id="3" name="Rectangle 2"/>
          <p:cNvSpPr/>
          <p:nvPr/>
        </p:nvSpPr>
        <p:spPr>
          <a:xfrm>
            <a:off x="3639357" y="5210202"/>
            <a:ext cx="576740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GB" sz="2000" dirty="0"/>
              <a:t>High correlation = high overlap in variance explained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GB" sz="2000" dirty="0"/>
              <a:t>The proportion of variance</a:t>
            </a:r>
            <a:r>
              <a:rPr lang="en-GB" sz="2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2000" dirty="0"/>
              <a:t>in the outcome variable that is now </a:t>
            </a:r>
            <a:r>
              <a:rPr lang="en-GB" sz="2000" b="1" i="1" dirty="0"/>
              <a:t>uniquely</a:t>
            </a:r>
            <a:r>
              <a:rPr lang="en-GB" sz="2000" i="1" dirty="0"/>
              <a:t> </a:t>
            </a:r>
            <a:r>
              <a:rPr lang="en-GB" sz="2000" dirty="0"/>
              <a:t>explained by each predictor is very </a:t>
            </a:r>
            <a:r>
              <a:rPr lang="en-GB" sz="2000" dirty="0">
                <a:solidFill>
                  <a:schemeClr val="tx2">
                    <a:lumMod val="75000"/>
                  </a:schemeClr>
                </a:solidFill>
              </a:rPr>
              <a:t>small</a:t>
            </a:r>
            <a:r>
              <a:rPr lang="en-GB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4359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17815" y="1654318"/>
            <a:ext cx="9677400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200" b="1" dirty="0"/>
              <a:t>Activity: Remainder of Session</a:t>
            </a:r>
          </a:p>
          <a:p>
            <a:r>
              <a:rPr lang="en-GB" sz="3200" b="1" dirty="0"/>
              <a:t>Start Worksheet 2 and Exercises using </a:t>
            </a:r>
            <a:r>
              <a:rPr lang="en-GB" sz="3200" b="1" dirty="0" err="1"/>
              <a:t>RStudio</a:t>
            </a:r>
            <a:endParaRPr lang="en-GB" sz="3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9BABD1-6D78-46CB-B1D7-E90CD50ECF48}"/>
              </a:ext>
            </a:extLst>
          </p:cNvPr>
          <p:cNvSpPr txBox="1"/>
          <p:nvPr/>
        </p:nvSpPr>
        <p:spPr>
          <a:xfrm>
            <a:off x="1017815" y="2866851"/>
            <a:ext cx="6295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Finish for next session.</a:t>
            </a:r>
            <a:br>
              <a:rPr lang="en-GB" dirty="0"/>
            </a:br>
            <a:r>
              <a:rPr lang="en-GB" dirty="0"/>
              <a:t>Please ask me if you have any questions on the code or concepts.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BC5233-C56F-EBC0-F98A-E738E5AC589F}"/>
              </a:ext>
            </a:extLst>
          </p:cNvPr>
          <p:cNvSpPr/>
          <p:nvPr/>
        </p:nvSpPr>
        <p:spPr>
          <a:xfrm>
            <a:off x="1017815" y="4156864"/>
            <a:ext cx="5676810" cy="12003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GB" sz="2400" dirty="0"/>
              <a:t>Worksheet 2: </a:t>
            </a:r>
            <a:endParaRPr lang="en-GB" sz="2400" dirty="0">
              <a:hlinkClick r:id="rId3"/>
            </a:endParaRPr>
          </a:p>
          <a:p>
            <a:r>
              <a:rPr lang="en-GB" sz="2400" dirty="0">
                <a:hlinkClick r:id="rId3"/>
              </a:rPr>
              <a:t>https://chrisjberry.github.io/datafluencyCB/</a:t>
            </a:r>
            <a:endParaRPr lang="en-GB" sz="2400" dirty="0"/>
          </a:p>
          <a:p>
            <a:r>
              <a:rPr lang="en-GB" sz="2400" dirty="0"/>
              <a:t>(or DLE)</a:t>
            </a:r>
          </a:p>
        </p:txBody>
      </p:sp>
    </p:spTree>
    <p:extLst>
      <p:ext uri="{BB962C8B-B14F-4D97-AF65-F5344CB8AC3E}">
        <p14:creationId xmlns:p14="http://schemas.microsoft.com/office/powerpoint/2010/main" val="2888492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Regression (recap)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4327" y="5436803"/>
            <a:ext cx="3575414" cy="944563"/>
          </a:xfrm>
          <a:solidFill>
            <a:srgbClr val="FFFF99"/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sz="2800" dirty="0"/>
              <a:t>But, we often want to know whether Y is predicted by </a:t>
            </a:r>
            <a:r>
              <a:rPr lang="en-GB" sz="2800" b="1" dirty="0">
                <a:solidFill>
                  <a:schemeClr val="tx2"/>
                </a:solidFill>
              </a:rPr>
              <a:t>multiple</a:t>
            </a:r>
            <a:r>
              <a:rPr lang="en-GB" sz="2800" dirty="0">
                <a:solidFill>
                  <a:schemeClr val="tx2"/>
                </a:solidFill>
              </a:rPr>
              <a:t> </a:t>
            </a:r>
            <a:r>
              <a:rPr lang="en-GB" sz="2800" dirty="0"/>
              <a:t>variables </a:t>
            </a:r>
            <a:r>
              <a:rPr lang="en-GB" sz="2800" dirty="0">
                <a:sym typeface="Wingdings" panose="05000000000000000000" pitchFamily="2" charset="2"/>
              </a:rPr>
              <a:t></a:t>
            </a:r>
            <a:endParaRPr lang="en-GB" sz="280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144486" y="5097941"/>
            <a:ext cx="475330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173388" y="1287941"/>
            <a:ext cx="0" cy="381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30651" y="5209753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X</a:t>
            </a:r>
            <a:endParaRPr lang="en-GB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564514" y="2546112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Y</a:t>
            </a:r>
            <a:endParaRPr lang="en-GB" b="1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178648" y="5097941"/>
            <a:ext cx="0" cy="15240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036754" y="5097941"/>
            <a:ext cx="15766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48006" y="5201198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0</a:t>
            </a:r>
            <a:endParaRPr lang="en-GB" b="1" dirty="0"/>
          </a:p>
        </p:txBody>
      </p:sp>
      <p:sp>
        <p:nvSpPr>
          <p:cNvPr id="12" name="Line 1077"/>
          <p:cNvSpPr>
            <a:spLocks noChangeShapeType="1"/>
          </p:cNvSpPr>
          <p:nvPr/>
        </p:nvSpPr>
        <p:spPr bwMode="auto">
          <a:xfrm flipV="1">
            <a:off x="3173388" y="2747517"/>
            <a:ext cx="4419600" cy="1207424"/>
          </a:xfrm>
          <a:prstGeom prst="line">
            <a:avLst/>
          </a:prstGeom>
          <a:noFill/>
          <a:ln w="101600">
            <a:solidFill>
              <a:schemeClr val="accent5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564038" y="3619500"/>
            <a:ext cx="1809750" cy="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96640" y="366032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1</a:t>
            </a:r>
            <a:endParaRPr lang="en-GB" sz="2000" b="1" dirty="0"/>
          </a:p>
        </p:txBody>
      </p:sp>
      <p:cxnSp>
        <p:nvCxnSpPr>
          <p:cNvPr id="15" name="Straight Arrow Connector 14"/>
          <p:cNvCxnSpPr>
            <a:stCxn id="14" idx="3"/>
          </p:cNvCxnSpPr>
          <p:nvPr/>
        </p:nvCxnSpPr>
        <p:spPr>
          <a:xfrm flipV="1">
            <a:off x="5564048" y="3917307"/>
            <a:ext cx="754566" cy="462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334380" y="3086100"/>
            <a:ext cx="0" cy="53340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0800000">
            <a:off x="4514322" y="3917306"/>
            <a:ext cx="680342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6547214" y="3086101"/>
            <a:ext cx="0" cy="533401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775814" y="3053091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chemeClr val="tx2"/>
                </a:solidFill>
              </a:rPr>
              <a:t>b</a:t>
            </a:r>
            <a:endParaRPr lang="en-GB" sz="2800" b="1" dirty="0">
              <a:solidFill>
                <a:schemeClr val="tx2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988992" y="3951357"/>
            <a:ext cx="15766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64514" y="3494157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>
                <a:solidFill>
                  <a:schemeClr val="tx2"/>
                </a:solidFill>
              </a:rPr>
              <a:t>a</a:t>
            </a:r>
            <a:endParaRPr lang="en-GB" b="1" dirty="0">
              <a:solidFill>
                <a:schemeClr val="tx2"/>
              </a:solidFill>
            </a:endParaRPr>
          </a:p>
        </p:txBody>
      </p:sp>
      <p:grpSp>
        <p:nvGrpSpPr>
          <p:cNvPr id="41" name="Group 1058"/>
          <p:cNvGrpSpPr>
            <a:grpSpLocks/>
          </p:cNvGrpSpPr>
          <p:nvPr/>
        </p:nvGrpSpPr>
        <p:grpSpPr bwMode="auto">
          <a:xfrm>
            <a:off x="3454295" y="1518002"/>
            <a:ext cx="4191000" cy="3276600"/>
            <a:chOff x="1392" y="1296"/>
            <a:chExt cx="2640" cy="2064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42" name="Oval 41"/>
            <p:cNvSpPr>
              <a:spLocks noChangeArrowheads="1"/>
            </p:cNvSpPr>
            <p:nvPr/>
          </p:nvSpPr>
          <p:spPr bwMode="auto">
            <a:xfrm>
              <a:off x="2160" y="1680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2448" y="2640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2016" y="3264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5" name="Oval 44"/>
            <p:cNvSpPr>
              <a:spLocks noChangeArrowheads="1"/>
            </p:cNvSpPr>
            <p:nvPr/>
          </p:nvSpPr>
          <p:spPr bwMode="auto">
            <a:xfrm>
              <a:off x="1680" y="2976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2880" y="2544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7" name="Oval 46"/>
            <p:cNvSpPr>
              <a:spLocks noChangeArrowheads="1"/>
            </p:cNvSpPr>
            <p:nvPr/>
          </p:nvSpPr>
          <p:spPr bwMode="auto">
            <a:xfrm>
              <a:off x="3168" y="3120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8" name="Oval 47"/>
            <p:cNvSpPr>
              <a:spLocks noChangeArrowheads="1"/>
            </p:cNvSpPr>
            <p:nvPr/>
          </p:nvSpPr>
          <p:spPr bwMode="auto">
            <a:xfrm>
              <a:off x="3552" y="2688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2688" y="1296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50" name="Oval 49"/>
            <p:cNvSpPr>
              <a:spLocks noChangeArrowheads="1"/>
            </p:cNvSpPr>
            <p:nvPr/>
          </p:nvSpPr>
          <p:spPr bwMode="auto">
            <a:xfrm>
              <a:off x="3024" y="1584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1392" y="2400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3456" y="1584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53" name="Oval 52"/>
            <p:cNvSpPr>
              <a:spLocks noChangeArrowheads="1"/>
            </p:cNvSpPr>
            <p:nvPr/>
          </p:nvSpPr>
          <p:spPr bwMode="auto">
            <a:xfrm>
              <a:off x="3936" y="1776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54" name="Oval 53"/>
            <p:cNvSpPr>
              <a:spLocks noChangeArrowheads="1"/>
            </p:cNvSpPr>
            <p:nvPr/>
          </p:nvSpPr>
          <p:spPr bwMode="auto">
            <a:xfrm>
              <a:off x="2592" y="1920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3456" y="2304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56" name="Oval 55"/>
            <p:cNvSpPr>
              <a:spLocks noChangeArrowheads="1"/>
            </p:cNvSpPr>
            <p:nvPr/>
          </p:nvSpPr>
          <p:spPr bwMode="auto">
            <a:xfrm>
              <a:off x="3024" y="2016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57" name="Oval 56"/>
            <p:cNvSpPr>
              <a:spLocks noChangeArrowheads="1"/>
            </p:cNvSpPr>
            <p:nvPr/>
          </p:nvSpPr>
          <p:spPr bwMode="auto">
            <a:xfrm>
              <a:off x="2016" y="2160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2112" y="2640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7850112" y="2439770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b="1" dirty="0">
                <a:solidFill>
                  <a:schemeClr val="accent1">
                    <a:lumMod val="75000"/>
                  </a:schemeClr>
                </a:solidFill>
              </a:rPr>
              <a:t>Ŷ = a + </a:t>
            </a:r>
            <a:r>
              <a:rPr lang="en-GB" sz="3600" b="1" dirty="0" err="1">
                <a:solidFill>
                  <a:schemeClr val="accent1">
                    <a:lumMod val="75000"/>
                  </a:schemeClr>
                </a:solidFill>
              </a:rPr>
              <a:t>bX</a:t>
            </a:r>
            <a:endParaRPr lang="en-GB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334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14" grpId="0"/>
      <p:bldP spid="37" grpId="0"/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712" y="2000024"/>
            <a:ext cx="5486400" cy="4525963"/>
          </a:xfrm>
        </p:spPr>
        <p:txBody>
          <a:bodyPr/>
          <a:lstStyle/>
          <a:p>
            <a:pPr marL="0" indent="0">
              <a:buNone/>
            </a:pPr>
            <a:r>
              <a:rPr lang="en-GB" b="1" dirty="0" err="1">
                <a:solidFill>
                  <a:schemeClr val="tx2"/>
                </a:solidFill>
              </a:rPr>
              <a:t>Iani</a:t>
            </a:r>
            <a:r>
              <a:rPr lang="en-GB" b="1" dirty="0">
                <a:solidFill>
                  <a:schemeClr val="tx2"/>
                </a:solidFill>
              </a:rPr>
              <a:t> et al. (2019)</a:t>
            </a:r>
          </a:p>
          <a:p>
            <a:pPr marL="0" indent="0">
              <a:buNone/>
            </a:pPr>
            <a:r>
              <a:rPr lang="en-GB" dirty="0"/>
              <a:t>Used multiple regression to investigate whether </a:t>
            </a:r>
            <a:r>
              <a:rPr lang="en-GB" dirty="0">
                <a:solidFill>
                  <a:schemeClr val="tx2"/>
                </a:solidFill>
              </a:rPr>
              <a:t>worry</a:t>
            </a:r>
            <a:r>
              <a:rPr lang="en-GB" dirty="0"/>
              <a:t> and </a:t>
            </a:r>
            <a:r>
              <a:rPr lang="en-GB" dirty="0">
                <a:solidFill>
                  <a:schemeClr val="tx2"/>
                </a:solidFill>
              </a:rPr>
              <a:t>mindfulness (describing)</a:t>
            </a:r>
            <a:r>
              <a:rPr lang="en-GB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is</a:t>
            </a:r>
            <a:r>
              <a:rPr lang="en-GB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GB" dirty="0"/>
              <a:t>associated with </a:t>
            </a:r>
            <a:r>
              <a:rPr lang="en-GB" dirty="0">
                <a:solidFill>
                  <a:schemeClr val="tx2"/>
                </a:solidFill>
              </a:rPr>
              <a:t>wellbeing </a:t>
            </a:r>
            <a:r>
              <a:rPr lang="en-GB" dirty="0"/>
              <a:t>in 66 individuals with Generalised Anxiety Disorder </a:t>
            </a:r>
          </a:p>
          <a:p>
            <a:pPr marL="457200" lvl="1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 descr="Mindfulness. Herramienta para fomentar la empatía y el ...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3" r="4952"/>
          <a:stretch/>
        </p:blipFill>
        <p:spPr>
          <a:xfrm>
            <a:off x="7107382" y="1801091"/>
            <a:ext cx="4142509" cy="266007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161520" y="5571880"/>
            <a:ext cx="60342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err="1">
                <a:solidFill>
                  <a:schemeClr val="bg1">
                    <a:lumMod val="75000"/>
                  </a:schemeClr>
                </a:solidFill>
                <a:latin typeface="Helvetica Neue"/>
              </a:rPr>
              <a:t>Iani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, L., Quinto, R. M., </a:t>
            </a:r>
            <a:r>
              <a:rPr lang="en-GB" sz="1400" dirty="0" err="1">
                <a:solidFill>
                  <a:schemeClr val="bg1">
                    <a:lumMod val="75000"/>
                  </a:schemeClr>
                </a:solidFill>
                <a:latin typeface="Helvetica Neue"/>
              </a:rPr>
              <a:t>Lauriola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, M., </a:t>
            </a:r>
            <a:r>
              <a:rPr lang="en-GB" sz="1400" dirty="0" err="1">
                <a:solidFill>
                  <a:schemeClr val="bg1">
                    <a:lumMod val="75000"/>
                  </a:schemeClr>
                </a:solidFill>
                <a:latin typeface="Helvetica Neue"/>
              </a:rPr>
              <a:t>Crosta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, M. L., &amp; </a:t>
            </a:r>
            <a:r>
              <a:rPr lang="en-GB" sz="1400" dirty="0" err="1">
                <a:solidFill>
                  <a:schemeClr val="bg1">
                    <a:lumMod val="75000"/>
                  </a:schemeClr>
                </a:solidFill>
                <a:latin typeface="Helvetica Neue"/>
              </a:rPr>
              <a:t>Pozzi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, G. (2019). Psychological well-being and distress in patients with generalized anxiety disorder: The roles of positive and negative functioning. </a:t>
            </a:r>
            <a:r>
              <a:rPr lang="en-GB" sz="1400" i="1" dirty="0" err="1">
                <a:solidFill>
                  <a:schemeClr val="bg1">
                    <a:lumMod val="75000"/>
                  </a:schemeClr>
                </a:solidFill>
                <a:latin typeface="Helvetica Neue"/>
              </a:rPr>
              <a:t>PloS</a:t>
            </a:r>
            <a:r>
              <a:rPr lang="en-GB" sz="1400" i="1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 one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, </a:t>
            </a:r>
            <a:r>
              <a:rPr lang="en-GB" sz="1400" i="1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14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(11), e0225646.</a:t>
            </a:r>
          </a:p>
        </p:txBody>
      </p:sp>
    </p:spTree>
    <p:extLst>
      <p:ext uri="{BB962C8B-B14F-4D97-AF65-F5344CB8AC3E}">
        <p14:creationId xmlns:p14="http://schemas.microsoft.com/office/powerpoint/2010/main" val="1292144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603818"/>
            <a:ext cx="5892800" cy="4525963"/>
          </a:xfrm>
        </p:spPr>
        <p:txBody>
          <a:bodyPr>
            <a:normAutofit/>
          </a:bodyPr>
          <a:lstStyle/>
          <a:p>
            <a:r>
              <a:rPr lang="en-GB" sz="2200" b="1" dirty="0">
                <a:solidFill>
                  <a:schemeClr val="tx2">
                    <a:lumMod val="75000"/>
                  </a:schemeClr>
                </a:solidFill>
              </a:rPr>
              <a:t>More than one </a:t>
            </a:r>
            <a:r>
              <a:rPr lang="en-GB" sz="2200" dirty="0"/>
              <a:t>predictor variable (X</a:t>
            </a:r>
            <a:r>
              <a:rPr lang="en-GB" sz="2200" baseline="-25000" dirty="0"/>
              <a:t>1</a:t>
            </a:r>
            <a:r>
              <a:rPr lang="en-GB" sz="2200" dirty="0"/>
              <a:t>, X</a:t>
            </a:r>
            <a:r>
              <a:rPr lang="en-GB" sz="2200" baseline="-25000" dirty="0"/>
              <a:t>2</a:t>
            </a:r>
            <a:r>
              <a:rPr lang="en-GB" sz="2200" dirty="0"/>
              <a:t>, X</a:t>
            </a:r>
            <a:r>
              <a:rPr lang="en-GB" sz="2200" baseline="-25000" dirty="0"/>
              <a:t>3</a:t>
            </a:r>
            <a:r>
              <a:rPr lang="en-GB" sz="2200" dirty="0"/>
              <a:t>…).</a:t>
            </a:r>
          </a:p>
          <a:p>
            <a:r>
              <a:rPr lang="en-GB" sz="2200" b="1" dirty="0">
                <a:solidFill>
                  <a:schemeClr val="tx2">
                    <a:lumMod val="75000"/>
                  </a:schemeClr>
                </a:solidFill>
              </a:rPr>
              <a:t>One</a:t>
            </a:r>
            <a:r>
              <a:rPr lang="en-GB" sz="2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2200" dirty="0"/>
              <a:t>outcome variable (Y).</a:t>
            </a:r>
          </a:p>
          <a:p>
            <a:pPr lvl="1"/>
            <a:r>
              <a:rPr lang="en-GB" sz="2200" dirty="0"/>
              <a:t>E.g., use </a:t>
            </a:r>
            <a:r>
              <a:rPr lang="en-GB" sz="2200" b="1" dirty="0">
                <a:solidFill>
                  <a:schemeClr val="tx2">
                    <a:lumMod val="75000"/>
                  </a:schemeClr>
                </a:solidFill>
              </a:rPr>
              <a:t>worry</a:t>
            </a:r>
            <a:r>
              <a:rPr lang="en-GB" sz="2200" dirty="0"/>
              <a:t>, </a:t>
            </a:r>
            <a:r>
              <a:rPr lang="en-GB" sz="2200" b="1" dirty="0">
                <a:solidFill>
                  <a:schemeClr val="tx2">
                    <a:lumMod val="75000"/>
                  </a:schemeClr>
                </a:solidFill>
              </a:rPr>
              <a:t>describing</a:t>
            </a:r>
            <a:r>
              <a:rPr lang="en-GB" sz="2200" b="1" dirty="0"/>
              <a:t> </a:t>
            </a:r>
            <a:r>
              <a:rPr lang="en-GB" sz="2200" i="1" dirty="0"/>
              <a:t>and</a:t>
            </a:r>
            <a:r>
              <a:rPr lang="en-GB" sz="2200" dirty="0"/>
              <a:t> </a:t>
            </a:r>
            <a:r>
              <a:rPr lang="en-GB" sz="2200" b="1" dirty="0">
                <a:solidFill>
                  <a:schemeClr val="tx2">
                    <a:lumMod val="75000"/>
                  </a:schemeClr>
                </a:solidFill>
              </a:rPr>
              <a:t>emotional intelligence</a:t>
            </a:r>
            <a:br>
              <a:rPr lang="en-GB" sz="2200" b="1" dirty="0"/>
            </a:br>
            <a:r>
              <a:rPr lang="en-GB" sz="2200" dirty="0"/>
              <a:t>to predict </a:t>
            </a:r>
            <a:r>
              <a:rPr lang="en-GB" sz="2200" b="1" dirty="0">
                <a:solidFill>
                  <a:schemeClr val="tx2">
                    <a:lumMod val="75000"/>
                  </a:schemeClr>
                </a:solidFill>
              </a:rPr>
              <a:t>wellbeing</a:t>
            </a:r>
          </a:p>
          <a:p>
            <a:endParaRPr lang="en-GB" sz="2200" dirty="0"/>
          </a:p>
          <a:p>
            <a:r>
              <a:rPr lang="en-GB" sz="2200" dirty="0"/>
              <a:t>Subscripts label the different predictor (X) variables, </a:t>
            </a:r>
            <a:r>
              <a:rPr lang="en-GB" sz="2200" dirty="0" err="1"/>
              <a:t>eg</a:t>
            </a:r>
            <a:endParaRPr lang="en-GB" sz="2200" dirty="0"/>
          </a:p>
          <a:p>
            <a:pPr lvl="1"/>
            <a:r>
              <a:rPr lang="en-GB" sz="2200" dirty="0"/>
              <a:t>X</a:t>
            </a:r>
            <a:r>
              <a:rPr lang="en-GB" sz="2200" baseline="-25000" dirty="0"/>
              <a:t>1    </a:t>
            </a:r>
            <a:r>
              <a:rPr lang="en-GB" sz="2200" b="1" dirty="0">
                <a:solidFill>
                  <a:schemeClr val="tx2">
                    <a:lumMod val="75000"/>
                  </a:schemeClr>
                </a:solidFill>
              </a:rPr>
              <a:t>worry</a:t>
            </a:r>
            <a:endParaRPr lang="en-GB" sz="2200" dirty="0"/>
          </a:p>
          <a:p>
            <a:pPr lvl="1"/>
            <a:r>
              <a:rPr lang="en-GB" sz="2200" dirty="0"/>
              <a:t>X</a:t>
            </a:r>
            <a:r>
              <a:rPr lang="en-GB" sz="2200" baseline="-25000" dirty="0"/>
              <a:t>2    </a:t>
            </a:r>
            <a:r>
              <a:rPr lang="en-GB" sz="2200" b="1" dirty="0">
                <a:solidFill>
                  <a:schemeClr val="tx2">
                    <a:lumMod val="75000"/>
                  </a:schemeClr>
                </a:solidFill>
              </a:rPr>
              <a:t>describing </a:t>
            </a:r>
          </a:p>
          <a:p>
            <a:pPr lvl="1"/>
            <a:r>
              <a:rPr lang="en-GB" sz="2200" dirty="0"/>
              <a:t>X</a:t>
            </a:r>
            <a:r>
              <a:rPr lang="en-GB" sz="2200" baseline="-25000" dirty="0"/>
              <a:t>3    </a:t>
            </a:r>
            <a:r>
              <a:rPr lang="en-GB" sz="2200" b="1" dirty="0">
                <a:solidFill>
                  <a:schemeClr val="tx2">
                    <a:lumMod val="75000"/>
                  </a:schemeClr>
                </a:solidFill>
              </a:rPr>
              <a:t>emotional intelligence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61523" y="1713742"/>
            <a:ext cx="609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X</a:t>
            </a:r>
            <a:r>
              <a:rPr lang="en-GB" sz="3200" baseline="-25000" dirty="0"/>
              <a:t>1</a:t>
            </a:r>
          </a:p>
        </p:txBody>
      </p:sp>
      <p:cxnSp>
        <p:nvCxnSpPr>
          <p:cNvPr id="10" name="Straight Arrow Connector 9"/>
          <p:cNvCxnSpPr>
            <a:stCxn id="9" idx="3"/>
          </p:cNvCxnSpPr>
          <p:nvPr/>
        </p:nvCxnSpPr>
        <p:spPr>
          <a:xfrm>
            <a:off x="8371124" y="2056642"/>
            <a:ext cx="1076325" cy="1048508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9677033" y="2922763"/>
            <a:ext cx="609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761523" y="2996333"/>
            <a:ext cx="609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X</a:t>
            </a:r>
            <a:r>
              <a:rPr lang="en-GB" sz="3200" baseline="-25000" dirty="0"/>
              <a:t>2</a:t>
            </a:r>
          </a:p>
        </p:txBody>
      </p:sp>
      <p:cxnSp>
        <p:nvCxnSpPr>
          <p:cNvPr id="14" name="Straight Arrow Connector 13"/>
          <p:cNvCxnSpPr>
            <a:stCxn id="13" idx="3"/>
          </p:cNvCxnSpPr>
          <p:nvPr/>
        </p:nvCxnSpPr>
        <p:spPr>
          <a:xfrm>
            <a:off x="8371123" y="3339233"/>
            <a:ext cx="1143000" cy="0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761523" y="4322938"/>
            <a:ext cx="609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X</a:t>
            </a:r>
            <a:r>
              <a:rPr lang="en-GB" sz="3200" baseline="-25000" dirty="0"/>
              <a:t>3</a:t>
            </a:r>
          </a:p>
        </p:txBody>
      </p:sp>
      <p:cxnSp>
        <p:nvCxnSpPr>
          <p:cNvPr id="17" name="Straight Arrow Connector 16"/>
          <p:cNvCxnSpPr>
            <a:stCxn id="16" idx="3"/>
          </p:cNvCxnSpPr>
          <p:nvPr/>
        </p:nvCxnSpPr>
        <p:spPr>
          <a:xfrm flipV="1">
            <a:off x="8371124" y="3608564"/>
            <a:ext cx="1076325" cy="1057275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627260" y="2399542"/>
            <a:ext cx="1088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eg</a:t>
            </a:r>
            <a:r>
              <a:rPr lang="en-GB" dirty="0"/>
              <a:t>,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worry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7627260" y="3682133"/>
            <a:ext cx="1272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eg</a:t>
            </a:r>
            <a:r>
              <a:rPr lang="en-GB" dirty="0"/>
              <a:t>, </a:t>
            </a:r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describing</a:t>
            </a:r>
            <a:endParaRPr lang="en-GB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7627260" y="5040462"/>
            <a:ext cx="2150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eg</a:t>
            </a:r>
            <a:r>
              <a:rPr lang="en-GB" dirty="0"/>
              <a:t>, </a:t>
            </a:r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emotional intelligence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530428" y="3624058"/>
            <a:ext cx="1427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eg</a:t>
            </a:r>
            <a:r>
              <a:rPr lang="en-GB" dirty="0"/>
              <a:t>, </a:t>
            </a:r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wellbeing</a:t>
            </a:r>
          </a:p>
        </p:txBody>
      </p:sp>
      <p:sp>
        <p:nvSpPr>
          <p:cNvPr id="5" name="TextBox 4"/>
          <p:cNvSpPr txBox="1"/>
          <p:nvPr/>
        </p:nvSpPr>
        <p:spPr>
          <a:xfrm rot="5400000">
            <a:off x="7941998" y="5308839"/>
            <a:ext cx="538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223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16" grpId="0" animBg="1"/>
      <p:bldP spid="15" grpId="0"/>
      <p:bldP spid="18" grpId="0"/>
      <p:bldP spid="19" grpId="0"/>
      <p:bldP spid="21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Arrow Connector 40"/>
          <p:cNvCxnSpPr/>
          <p:nvPr/>
        </p:nvCxnSpPr>
        <p:spPr>
          <a:xfrm flipV="1">
            <a:off x="3607686" y="4258192"/>
            <a:ext cx="2119885" cy="153317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GB" sz="2800" dirty="0"/>
              <a:t>Multiple regression: Visual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5214" y="990600"/>
            <a:ext cx="8229600" cy="838200"/>
          </a:xfrm>
        </p:spPr>
        <p:txBody>
          <a:bodyPr>
            <a:normAutofit/>
          </a:bodyPr>
          <a:lstStyle/>
          <a:p>
            <a:r>
              <a:rPr lang="en-GB" sz="2200" dirty="0"/>
              <a:t>With two predictor variables, X</a:t>
            </a:r>
            <a:r>
              <a:rPr lang="en-GB" sz="2800" baseline="-25000" dirty="0"/>
              <a:t>1</a:t>
            </a:r>
            <a:r>
              <a:rPr lang="en-GB" sz="2200" dirty="0"/>
              <a:t> and X</a:t>
            </a:r>
            <a:r>
              <a:rPr lang="en-GB" sz="2800" baseline="-25000" dirty="0"/>
              <a:t>2</a:t>
            </a:r>
            <a:r>
              <a:rPr lang="en-GB" sz="2200" dirty="0"/>
              <a:t>, the regression line is actually a flat plane in 3D space.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662646" y="5791361"/>
            <a:ext cx="4753302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630588" y="1981361"/>
            <a:ext cx="0" cy="381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87852" y="5769823"/>
            <a:ext cx="6399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X</a:t>
            </a:r>
            <a:r>
              <a:rPr lang="en-GB" sz="4000" b="1" baseline="-25000" dirty="0"/>
              <a:t>1</a:t>
            </a:r>
            <a:endParaRPr lang="en-GB" b="1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3021714" y="3049032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Y</a:t>
            </a:r>
            <a:endParaRPr lang="en-GB" b="1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635848" y="5791361"/>
            <a:ext cx="0" cy="15240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05206" y="5894618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0</a:t>
            </a:r>
            <a:endParaRPr lang="en-GB" b="1" dirty="0"/>
          </a:p>
        </p:txBody>
      </p:sp>
      <p:sp>
        <p:nvSpPr>
          <p:cNvPr id="68" name="TextBox 67"/>
          <p:cNvSpPr txBox="1"/>
          <p:nvPr/>
        </p:nvSpPr>
        <p:spPr>
          <a:xfrm rot="19192595">
            <a:off x="4191733" y="4381798"/>
            <a:ext cx="595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X</a:t>
            </a:r>
            <a:r>
              <a:rPr lang="en-GB" sz="3600" b="1" baseline="-25000" dirty="0"/>
              <a:t>2</a:t>
            </a:r>
            <a:endParaRPr lang="en-GB" sz="1600" b="1" baseline="-25000" dirty="0"/>
          </a:p>
        </p:txBody>
      </p:sp>
      <p:grpSp>
        <p:nvGrpSpPr>
          <p:cNvPr id="56" name="Group 55"/>
          <p:cNvGrpSpPr/>
          <p:nvPr/>
        </p:nvGrpSpPr>
        <p:grpSpPr>
          <a:xfrm>
            <a:off x="3367069" y="1878131"/>
            <a:ext cx="6074932" cy="2418319"/>
            <a:chOff x="1497714" y="919161"/>
            <a:chExt cx="6074932" cy="2418319"/>
          </a:xfrm>
        </p:grpSpPr>
        <p:sp>
          <p:nvSpPr>
            <p:cNvPr id="58" name="Flowchart: Data 57"/>
            <p:cNvSpPr/>
            <p:nvPr/>
          </p:nvSpPr>
          <p:spPr>
            <a:xfrm rot="20394448">
              <a:off x="1497714" y="1764467"/>
              <a:ext cx="6074932" cy="746744"/>
            </a:xfrm>
            <a:prstGeom prst="flowChartInputOutput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0" scaled="0"/>
              <a:tileRect/>
            </a:gradFill>
            <a:ln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9" name="Straight Connector 58"/>
            <p:cNvCxnSpPr/>
            <p:nvPr/>
          </p:nvCxnSpPr>
          <p:spPr>
            <a:xfrm flipV="1">
              <a:off x="2460119" y="999205"/>
              <a:ext cx="4577926" cy="1671073"/>
            </a:xfrm>
            <a:prstGeom prst="line">
              <a:avLst/>
            </a:prstGeom>
            <a:ln>
              <a:solidFill>
                <a:srgbClr val="984807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2297628" y="1260657"/>
              <a:ext cx="4577926" cy="1671073"/>
            </a:xfrm>
            <a:prstGeom prst="line">
              <a:avLst/>
            </a:prstGeom>
            <a:ln>
              <a:solidFill>
                <a:srgbClr val="984807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2094239" y="1543162"/>
              <a:ext cx="4577926" cy="1671073"/>
            </a:xfrm>
            <a:prstGeom prst="line">
              <a:avLst/>
            </a:prstGeom>
            <a:ln>
              <a:solidFill>
                <a:srgbClr val="984807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2216717" y="2270679"/>
              <a:ext cx="845601" cy="1066801"/>
            </a:xfrm>
            <a:prstGeom prst="line">
              <a:avLst/>
            </a:prstGeom>
            <a:ln>
              <a:solidFill>
                <a:srgbClr val="984807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2673221" y="2128203"/>
              <a:ext cx="845601" cy="1066801"/>
            </a:xfrm>
            <a:prstGeom prst="line">
              <a:avLst/>
            </a:prstGeom>
            <a:ln>
              <a:solidFill>
                <a:srgbClr val="984807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3120651" y="1961940"/>
              <a:ext cx="845601" cy="1066801"/>
            </a:xfrm>
            <a:prstGeom prst="line">
              <a:avLst/>
            </a:prstGeom>
            <a:ln>
              <a:solidFill>
                <a:srgbClr val="984807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3518280" y="1833933"/>
              <a:ext cx="845601" cy="1066801"/>
            </a:xfrm>
            <a:prstGeom prst="line">
              <a:avLst/>
            </a:prstGeom>
            <a:ln>
              <a:solidFill>
                <a:srgbClr val="984807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3971283" y="1639383"/>
              <a:ext cx="845601" cy="1066801"/>
            </a:xfrm>
            <a:prstGeom prst="line">
              <a:avLst/>
            </a:prstGeom>
            <a:ln>
              <a:solidFill>
                <a:srgbClr val="984807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4414198" y="1475419"/>
              <a:ext cx="845601" cy="1066801"/>
            </a:xfrm>
            <a:prstGeom prst="line">
              <a:avLst/>
            </a:prstGeom>
            <a:ln>
              <a:solidFill>
                <a:srgbClr val="984807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4891118" y="1316416"/>
              <a:ext cx="845601" cy="1066801"/>
            </a:xfrm>
            <a:prstGeom prst="line">
              <a:avLst/>
            </a:prstGeom>
            <a:ln>
              <a:solidFill>
                <a:srgbClr val="984807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V="1">
              <a:off x="5343169" y="1130779"/>
              <a:ext cx="845601" cy="1066801"/>
            </a:xfrm>
            <a:prstGeom prst="line">
              <a:avLst/>
            </a:prstGeom>
            <a:ln>
              <a:solidFill>
                <a:srgbClr val="984807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5892646" y="919161"/>
              <a:ext cx="845601" cy="1066801"/>
            </a:xfrm>
            <a:prstGeom prst="line">
              <a:avLst/>
            </a:prstGeom>
            <a:ln>
              <a:solidFill>
                <a:srgbClr val="984807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Oval 79"/>
          <p:cNvSpPr>
            <a:spLocks noChangeArrowheads="1"/>
          </p:cNvSpPr>
          <p:nvPr/>
        </p:nvSpPr>
        <p:spPr bwMode="auto">
          <a:xfrm>
            <a:off x="6252135" y="3358074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81" name="Oval 80"/>
          <p:cNvSpPr>
            <a:spLocks noChangeArrowheads="1"/>
          </p:cNvSpPr>
          <p:nvPr/>
        </p:nvSpPr>
        <p:spPr bwMode="auto">
          <a:xfrm>
            <a:off x="7731873" y="2518375"/>
            <a:ext cx="152400" cy="152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tx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">
            <a:noFill/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82" name="Oval 81"/>
          <p:cNvSpPr>
            <a:spLocks noChangeArrowheads="1"/>
          </p:cNvSpPr>
          <p:nvPr/>
        </p:nvSpPr>
        <p:spPr bwMode="auto">
          <a:xfrm>
            <a:off x="4252852" y="3508975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83" name="Oval 82"/>
          <p:cNvSpPr>
            <a:spLocks noChangeArrowheads="1"/>
          </p:cNvSpPr>
          <p:nvPr/>
        </p:nvSpPr>
        <p:spPr bwMode="auto">
          <a:xfrm>
            <a:off x="8291452" y="2518375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tx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84" name="Oval 83"/>
          <p:cNvSpPr>
            <a:spLocks noChangeArrowheads="1"/>
          </p:cNvSpPr>
          <p:nvPr/>
        </p:nvSpPr>
        <p:spPr bwMode="auto">
          <a:xfrm>
            <a:off x="6207353" y="2808786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85" name="Oval 84"/>
          <p:cNvSpPr>
            <a:spLocks noChangeArrowheads="1"/>
          </p:cNvSpPr>
          <p:nvPr/>
        </p:nvSpPr>
        <p:spPr bwMode="auto">
          <a:xfrm>
            <a:off x="5477465" y="3131753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3452857" y="4492536"/>
            <a:ext cx="15766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>
            <a:spLocks noChangeArrowheads="1"/>
          </p:cNvSpPr>
          <p:nvPr/>
        </p:nvSpPr>
        <p:spPr bwMode="auto">
          <a:xfrm>
            <a:off x="4931673" y="3230842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88" name="Oval 87"/>
          <p:cNvSpPr>
            <a:spLocks noChangeArrowheads="1"/>
          </p:cNvSpPr>
          <p:nvPr/>
        </p:nvSpPr>
        <p:spPr bwMode="auto">
          <a:xfrm>
            <a:off x="4332693" y="4035336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89" name="Oval 88"/>
          <p:cNvSpPr>
            <a:spLocks noChangeArrowheads="1"/>
          </p:cNvSpPr>
          <p:nvPr/>
        </p:nvSpPr>
        <p:spPr bwMode="auto">
          <a:xfrm>
            <a:off x="7387189" y="2358189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tx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90" name="Oval 89"/>
          <p:cNvSpPr>
            <a:spLocks noChangeArrowheads="1"/>
          </p:cNvSpPr>
          <p:nvPr/>
        </p:nvSpPr>
        <p:spPr bwMode="auto">
          <a:xfrm>
            <a:off x="8744909" y="1725731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tx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91" name="Oval 90"/>
          <p:cNvSpPr>
            <a:spLocks noChangeArrowheads="1"/>
          </p:cNvSpPr>
          <p:nvPr/>
        </p:nvSpPr>
        <p:spPr bwMode="auto">
          <a:xfrm>
            <a:off x="5658035" y="3476848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92" name="Oval 91"/>
          <p:cNvSpPr>
            <a:spLocks noChangeArrowheads="1"/>
          </p:cNvSpPr>
          <p:nvPr/>
        </p:nvSpPr>
        <p:spPr bwMode="auto">
          <a:xfrm>
            <a:off x="6919852" y="2289775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93" name="Oval 92"/>
          <p:cNvSpPr>
            <a:spLocks noChangeArrowheads="1"/>
          </p:cNvSpPr>
          <p:nvPr/>
        </p:nvSpPr>
        <p:spPr bwMode="auto">
          <a:xfrm>
            <a:off x="8042205" y="1837902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tx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94" name="Oval 93"/>
          <p:cNvSpPr>
            <a:spLocks noChangeArrowheads="1"/>
          </p:cNvSpPr>
          <p:nvPr/>
        </p:nvSpPr>
        <p:spPr bwMode="auto">
          <a:xfrm>
            <a:off x="8274376" y="2094657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tx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95" name="Oval 94"/>
          <p:cNvSpPr>
            <a:spLocks noChangeArrowheads="1"/>
          </p:cNvSpPr>
          <p:nvPr/>
        </p:nvSpPr>
        <p:spPr bwMode="auto">
          <a:xfrm>
            <a:off x="4874926" y="3822144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96" name="Oval 95"/>
          <p:cNvSpPr>
            <a:spLocks noChangeArrowheads="1"/>
          </p:cNvSpPr>
          <p:nvPr/>
        </p:nvSpPr>
        <p:spPr bwMode="auto">
          <a:xfrm>
            <a:off x="8897309" y="1958175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tx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97" name="Oval 96"/>
          <p:cNvSpPr>
            <a:spLocks noChangeArrowheads="1"/>
          </p:cNvSpPr>
          <p:nvPr/>
        </p:nvSpPr>
        <p:spPr bwMode="auto">
          <a:xfrm>
            <a:off x="3862635" y="4020090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98" name="Oval 97"/>
          <p:cNvSpPr>
            <a:spLocks noChangeArrowheads="1"/>
          </p:cNvSpPr>
          <p:nvPr/>
        </p:nvSpPr>
        <p:spPr bwMode="auto">
          <a:xfrm>
            <a:off x="5746805" y="3265987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99" name="Oval 98"/>
          <p:cNvSpPr>
            <a:spLocks noChangeArrowheads="1"/>
          </p:cNvSpPr>
          <p:nvPr/>
        </p:nvSpPr>
        <p:spPr bwMode="auto">
          <a:xfrm>
            <a:off x="6455946" y="2350031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100" name="Oval 99"/>
          <p:cNvSpPr>
            <a:spLocks noChangeArrowheads="1"/>
          </p:cNvSpPr>
          <p:nvPr/>
        </p:nvSpPr>
        <p:spPr bwMode="auto">
          <a:xfrm>
            <a:off x="6964111" y="3004150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101" name="Oval 100"/>
          <p:cNvSpPr>
            <a:spLocks noChangeArrowheads="1"/>
          </p:cNvSpPr>
          <p:nvPr/>
        </p:nvSpPr>
        <p:spPr bwMode="auto">
          <a:xfrm>
            <a:off x="6769130" y="2967789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102" name="Oval 101"/>
          <p:cNvSpPr>
            <a:spLocks noChangeArrowheads="1"/>
          </p:cNvSpPr>
          <p:nvPr/>
        </p:nvSpPr>
        <p:spPr bwMode="auto">
          <a:xfrm>
            <a:off x="7359600" y="3079709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3544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  <p:bldP spid="68" grpId="0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Multiple Regression Equation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1529" y="1497725"/>
            <a:ext cx="7946571" cy="4857039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GB" sz="4800" dirty="0"/>
              <a:t>Ŷ = a + b</a:t>
            </a:r>
            <a:r>
              <a:rPr lang="en-GB" sz="5400" baseline="-25000" dirty="0"/>
              <a:t>1</a:t>
            </a:r>
            <a:r>
              <a:rPr lang="en-GB" sz="4800" dirty="0"/>
              <a:t>X</a:t>
            </a:r>
            <a:r>
              <a:rPr lang="en-GB" sz="5400" baseline="-25000" dirty="0"/>
              <a:t>1</a:t>
            </a:r>
            <a:r>
              <a:rPr lang="en-GB" sz="4800" dirty="0"/>
              <a:t> + b</a:t>
            </a:r>
            <a:r>
              <a:rPr lang="en-GB" sz="5400" baseline="-25000" dirty="0"/>
              <a:t>2</a:t>
            </a:r>
            <a:r>
              <a:rPr lang="en-GB" sz="4800" dirty="0"/>
              <a:t>X</a:t>
            </a:r>
            <a:r>
              <a:rPr lang="en-GB" sz="5400" baseline="-25000" dirty="0"/>
              <a:t>2</a:t>
            </a:r>
            <a:r>
              <a:rPr lang="en-GB" sz="4800" dirty="0"/>
              <a:t> + …. </a:t>
            </a:r>
            <a:r>
              <a:rPr lang="en-GB" sz="4800" dirty="0" err="1"/>
              <a:t>b</a:t>
            </a:r>
            <a:r>
              <a:rPr lang="en-GB" sz="5400" baseline="-25000" dirty="0" err="1"/>
              <a:t>n</a:t>
            </a:r>
            <a:r>
              <a:rPr lang="en-GB" sz="4800" dirty="0" err="1"/>
              <a:t>X</a:t>
            </a:r>
            <a:r>
              <a:rPr lang="en-GB" sz="5400" baseline="-25000" dirty="0" err="1"/>
              <a:t>n</a:t>
            </a:r>
            <a:endParaRPr lang="en-GB" sz="5400" baseline="-25000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400" dirty="0"/>
              <a:t>where </a:t>
            </a:r>
          </a:p>
          <a:p>
            <a:pPr marL="0" indent="0">
              <a:buNone/>
            </a:pPr>
            <a:r>
              <a:rPr lang="en-GB" sz="2400" b="1" dirty="0"/>
              <a:t>Ŷ</a:t>
            </a:r>
            <a:r>
              <a:rPr lang="en-GB" sz="2400" dirty="0"/>
              <a:t>    the predicted value of the outcome variable Y (e.g., </a:t>
            </a:r>
            <a:r>
              <a:rPr lang="en-GB" sz="2400" dirty="0">
                <a:solidFill>
                  <a:schemeClr val="accent5">
                    <a:lumMod val="50000"/>
                  </a:schemeClr>
                </a:solidFill>
              </a:rPr>
              <a:t>wellbeing</a:t>
            </a:r>
            <a:r>
              <a:rPr lang="en-GB" sz="2400" dirty="0"/>
              <a:t>)</a:t>
            </a:r>
          </a:p>
          <a:p>
            <a:pPr marL="0" indent="0">
              <a:buNone/>
            </a:pPr>
            <a:r>
              <a:rPr lang="en-GB" sz="2400" b="1" dirty="0"/>
              <a:t>a</a:t>
            </a:r>
            <a:r>
              <a:rPr lang="en-GB" sz="2400" dirty="0"/>
              <a:t>    the intercept (constant)</a:t>
            </a:r>
          </a:p>
          <a:p>
            <a:pPr marL="0" indent="0">
              <a:buNone/>
            </a:pPr>
            <a:r>
              <a:rPr lang="en-GB" sz="2400" b="1" dirty="0"/>
              <a:t>X</a:t>
            </a:r>
            <a:r>
              <a:rPr lang="en-GB" sz="2400" dirty="0"/>
              <a:t>    the predictor variables</a:t>
            </a:r>
          </a:p>
          <a:p>
            <a:pPr marL="0" indent="0">
              <a:buNone/>
            </a:pPr>
            <a:r>
              <a:rPr lang="en-GB" sz="2400" b="1" dirty="0"/>
              <a:t>b</a:t>
            </a:r>
            <a:r>
              <a:rPr lang="en-GB" sz="2400" b="1" baseline="-25000" dirty="0"/>
              <a:t>1</a:t>
            </a:r>
            <a:r>
              <a:rPr lang="en-GB" sz="2400" dirty="0"/>
              <a:t>  the coefficient (‘slope’) for predictor X</a:t>
            </a:r>
            <a:r>
              <a:rPr lang="en-GB" sz="2400" baseline="-25000" dirty="0"/>
              <a:t>1 </a:t>
            </a:r>
            <a:r>
              <a:rPr lang="en-GB" sz="2400" dirty="0"/>
              <a:t>(e.g., </a:t>
            </a:r>
            <a:r>
              <a:rPr lang="en-GB" sz="2400" dirty="0">
                <a:solidFill>
                  <a:schemeClr val="accent5">
                    <a:lumMod val="50000"/>
                  </a:schemeClr>
                </a:solidFill>
              </a:rPr>
              <a:t>worry</a:t>
            </a:r>
            <a:r>
              <a:rPr lang="en-GB" sz="2400" dirty="0"/>
              <a:t>)</a:t>
            </a:r>
            <a:endParaRPr lang="en-GB" sz="2400" baseline="-25000" dirty="0"/>
          </a:p>
          <a:p>
            <a:pPr marL="0" indent="0">
              <a:buNone/>
            </a:pPr>
            <a:r>
              <a:rPr lang="en-GB" sz="2400" b="1" dirty="0"/>
              <a:t>b</a:t>
            </a:r>
            <a:r>
              <a:rPr lang="en-GB" sz="2400" b="1" baseline="-25000" dirty="0"/>
              <a:t>2</a:t>
            </a:r>
            <a:r>
              <a:rPr lang="en-GB" sz="2400" dirty="0"/>
              <a:t>  the coefficient (‘slope’) for predictor X</a:t>
            </a:r>
            <a:r>
              <a:rPr lang="en-GB" sz="2400" baseline="-25000" dirty="0"/>
              <a:t>2</a:t>
            </a:r>
            <a:r>
              <a:rPr lang="en-GB" sz="2400" dirty="0"/>
              <a:t> (e.g., </a:t>
            </a:r>
            <a:r>
              <a:rPr lang="en-GB" sz="2400" dirty="0">
                <a:solidFill>
                  <a:schemeClr val="accent5">
                    <a:lumMod val="50000"/>
                  </a:schemeClr>
                </a:solidFill>
              </a:rPr>
              <a:t>describing</a:t>
            </a:r>
            <a:r>
              <a:rPr lang="en-GB" sz="2400" dirty="0"/>
              <a:t>)</a:t>
            </a:r>
          </a:p>
          <a:p>
            <a:pPr marL="0" indent="0">
              <a:buNone/>
            </a:pPr>
            <a:r>
              <a:rPr lang="en-GB" sz="2400" b="1" dirty="0" err="1"/>
              <a:t>b</a:t>
            </a:r>
            <a:r>
              <a:rPr lang="en-GB" sz="2400" b="1" baseline="-25000" dirty="0" err="1"/>
              <a:t>n</a:t>
            </a:r>
            <a:r>
              <a:rPr lang="en-GB" sz="2400" b="1" dirty="0"/>
              <a:t> </a:t>
            </a:r>
            <a:r>
              <a:rPr lang="en-GB" sz="2400" dirty="0"/>
              <a:t> the coefficient (‘slope’) for predictor n</a:t>
            </a:r>
            <a:endParaRPr lang="en-GB" sz="2400" baseline="-25000" dirty="0"/>
          </a:p>
          <a:p>
            <a:pPr marL="0" indent="0">
              <a:buNone/>
            </a:pPr>
            <a:r>
              <a:rPr lang="en-GB" sz="2400" b="1" dirty="0"/>
              <a:t>n  </a:t>
            </a:r>
            <a:r>
              <a:rPr lang="en-GB" sz="2400" dirty="0"/>
              <a:t>  the number of predictor variables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e.g.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Predicted wellbeing   =   70.73   - 0.77(worry) + 1.25(describing)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4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lowchart: Data 39"/>
          <p:cNvSpPr/>
          <p:nvPr/>
        </p:nvSpPr>
        <p:spPr>
          <a:xfrm rot="20394448">
            <a:off x="2291754" y="2774767"/>
            <a:ext cx="6074932" cy="746744"/>
          </a:xfrm>
          <a:prstGeom prst="flowChartInputOutpu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0" scaled="0"/>
            <a:tileRect/>
          </a:gradFill>
          <a:ln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385742" y="4578102"/>
            <a:ext cx="15766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2547236" y="4382017"/>
            <a:ext cx="2119885" cy="153317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792162"/>
          </a:xfrm>
        </p:spPr>
        <p:txBody>
          <a:bodyPr>
            <a:normAutofit/>
          </a:bodyPr>
          <a:lstStyle/>
          <a:p>
            <a:r>
              <a:rPr lang="en-GB" sz="2800" dirty="0"/>
              <a:t>Multiple Regression: Visual representation</a:t>
            </a:r>
            <a:endParaRPr lang="en-GB" sz="3600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5214" y="681926"/>
            <a:ext cx="8229600" cy="1146875"/>
          </a:xfrm>
        </p:spPr>
        <p:txBody>
          <a:bodyPr>
            <a:normAutofit/>
          </a:bodyPr>
          <a:lstStyle/>
          <a:p>
            <a:r>
              <a:rPr lang="en-GB" sz="2000" dirty="0"/>
              <a:t>Two predictor variables (X</a:t>
            </a:r>
            <a:r>
              <a:rPr lang="en-GB" sz="2000" baseline="-25000" dirty="0"/>
              <a:t>1</a:t>
            </a:r>
            <a:r>
              <a:rPr lang="en-GB" sz="2000" dirty="0"/>
              <a:t> and X</a:t>
            </a:r>
            <a:r>
              <a:rPr lang="en-GB" sz="2000" baseline="-25000" dirty="0"/>
              <a:t>2</a:t>
            </a:r>
            <a:r>
              <a:rPr lang="en-GB" sz="2000" dirty="0"/>
              <a:t>)</a:t>
            </a:r>
          </a:p>
          <a:p>
            <a:r>
              <a:rPr lang="en-GB" sz="2000" dirty="0"/>
              <a:t>The intercept </a:t>
            </a:r>
            <a:r>
              <a:rPr lang="en-GB" sz="2000" b="1" dirty="0">
                <a:solidFill>
                  <a:schemeClr val="tx2"/>
                </a:solidFill>
              </a:rPr>
              <a:t>a</a:t>
            </a:r>
            <a:r>
              <a:rPr lang="en-GB" sz="2000" dirty="0"/>
              <a:t> determines the ‘height’ of the plane</a:t>
            </a:r>
          </a:p>
          <a:p>
            <a:r>
              <a:rPr lang="en-GB" sz="2000" dirty="0"/>
              <a:t>The coefficients </a:t>
            </a:r>
            <a:r>
              <a:rPr lang="en-GB" sz="2000" b="1" dirty="0">
                <a:solidFill>
                  <a:schemeClr val="tx2"/>
                </a:solidFill>
              </a:rPr>
              <a:t>b</a:t>
            </a:r>
            <a:r>
              <a:rPr lang="en-GB" sz="2800" b="1" baseline="-25000" dirty="0">
                <a:solidFill>
                  <a:schemeClr val="tx2"/>
                </a:solidFill>
              </a:rPr>
              <a:t>1</a:t>
            </a:r>
            <a:r>
              <a:rPr lang="en-GB" sz="2000" dirty="0"/>
              <a:t> and </a:t>
            </a:r>
            <a:r>
              <a:rPr lang="en-GB" sz="2000" b="1" dirty="0">
                <a:solidFill>
                  <a:schemeClr val="tx2"/>
                </a:solidFill>
              </a:rPr>
              <a:t>b</a:t>
            </a:r>
            <a:r>
              <a:rPr lang="en-GB" sz="2800" b="1" baseline="-25000" dirty="0">
                <a:solidFill>
                  <a:schemeClr val="tx2"/>
                </a:solidFill>
              </a:rPr>
              <a:t>2</a:t>
            </a:r>
            <a:r>
              <a:rPr lang="en-GB" sz="2000" dirty="0"/>
              <a:t> determine the ‘tilt’ of the plane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602196" y="5915186"/>
            <a:ext cx="4753302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2570138" y="2105186"/>
            <a:ext cx="0" cy="381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27402" y="5893648"/>
            <a:ext cx="6399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X</a:t>
            </a:r>
            <a:r>
              <a:rPr lang="en-GB" sz="4000" b="1" baseline="-25000" dirty="0"/>
              <a:t>1</a:t>
            </a:r>
            <a:endParaRPr lang="en-GB" b="1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1961264" y="3172857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Y</a:t>
            </a:r>
            <a:endParaRPr lang="en-GB" b="1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575398" y="5915186"/>
            <a:ext cx="0" cy="15240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344756" y="6018443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0</a:t>
            </a:r>
            <a:endParaRPr lang="en-GB" b="1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476537" y="3498787"/>
            <a:ext cx="1594704" cy="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00176" y="358582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1</a:t>
            </a:r>
            <a:endParaRPr lang="en-GB" sz="2000" b="1" dirty="0"/>
          </a:p>
        </p:txBody>
      </p:sp>
      <p:cxnSp>
        <p:nvCxnSpPr>
          <p:cNvPr id="15" name="Straight Arrow Connector 14"/>
          <p:cNvCxnSpPr>
            <a:stCxn id="14" idx="3"/>
          </p:cNvCxnSpPr>
          <p:nvPr/>
        </p:nvCxnSpPr>
        <p:spPr>
          <a:xfrm flipV="1">
            <a:off x="6367584" y="3842815"/>
            <a:ext cx="754566" cy="4625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7052191" y="2912746"/>
            <a:ext cx="0" cy="594163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0800000">
            <a:off x="5317858" y="3842814"/>
            <a:ext cx="680342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7265025" y="2912746"/>
            <a:ext cx="0" cy="632265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341226" y="2997694"/>
            <a:ext cx="498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b</a:t>
            </a:r>
            <a:r>
              <a:rPr lang="en-GB" sz="2800" b="1" baseline="-25000" dirty="0"/>
              <a:t>1</a:t>
            </a:r>
            <a:endParaRPr lang="en-GB" sz="2000" b="1" baseline="-25000" dirty="0"/>
          </a:p>
        </p:txBody>
      </p:sp>
      <p:sp>
        <p:nvSpPr>
          <p:cNvPr id="68" name="TextBox 67"/>
          <p:cNvSpPr txBox="1"/>
          <p:nvPr/>
        </p:nvSpPr>
        <p:spPr>
          <a:xfrm rot="19192595">
            <a:off x="3131283" y="4505623"/>
            <a:ext cx="595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X</a:t>
            </a:r>
            <a:r>
              <a:rPr lang="en-GB" sz="3600" b="1" baseline="-25000" dirty="0"/>
              <a:t>2</a:t>
            </a:r>
            <a:endParaRPr lang="en-GB" sz="1600" b="1" baseline="-25000" dirty="0"/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2240910" y="4578102"/>
            <a:ext cx="0" cy="1337084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712551" y="4886991"/>
            <a:ext cx="362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a</a:t>
            </a:r>
            <a:endParaRPr lang="en-GB" sz="2000" b="1" baseline="-25000" dirty="0"/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2833722" y="3780083"/>
            <a:ext cx="649724" cy="48311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3464396" y="3424577"/>
            <a:ext cx="0" cy="374556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 rot="19621266">
            <a:off x="3142996" y="3905019"/>
            <a:ext cx="228195" cy="442035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GB" sz="2400" b="1" dirty="0"/>
              <a:t>1</a:t>
            </a:r>
            <a:endParaRPr lang="en-GB" b="1" dirty="0"/>
          </a:p>
        </p:txBody>
      </p:sp>
      <p:cxnSp>
        <p:nvCxnSpPr>
          <p:cNvPr id="60" name="Straight Arrow Connector 59"/>
          <p:cNvCxnSpPr>
            <a:stCxn id="59" idx="3"/>
          </p:cNvCxnSpPr>
          <p:nvPr/>
        </p:nvCxnSpPr>
        <p:spPr>
          <a:xfrm flipV="1">
            <a:off x="3352806" y="3899269"/>
            <a:ext cx="250278" cy="16466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9" idx="1"/>
          </p:cNvCxnSpPr>
          <p:nvPr/>
        </p:nvCxnSpPr>
        <p:spPr>
          <a:xfrm flipH="1">
            <a:off x="2898750" y="4188143"/>
            <a:ext cx="262630" cy="187332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3592031" y="3405527"/>
            <a:ext cx="0" cy="394254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618323" y="3338117"/>
            <a:ext cx="453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b</a:t>
            </a:r>
            <a:r>
              <a:rPr lang="en-GB" sz="2400" b="1" baseline="-25000" dirty="0"/>
              <a:t>2</a:t>
            </a:r>
            <a:endParaRPr lang="en-GB" b="1" baseline="-25000" dirty="0"/>
          </a:p>
        </p:txBody>
      </p:sp>
      <p:sp>
        <p:nvSpPr>
          <p:cNvPr id="10" name="Rectangle 9"/>
          <p:cNvSpPr/>
          <p:nvPr/>
        </p:nvSpPr>
        <p:spPr>
          <a:xfrm>
            <a:off x="7796555" y="2074371"/>
            <a:ext cx="29963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chemeClr val="accent1">
                    <a:lumMod val="75000"/>
                  </a:schemeClr>
                </a:solidFill>
              </a:rPr>
              <a:t>Ŷ = a + b</a:t>
            </a:r>
            <a:r>
              <a:rPr lang="en-GB" sz="3200" b="1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GB" sz="2800" b="1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n-GB" sz="3200" b="1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GB" sz="2800" b="1" dirty="0">
                <a:solidFill>
                  <a:schemeClr val="accent1">
                    <a:lumMod val="75000"/>
                  </a:schemeClr>
                </a:solidFill>
              </a:rPr>
              <a:t> + b</a:t>
            </a:r>
            <a:r>
              <a:rPr lang="en-GB" sz="3200" b="1" baseline="-25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GB" sz="2800" b="1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n-GB" sz="3200" b="1" baseline="-25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GB" sz="2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7303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7" grpId="0"/>
      <p:bldP spid="8" grpId="0"/>
      <p:bldP spid="11" grpId="0"/>
      <p:bldP spid="14" grpId="0"/>
      <p:bldP spid="37" grpId="0"/>
      <p:bldP spid="68" grpId="0"/>
      <p:bldP spid="72" grpId="0"/>
      <p:bldP spid="59" grpId="0"/>
      <p:bldP spid="70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Regression: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38275" y="1624013"/>
            <a:ext cx="9315450" cy="4525963"/>
          </a:xfrm>
        </p:spPr>
        <p:txBody>
          <a:bodyPr>
            <a:normAutofit fontScale="70000" lnSpcReduction="20000"/>
          </a:bodyPr>
          <a:lstStyle/>
          <a:p>
            <a:r>
              <a:rPr lang="en-GB" sz="3200" b="1" dirty="0">
                <a:solidFill>
                  <a:schemeClr val="accent1">
                    <a:lumMod val="50000"/>
                  </a:schemeClr>
                </a:solidFill>
              </a:rPr>
              <a:t>Visualise</a:t>
            </a:r>
            <a:r>
              <a:rPr lang="en-GB" sz="3200" dirty="0"/>
              <a:t> the data</a:t>
            </a:r>
          </a:p>
          <a:p>
            <a:endParaRPr lang="en-GB" sz="3200" dirty="0"/>
          </a:p>
          <a:p>
            <a:r>
              <a:rPr lang="en-GB" sz="3200" dirty="0"/>
              <a:t>Check </a:t>
            </a:r>
            <a:r>
              <a:rPr lang="en-GB" sz="3200" b="1" dirty="0">
                <a:solidFill>
                  <a:schemeClr val="accent1">
                    <a:lumMod val="50000"/>
                  </a:schemeClr>
                </a:solidFill>
              </a:rPr>
              <a:t>correlations</a:t>
            </a:r>
            <a:r>
              <a:rPr lang="en-GB" sz="3200" dirty="0"/>
              <a:t> between variables</a:t>
            </a:r>
          </a:p>
          <a:p>
            <a:endParaRPr lang="en-GB" sz="3200" dirty="0"/>
          </a:p>
          <a:p>
            <a:r>
              <a:rPr lang="en-GB" sz="3200" b="1" dirty="0">
                <a:solidFill>
                  <a:schemeClr val="accent1">
                    <a:lumMod val="50000"/>
                  </a:schemeClr>
                </a:solidFill>
              </a:rPr>
              <a:t>Fit</a:t>
            </a:r>
            <a:r>
              <a:rPr lang="en-GB" sz="3200" dirty="0"/>
              <a:t> the model</a:t>
            </a:r>
          </a:p>
          <a:p>
            <a:endParaRPr lang="en-GB" sz="3200" dirty="0"/>
          </a:p>
          <a:p>
            <a:r>
              <a:rPr lang="en-GB" sz="3200" b="1" dirty="0">
                <a:solidFill>
                  <a:schemeClr val="accent1">
                    <a:lumMod val="50000"/>
                  </a:schemeClr>
                </a:solidFill>
              </a:rPr>
              <a:t>Check</a:t>
            </a:r>
            <a:r>
              <a:rPr lang="en-GB" sz="3200" dirty="0"/>
              <a:t> </a:t>
            </a:r>
            <a:r>
              <a:rPr lang="en-GB" sz="3200" b="1" dirty="0">
                <a:solidFill>
                  <a:schemeClr val="accent1">
                    <a:lumMod val="50000"/>
                  </a:schemeClr>
                </a:solidFill>
              </a:rPr>
              <a:t>assumptions</a:t>
            </a:r>
            <a:r>
              <a:rPr lang="en-GB" sz="3200" dirty="0"/>
              <a:t>: residuals</a:t>
            </a:r>
          </a:p>
          <a:p>
            <a:endParaRPr lang="en-GB" sz="3200" dirty="0"/>
          </a:p>
          <a:p>
            <a:r>
              <a:rPr lang="en-GB" sz="3200" b="1" dirty="0">
                <a:solidFill>
                  <a:schemeClr val="accent1">
                    <a:lumMod val="50000"/>
                  </a:schemeClr>
                </a:solidFill>
              </a:rPr>
              <a:t>Evaluate the model</a:t>
            </a:r>
          </a:p>
          <a:p>
            <a:pPr lvl="1"/>
            <a:r>
              <a:rPr lang="en-GB" sz="3200" dirty="0"/>
              <a:t>R</a:t>
            </a:r>
            <a:r>
              <a:rPr lang="en-GB" sz="3200" baseline="30000" dirty="0"/>
              <a:t>2</a:t>
            </a:r>
          </a:p>
          <a:p>
            <a:pPr lvl="1"/>
            <a:r>
              <a:rPr lang="en-GB" sz="3200" dirty="0"/>
              <a:t>Bayes factor for the overall model</a:t>
            </a:r>
          </a:p>
          <a:p>
            <a:pPr lvl="1"/>
            <a:r>
              <a:rPr lang="en-GB" sz="3200" dirty="0"/>
              <a:t>Assess the unique contribution of predictors</a:t>
            </a:r>
          </a:p>
          <a:p>
            <a:pPr lvl="1"/>
            <a:endParaRPr lang="en-GB" sz="32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1528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10731</TotalTime>
  <Words>1491</Words>
  <Application>Microsoft Office PowerPoint</Application>
  <PresentationFormat>Widescreen</PresentationFormat>
  <Paragraphs>269</Paragraphs>
  <Slides>22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Calibri</vt:lpstr>
      <vt:lpstr>Cambria Math</vt:lpstr>
      <vt:lpstr>Consolas</vt:lpstr>
      <vt:lpstr>Helvetica Neue</vt:lpstr>
      <vt:lpstr>Lucida Console</vt:lpstr>
      <vt:lpstr>MJXc-TeX-main-R</vt:lpstr>
      <vt:lpstr>MJXc-TeX-math-I</vt:lpstr>
      <vt:lpstr>Times New Roman</vt:lpstr>
      <vt:lpstr>Office Theme</vt:lpstr>
      <vt:lpstr>PowerPoint Presentation</vt:lpstr>
      <vt:lpstr>Simple Regression (recap)</vt:lpstr>
      <vt:lpstr>Simple Regression (recap)</vt:lpstr>
      <vt:lpstr>PowerPoint Presentation</vt:lpstr>
      <vt:lpstr>Multiple Regression</vt:lpstr>
      <vt:lpstr>Multiple regression: Visual representation</vt:lpstr>
      <vt:lpstr>The Multiple Regression Equation</vt:lpstr>
      <vt:lpstr>Multiple Regression: Visual representation</vt:lpstr>
      <vt:lpstr>Multiple Regression: Steps</vt:lpstr>
      <vt:lpstr>Visualisation and Correlations</vt:lpstr>
      <vt:lpstr>Fit the model (two predictor example)</vt:lpstr>
      <vt:lpstr>Output</vt:lpstr>
      <vt:lpstr>Check Assumptions: Residual Plot</vt:lpstr>
      <vt:lpstr>Evaluate the model</vt:lpstr>
      <vt:lpstr>Evaluate the model</vt:lpstr>
      <vt:lpstr>The unique contribution of predictors</vt:lpstr>
      <vt:lpstr>Understanding the contribution of individual predictors</vt:lpstr>
      <vt:lpstr>Using Bayes factors to assess the unique contribution of predictors</vt:lpstr>
      <vt:lpstr>Using Bayes factors to assess the unique contribution of predictors</vt:lpstr>
      <vt:lpstr>Multicollinearity</vt:lpstr>
      <vt:lpstr>Understanding multicollinearity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Berry</dc:creator>
  <cp:lastModifiedBy>Christopher Berry</cp:lastModifiedBy>
  <cp:revision>2937</cp:revision>
  <dcterms:created xsi:type="dcterms:W3CDTF">2006-08-16T00:00:00Z</dcterms:created>
  <dcterms:modified xsi:type="dcterms:W3CDTF">2023-12-01T16:12:43Z</dcterms:modified>
</cp:coreProperties>
</file>