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257" r:id="rId4"/>
    <p:sldId id="314" r:id="rId5"/>
    <p:sldId id="363" r:id="rId6"/>
    <p:sldId id="379" r:id="rId7"/>
    <p:sldId id="370" r:id="rId8"/>
    <p:sldId id="382" r:id="rId9"/>
    <p:sldId id="380" r:id="rId10"/>
    <p:sldId id="371" r:id="rId11"/>
    <p:sldId id="364" r:id="rId12"/>
    <p:sldId id="366" r:id="rId13"/>
    <p:sldId id="367" r:id="rId14"/>
    <p:sldId id="369" r:id="rId15"/>
    <p:sldId id="383" r:id="rId16"/>
    <p:sldId id="372" r:id="rId17"/>
    <p:sldId id="373" r:id="rId18"/>
    <p:sldId id="374" r:id="rId19"/>
    <p:sldId id="375" r:id="rId20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46C0A"/>
    <a:srgbClr val="FFFF99"/>
    <a:srgbClr val="F2DCDB"/>
    <a:srgbClr val="95B3D7"/>
    <a:srgbClr val="E6B9B8"/>
    <a:srgbClr val="632523"/>
    <a:srgbClr val="B9CDE5"/>
    <a:srgbClr val="10253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828DD-EA06-4BC7-874E-A5ADC0989018}" v="1" dt="2023-12-01T15:45:44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6" autoAdjust="0"/>
    <p:restoredTop sz="95048" autoAdjust="0"/>
  </p:normalViewPr>
  <p:slideViewPr>
    <p:cSldViewPr snapToGrid="0">
      <p:cViewPr varScale="1">
        <p:scale>
          <a:sx n="80" d="100"/>
          <a:sy n="80" d="100"/>
        </p:scale>
        <p:origin x="96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266" y="-232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13C828DD-EA06-4BC7-874E-A5ADC0989018}"/>
    <pc:docChg chg="undo custSel modSld">
      <pc:chgData name="Christopher Berry" userId="468ae48a-5539-4b21-98ea-6081f4d86140" providerId="ADAL" clId="{13C828DD-EA06-4BC7-874E-A5ADC0989018}" dt="2023-12-01T15:45:44.184" v="13" actId="20577"/>
      <pc:docMkLst>
        <pc:docMk/>
      </pc:docMkLst>
      <pc:sldChg chg="modSp mod">
        <pc:chgData name="Christopher Berry" userId="468ae48a-5539-4b21-98ea-6081f4d86140" providerId="ADAL" clId="{13C828DD-EA06-4BC7-874E-A5ADC0989018}" dt="2023-12-01T15:45:19.745" v="9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13C828DD-EA06-4BC7-874E-A5ADC0989018}" dt="2023-12-01T15:45:19.745" v="9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delSp modSp mod delAnim">
        <pc:chgData name="Christopher Berry" userId="468ae48a-5539-4b21-98ea-6081f4d86140" providerId="ADAL" clId="{13C828DD-EA06-4BC7-874E-A5ADC0989018}" dt="2023-12-01T15:45:44.184" v="13" actId="20577"/>
        <pc:sldMkLst>
          <pc:docMk/>
          <pc:sldMk cId="799028471" sldId="375"/>
        </pc:sldMkLst>
        <pc:spChg chg="mod">
          <ac:chgData name="Christopher Berry" userId="468ae48a-5539-4b21-98ea-6081f4d86140" providerId="ADAL" clId="{13C828DD-EA06-4BC7-874E-A5ADC0989018}" dt="2023-12-01T15:45:44.184" v="13" actId="20577"/>
          <ac:spMkLst>
            <pc:docMk/>
            <pc:sldMk cId="799028471" sldId="375"/>
            <ac:spMk id="3" creationId="{00000000-0000-0000-0000-000000000000}"/>
          </ac:spMkLst>
        </pc:spChg>
        <pc:spChg chg="del">
          <ac:chgData name="Christopher Berry" userId="468ae48a-5539-4b21-98ea-6081f4d86140" providerId="ADAL" clId="{13C828DD-EA06-4BC7-874E-A5ADC0989018}" dt="2023-12-01T15:45:33.723" v="10" actId="478"/>
          <ac:spMkLst>
            <pc:docMk/>
            <pc:sldMk cId="799028471" sldId="375"/>
            <ac:spMk id="5" creationId="{00000000-0000-0000-0000-000000000000}"/>
          </ac:spMkLst>
        </pc:spChg>
        <pc:spChg chg="mod">
          <ac:chgData name="Christopher Berry" userId="468ae48a-5539-4b21-98ea-6081f4d86140" providerId="ADAL" clId="{13C828DD-EA06-4BC7-874E-A5ADC0989018}" dt="2023-12-01T15:45:40.523" v="12" actId="1076"/>
          <ac:spMkLst>
            <pc:docMk/>
            <pc:sldMk cId="799028471" sldId="375"/>
            <ac:spMk id="6" creationId="{00000000-0000-0000-0000-000000000000}"/>
          </ac:spMkLst>
        </pc:spChg>
        <pc:spChg chg="del">
          <ac:chgData name="Christopher Berry" userId="468ae48a-5539-4b21-98ea-6081f4d86140" providerId="ADAL" clId="{13C828DD-EA06-4BC7-874E-A5ADC0989018}" dt="2023-12-01T15:45:36.349" v="11" actId="478"/>
          <ac:spMkLst>
            <pc:docMk/>
            <pc:sldMk cId="799028471" sldId="375"/>
            <ac:spMk id="7" creationId="{8B6E7831-4F87-4C73-852B-30DE49D4C660}"/>
          </ac:spMkLst>
        </pc:spChg>
      </pc:sldChg>
    </pc:docChg>
  </pc:docChgLst>
  <pc:docChgLst>
    <pc:chgData name="Christopher Berry" userId="468ae48a-5539-4b21-98ea-6081f4d86140" providerId="ADAL" clId="{87CAE2B4-7AD8-4759-8833-D1F885ADA32C}"/>
    <pc:docChg chg="undo custSel modSld">
      <pc:chgData name="Christopher Berry" userId="468ae48a-5539-4b21-98ea-6081f4d86140" providerId="ADAL" clId="{87CAE2B4-7AD8-4759-8833-D1F885ADA32C}" dt="2023-02-18T15:20:36.743" v="451" actId="1076"/>
      <pc:docMkLst>
        <pc:docMk/>
      </pc:docMkLst>
      <pc:sldChg chg="modSp mod">
        <pc:chgData name="Christopher Berry" userId="468ae48a-5539-4b21-98ea-6081f4d86140" providerId="ADAL" clId="{87CAE2B4-7AD8-4759-8833-D1F885ADA32C}" dt="2023-02-16T10:27:52.195" v="219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87CAE2B4-7AD8-4759-8833-D1F885ADA32C}" dt="2023-02-16T10:27:52.195" v="219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modSp mod">
        <pc:chgData name="Christopher Berry" userId="468ae48a-5539-4b21-98ea-6081f4d86140" providerId="ADAL" clId="{87CAE2B4-7AD8-4759-8833-D1F885ADA32C}" dt="2023-02-16T10:28:44.546" v="221"/>
        <pc:sldMkLst>
          <pc:docMk/>
          <pc:sldMk cId="1050599960" sldId="363"/>
        </pc:sldMkLst>
        <pc:spChg chg="mod">
          <ac:chgData name="Christopher Berry" userId="468ae48a-5539-4b21-98ea-6081f4d86140" providerId="ADAL" clId="{87CAE2B4-7AD8-4759-8833-D1F885ADA32C}" dt="2023-02-16T10:28:44.546" v="221"/>
          <ac:spMkLst>
            <pc:docMk/>
            <pc:sldMk cId="1050599960" sldId="363"/>
            <ac:spMk id="7" creationId="{00000000-0000-0000-0000-000000000000}"/>
          </ac:spMkLst>
        </pc:spChg>
      </pc:sldChg>
      <pc:sldChg chg="modSp mod modAnim">
        <pc:chgData name="Christopher Berry" userId="468ae48a-5539-4b21-98ea-6081f4d86140" providerId="ADAL" clId="{87CAE2B4-7AD8-4759-8833-D1F885ADA32C}" dt="2023-02-16T10:26:12.876" v="145" actId="404"/>
        <pc:sldMkLst>
          <pc:docMk/>
          <pc:sldMk cId="1608245533" sldId="372"/>
        </pc:sldMkLst>
        <pc:spChg chg="mod">
          <ac:chgData name="Christopher Berry" userId="468ae48a-5539-4b21-98ea-6081f4d86140" providerId="ADAL" clId="{87CAE2B4-7AD8-4759-8833-D1F885ADA32C}" dt="2023-02-16T10:26:12.876" v="145" actId="404"/>
          <ac:spMkLst>
            <pc:docMk/>
            <pc:sldMk cId="1608245533" sldId="372"/>
            <ac:spMk id="3" creationId="{00000000-0000-0000-0000-000000000000}"/>
          </ac:spMkLst>
        </pc:spChg>
        <pc:spChg chg="mod">
          <ac:chgData name="Christopher Berry" userId="468ae48a-5539-4b21-98ea-6081f4d86140" providerId="ADAL" clId="{87CAE2B4-7AD8-4759-8833-D1F885ADA32C}" dt="2023-02-16T10:25:53.917" v="141" actId="14100"/>
          <ac:spMkLst>
            <pc:docMk/>
            <pc:sldMk cId="1608245533" sldId="372"/>
            <ac:spMk id="7" creationId="{00000000-0000-0000-0000-000000000000}"/>
          </ac:spMkLst>
        </pc:spChg>
      </pc:sldChg>
      <pc:sldChg chg="addSp delSp modSp mod">
        <pc:chgData name="Christopher Berry" userId="468ae48a-5539-4b21-98ea-6081f4d86140" providerId="ADAL" clId="{87CAE2B4-7AD8-4759-8833-D1F885ADA32C}" dt="2023-02-16T10:27:30.259" v="206" actId="20577"/>
        <pc:sldMkLst>
          <pc:docMk/>
          <pc:sldMk cId="1022977136" sldId="374"/>
        </pc:sldMkLst>
        <pc:spChg chg="add del mod">
          <ac:chgData name="Christopher Berry" userId="468ae48a-5539-4b21-98ea-6081f4d86140" providerId="ADAL" clId="{87CAE2B4-7AD8-4759-8833-D1F885ADA32C}" dt="2023-02-16T10:26:49.461" v="154" actId="478"/>
          <ac:spMkLst>
            <pc:docMk/>
            <pc:sldMk cId="1022977136" sldId="374"/>
            <ac:spMk id="3" creationId="{1F2A05A6-4038-40BD-8058-CB0692C79A3D}"/>
          </ac:spMkLst>
        </pc:spChg>
        <pc:spChg chg="mod">
          <ac:chgData name="Christopher Berry" userId="468ae48a-5539-4b21-98ea-6081f4d86140" providerId="ADAL" clId="{87CAE2B4-7AD8-4759-8833-D1F885ADA32C}" dt="2023-02-16T10:27:30.259" v="206" actId="20577"/>
          <ac:spMkLst>
            <pc:docMk/>
            <pc:sldMk cId="1022977136" sldId="374"/>
            <ac:spMk id="16" creationId="{00000000-0000-0000-0000-000000000000}"/>
          </ac:spMkLst>
        </pc:spChg>
      </pc:sldChg>
      <pc:sldChg chg="addSp modSp mod modAnim">
        <pc:chgData name="Christopher Berry" userId="468ae48a-5539-4b21-98ea-6081f4d86140" providerId="ADAL" clId="{87CAE2B4-7AD8-4759-8833-D1F885ADA32C}" dt="2023-02-18T15:20:36.743" v="451" actId="1076"/>
        <pc:sldMkLst>
          <pc:docMk/>
          <pc:sldMk cId="799028471" sldId="375"/>
        </pc:sldMkLst>
        <pc:spChg chg="mod">
          <ac:chgData name="Christopher Berry" userId="468ae48a-5539-4b21-98ea-6081f4d86140" providerId="ADAL" clId="{87CAE2B4-7AD8-4759-8833-D1F885ADA32C}" dt="2023-02-16T10:37:21.889" v="402" actId="1076"/>
          <ac:spMkLst>
            <pc:docMk/>
            <pc:sldMk cId="799028471" sldId="375"/>
            <ac:spMk id="2" creationId="{00000000-0000-0000-0000-000000000000}"/>
          </ac:spMkLst>
        </pc:spChg>
        <pc:spChg chg="mod">
          <ac:chgData name="Christopher Berry" userId="468ae48a-5539-4b21-98ea-6081f4d86140" providerId="ADAL" clId="{87CAE2B4-7AD8-4759-8833-D1F885ADA32C}" dt="2023-02-16T10:37:21.889" v="402" actId="1076"/>
          <ac:spMkLst>
            <pc:docMk/>
            <pc:sldMk cId="799028471" sldId="375"/>
            <ac:spMk id="3" creationId="{00000000-0000-0000-0000-000000000000}"/>
          </ac:spMkLst>
        </pc:spChg>
        <pc:spChg chg="mod">
          <ac:chgData name="Christopher Berry" userId="468ae48a-5539-4b21-98ea-6081f4d86140" providerId="ADAL" clId="{87CAE2B4-7AD8-4759-8833-D1F885ADA32C}" dt="2023-02-16T10:37:21.889" v="402" actId="1076"/>
          <ac:spMkLst>
            <pc:docMk/>
            <pc:sldMk cId="799028471" sldId="375"/>
            <ac:spMk id="5" creationId="{00000000-0000-0000-0000-000000000000}"/>
          </ac:spMkLst>
        </pc:spChg>
        <pc:spChg chg="mod">
          <ac:chgData name="Christopher Berry" userId="468ae48a-5539-4b21-98ea-6081f4d86140" providerId="ADAL" clId="{87CAE2B4-7AD8-4759-8833-D1F885ADA32C}" dt="2023-02-16T10:37:21.889" v="402" actId="1076"/>
          <ac:spMkLst>
            <pc:docMk/>
            <pc:sldMk cId="799028471" sldId="375"/>
            <ac:spMk id="6" creationId="{00000000-0000-0000-0000-000000000000}"/>
          </ac:spMkLst>
        </pc:spChg>
        <pc:spChg chg="add mod">
          <ac:chgData name="Christopher Berry" userId="468ae48a-5539-4b21-98ea-6081f4d86140" providerId="ADAL" clId="{87CAE2B4-7AD8-4759-8833-D1F885ADA32C}" dt="2023-02-18T15:20:36.743" v="451" actId="1076"/>
          <ac:spMkLst>
            <pc:docMk/>
            <pc:sldMk cId="799028471" sldId="375"/>
            <ac:spMk id="7" creationId="{8B6E7831-4F87-4C73-852B-30DE49D4C660}"/>
          </ac:spMkLst>
        </pc:spChg>
      </pc:sldChg>
    </pc:docChg>
  </pc:docChgLst>
  <pc:docChgLst>
    <pc:chgData name="Christopher Berry" userId="468ae48a-5539-4b21-98ea-6081f4d86140" providerId="ADAL" clId="{5834FB69-916F-4CD0-BDFA-CCFCF29806D1}"/>
    <pc:docChg chg="custSel modSld">
      <pc:chgData name="Christopher Berry" userId="468ae48a-5539-4b21-98ea-6081f4d86140" providerId="ADAL" clId="{5834FB69-916F-4CD0-BDFA-CCFCF29806D1}" dt="2023-12-01T16:14:14.542" v="33" actId="368"/>
      <pc:docMkLst>
        <pc:docMk/>
      </pc:docMkLst>
      <pc:sldChg chg="modNotes">
        <pc:chgData name="Christopher Berry" userId="468ae48a-5539-4b21-98ea-6081f4d86140" providerId="ADAL" clId="{5834FB69-916F-4CD0-BDFA-CCFCF29806D1}" dt="2023-12-01T16:14:14.491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5834FB69-916F-4CD0-BDFA-CCFCF29806D1}" dt="2023-12-01T16:14:14.494" v="3" actId="368"/>
        <pc:sldMkLst>
          <pc:docMk/>
          <pc:sldMk cId="1712097344" sldId="314"/>
        </pc:sldMkLst>
      </pc:sldChg>
      <pc:sldChg chg="modNotes">
        <pc:chgData name="Christopher Berry" userId="468ae48a-5539-4b21-98ea-6081f4d86140" providerId="ADAL" clId="{5834FB69-916F-4CD0-BDFA-CCFCF29806D1}" dt="2023-12-01T16:14:14.497" v="5" actId="368"/>
        <pc:sldMkLst>
          <pc:docMk/>
          <pc:sldMk cId="1050599960" sldId="363"/>
        </pc:sldMkLst>
      </pc:sldChg>
      <pc:sldChg chg="modNotes">
        <pc:chgData name="Christopher Berry" userId="468ae48a-5539-4b21-98ea-6081f4d86140" providerId="ADAL" clId="{5834FB69-916F-4CD0-BDFA-CCFCF29806D1}" dt="2023-12-01T16:14:14.513" v="17" actId="368"/>
        <pc:sldMkLst>
          <pc:docMk/>
          <pc:sldMk cId="868580765" sldId="364"/>
        </pc:sldMkLst>
      </pc:sldChg>
      <pc:sldChg chg="modNotes">
        <pc:chgData name="Christopher Berry" userId="468ae48a-5539-4b21-98ea-6081f4d86140" providerId="ADAL" clId="{5834FB69-916F-4CD0-BDFA-CCFCF29806D1}" dt="2023-12-01T16:14:14.520" v="19" actId="368"/>
        <pc:sldMkLst>
          <pc:docMk/>
          <pc:sldMk cId="3319223748" sldId="366"/>
        </pc:sldMkLst>
      </pc:sldChg>
      <pc:sldChg chg="modNotes">
        <pc:chgData name="Christopher Berry" userId="468ae48a-5539-4b21-98ea-6081f4d86140" providerId="ADAL" clId="{5834FB69-916F-4CD0-BDFA-CCFCF29806D1}" dt="2023-12-01T16:14:14.523" v="21" actId="368"/>
        <pc:sldMkLst>
          <pc:docMk/>
          <pc:sldMk cId="3483724441" sldId="367"/>
        </pc:sldMkLst>
      </pc:sldChg>
      <pc:sldChg chg="modNotes">
        <pc:chgData name="Christopher Berry" userId="468ae48a-5539-4b21-98ea-6081f4d86140" providerId="ADAL" clId="{5834FB69-916F-4CD0-BDFA-CCFCF29806D1}" dt="2023-12-01T16:14:14.527" v="23" actId="368"/>
        <pc:sldMkLst>
          <pc:docMk/>
          <pc:sldMk cId="1456163847" sldId="369"/>
        </pc:sldMkLst>
      </pc:sldChg>
      <pc:sldChg chg="modNotes">
        <pc:chgData name="Christopher Berry" userId="468ae48a-5539-4b21-98ea-6081f4d86140" providerId="ADAL" clId="{5834FB69-916F-4CD0-BDFA-CCFCF29806D1}" dt="2023-12-01T16:14:14.503" v="9" actId="368"/>
        <pc:sldMkLst>
          <pc:docMk/>
          <pc:sldMk cId="801254343" sldId="370"/>
        </pc:sldMkLst>
      </pc:sldChg>
      <pc:sldChg chg="modNotes">
        <pc:chgData name="Christopher Berry" userId="468ae48a-5539-4b21-98ea-6081f4d86140" providerId="ADAL" clId="{5834FB69-916F-4CD0-BDFA-CCFCF29806D1}" dt="2023-12-01T16:14:14.511" v="15" actId="368"/>
        <pc:sldMkLst>
          <pc:docMk/>
          <pc:sldMk cId="4038527501" sldId="371"/>
        </pc:sldMkLst>
      </pc:sldChg>
      <pc:sldChg chg="modNotes">
        <pc:chgData name="Christopher Berry" userId="468ae48a-5539-4b21-98ea-6081f4d86140" providerId="ADAL" clId="{5834FB69-916F-4CD0-BDFA-CCFCF29806D1}" dt="2023-12-01T16:14:14.533" v="27" actId="368"/>
        <pc:sldMkLst>
          <pc:docMk/>
          <pc:sldMk cId="1608245533" sldId="372"/>
        </pc:sldMkLst>
      </pc:sldChg>
      <pc:sldChg chg="modNotes">
        <pc:chgData name="Christopher Berry" userId="468ae48a-5539-4b21-98ea-6081f4d86140" providerId="ADAL" clId="{5834FB69-916F-4CD0-BDFA-CCFCF29806D1}" dt="2023-12-01T16:14:14.536" v="29" actId="368"/>
        <pc:sldMkLst>
          <pc:docMk/>
          <pc:sldMk cId="807854647" sldId="373"/>
        </pc:sldMkLst>
      </pc:sldChg>
      <pc:sldChg chg="modNotes">
        <pc:chgData name="Christopher Berry" userId="468ae48a-5539-4b21-98ea-6081f4d86140" providerId="ADAL" clId="{5834FB69-916F-4CD0-BDFA-CCFCF29806D1}" dt="2023-12-01T16:14:14.539" v="31" actId="368"/>
        <pc:sldMkLst>
          <pc:docMk/>
          <pc:sldMk cId="1022977136" sldId="374"/>
        </pc:sldMkLst>
      </pc:sldChg>
      <pc:sldChg chg="modNotes">
        <pc:chgData name="Christopher Berry" userId="468ae48a-5539-4b21-98ea-6081f4d86140" providerId="ADAL" clId="{5834FB69-916F-4CD0-BDFA-CCFCF29806D1}" dt="2023-12-01T16:14:14.542" v="33" actId="368"/>
        <pc:sldMkLst>
          <pc:docMk/>
          <pc:sldMk cId="799028471" sldId="375"/>
        </pc:sldMkLst>
      </pc:sldChg>
      <pc:sldChg chg="modNotes">
        <pc:chgData name="Christopher Berry" userId="468ae48a-5539-4b21-98ea-6081f4d86140" providerId="ADAL" clId="{5834FB69-916F-4CD0-BDFA-CCFCF29806D1}" dt="2023-12-01T16:14:14.500" v="7" actId="368"/>
        <pc:sldMkLst>
          <pc:docMk/>
          <pc:sldMk cId="2123990893" sldId="379"/>
        </pc:sldMkLst>
      </pc:sldChg>
      <pc:sldChg chg="modNotes">
        <pc:chgData name="Christopher Berry" userId="468ae48a-5539-4b21-98ea-6081f4d86140" providerId="ADAL" clId="{5834FB69-916F-4CD0-BDFA-CCFCF29806D1}" dt="2023-12-01T16:14:14.508" v="13" actId="368"/>
        <pc:sldMkLst>
          <pc:docMk/>
          <pc:sldMk cId="2847794192" sldId="380"/>
        </pc:sldMkLst>
      </pc:sldChg>
      <pc:sldChg chg="modNotes">
        <pc:chgData name="Christopher Berry" userId="468ae48a-5539-4b21-98ea-6081f4d86140" providerId="ADAL" clId="{5834FB69-916F-4CD0-BDFA-CCFCF29806D1}" dt="2023-12-01T16:14:14.505" v="11" actId="368"/>
        <pc:sldMkLst>
          <pc:docMk/>
          <pc:sldMk cId="1343114204" sldId="382"/>
        </pc:sldMkLst>
      </pc:sldChg>
      <pc:sldChg chg="modNotes">
        <pc:chgData name="Christopher Berry" userId="468ae48a-5539-4b21-98ea-6081f4d86140" providerId="ADAL" clId="{5834FB69-916F-4CD0-BDFA-CCFCF29806D1}" dt="2023-12-01T16:14:14.530" v="25" actId="368"/>
        <pc:sldMkLst>
          <pc:docMk/>
          <pc:sldMk cId="1016740621" sldId="3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01/12/2023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2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74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96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9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60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25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885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92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8160" y="4508712"/>
            <a:ext cx="5486400" cy="531265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3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63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8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86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28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82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0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3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AADA7-D7DD-45DB-80E8-9439E57397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52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5618B-7082-4EDF-A5C7-C19DC3667D8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06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7A5C4-7B1E-42CB-9401-3E3398630DA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38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E550B-B333-4183-823D-B1B06859A4C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40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01/12/2023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3C213-4DC6-4C71-B142-00F9DF84AB4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67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65D2C-059D-4D32-B42A-01C964EEB08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610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01/12/2023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6D1FF-675C-441C-A720-FE34DA5CCD2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32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CB58E-00DB-4A66-9332-CB8B54E077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01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5E737-EE12-4160-85C4-EB0FC852B09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09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AC290-14C6-4DB7-A0A8-26243A56C7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303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22082-C26E-43D1-A091-0D7B136BA26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07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422BA-781A-4F90-A313-5FB60F0ACBC1}" type="datetime1">
              <a:rPr lang="en-US"/>
              <a:pPr>
                <a:defRPr/>
              </a:pPr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305BA-24E4-4D84-90C8-CEB970C13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20629-56CA-4D7E-8C63-E575D6B93C54}" type="datetime1">
              <a:rPr lang="en-US"/>
              <a:pPr>
                <a:defRPr/>
              </a:pPr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7AED1-EA98-4E67-BBE5-F4DE2922B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6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BF418-A362-4FE2-91B1-49E4C1075139}" type="datetime1">
              <a:rPr lang="en-US"/>
              <a:pPr>
                <a:defRPr/>
              </a:pPr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2C7F2-FA76-4938-889B-F789873AB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9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6E965-9660-412C-A937-C31C4DBE5DCC}" type="datetime1">
              <a:rPr lang="en-US"/>
              <a:pPr>
                <a:defRPr/>
              </a:pPr>
              <a:t>12/1/2023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FED1C-C314-43CF-97B2-EF1EEE525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54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18F9E-9AA5-4BBB-867B-695640B2651C}" type="datetime1">
              <a:rPr lang="en-US"/>
              <a:pPr>
                <a:defRPr/>
              </a:pPr>
              <a:t>12/1/2023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B0F7-9AEE-4AD6-B06A-3EF49F767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6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E8DE6-26D5-4AEE-A325-8DF019B4581E}" type="datetime1">
              <a:rPr lang="en-US"/>
              <a:pPr>
                <a:defRPr/>
              </a:pPr>
              <a:t>12/1/2023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B9328-F378-4384-8494-4F39CDE75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09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05927-3357-4D03-9AC8-AF93CB939CBA}" type="datetime1">
              <a:rPr lang="en-US"/>
              <a:pPr>
                <a:defRPr/>
              </a:pPr>
              <a:t>12/1/2023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C441E-4298-4033-9BAE-EC2FBA5BC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A4EE-BF05-4787-9F69-B21C3B96406B}" type="datetime1">
              <a:rPr lang="en-US"/>
              <a:pPr>
                <a:defRPr/>
              </a:pPr>
              <a:t>12/1/2023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EC9D9-C57B-4FEC-AC9D-B813632B9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C1C7C-A46E-411B-90C7-093E98CF97E4}" type="datetime1">
              <a:rPr lang="en-US"/>
              <a:pPr>
                <a:defRPr/>
              </a:pPr>
              <a:t>12/1/2023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7C94-C9C8-4CBE-8B66-53EE1134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7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FFD1C-D7A5-461F-9D0C-59CB3D98AD8B}" type="datetime1">
              <a:rPr lang="en-US"/>
              <a:pPr>
                <a:defRPr/>
              </a:pPr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7BE5-C3B7-4772-BCC5-8B91C87C4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A2ACE-7A96-4F0A-BAE9-C2FBC213AD36}" type="datetime1">
              <a:rPr lang="en-US"/>
              <a:pPr>
                <a:defRPr/>
              </a:pPr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1670F-B2F1-4731-A275-37622189C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 smtClean="0"/>
              <a:pPr>
                <a:defRPr/>
              </a:pPr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/>
              <a:pPr>
                <a:defRPr/>
              </a:pPr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5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PSYC761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5: Multiple Regression</a:t>
            </a: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>Hierarchical Regression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University of Plymouth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0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2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229" y="1659503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 </a:t>
            </a:r>
            <a:r>
              <a:rPr lang="en-GB" sz="2000" i="1" dirty="0"/>
              <a:t>and </a:t>
            </a:r>
            <a:r>
              <a:rPr lang="en-GB" sz="2000" dirty="0"/>
              <a:t>worry explains </a:t>
            </a:r>
            <a:br>
              <a:rPr lang="en-GB" sz="2000" dirty="0"/>
            </a:br>
            <a:r>
              <a:rPr lang="en-GB" sz="2000" b="1" dirty="0"/>
              <a:t>R</a:t>
            </a:r>
            <a:r>
              <a:rPr lang="en-GB" sz="2000" b="1" baseline="30000" dirty="0"/>
              <a:t>2</a:t>
            </a:r>
            <a:r>
              <a:rPr lang="en-GB" sz="2000" b="1" dirty="0"/>
              <a:t> = 0.33 </a:t>
            </a:r>
            <a:r>
              <a:rPr lang="en-GB" sz="2000" dirty="0"/>
              <a:t>of the variance in wellbeing scores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8229" y="3696703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2 vs. intercept only is 5373.32.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229" y="2341385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change in R</a:t>
            </a:r>
            <a:r>
              <a:rPr lang="en-GB" sz="2000" b="1" baseline="30000" dirty="0"/>
              <a:t>2 </a:t>
            </a:r>
            <a:r>
              <a:rPr lang="en-GB" sz="2000" b="1" dirty="0"/>
              <a:t> </a:t>
            </a:r>
            <a:r>
              <a:rPr lang="en-GB" sz="2000" dirty="0"/>
              <a:t>associated with the addition of worry to the model is</a:t>
            </a:r>
          </a:p>
          <a:p>
            <a:r>
              <a:rPr lang="en-GB" sz="2000" dirty="0"/>
              <a:t>0.33 – 0.19 = </a:t>
            </a:r>
            <a:r>
              <a:rPr lang="en-GB" sz="2000" b="1" u="sng" dirty="0">
                <a:solidFill>
                  <a:schemeClr val="tx2"/>
                </a:solidFill>
              </a:rPr>
              <a:t>0.14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8229" y="4319151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The BF comparing the model in Step 2 vs. Step 1 is </a:t>
            </a:r>
            <a:r>
              <a:rPr lang="en-GB" sz="2000" b="1" u="sng" dirty="0">
                <a:solidFill>
                  <a:schemeClr val="tx2"/>
                </a:solidFill>
              </a:rPr>
              <a:t>56.11</a:t>
            </a:r>
          </a:p>
          <a:p>
            <a:r>
              <a:rPr lang="en-GB" sz="2000" dirty="0"/>
              <a:t>There’s substantial evidence for the model in Step 2 vs. Step 1.</a:t>
            </a:r>
          </a:p>
        </p:txBody>
      </p:sp>
      <p:sp>
        <p:nvSpPr>
          <p:cNvPr id="30" name="Oval 29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33192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  <p:bldP spid="30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3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observing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describing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acting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nonjudging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nonreactivity</a:t>
            </a:r>
            <a:r>
              <a:rPr lang="en-GB" sz="2400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622138" y="1658184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brooding, worry, and the mindfulness variables explains </a:t>
            </a:r>
            <a:br>
              <a:rPr lang="en-GB" sz="2000" dirty="0"/>
            </a:br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0.53 of the variance in wellbeing scores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8229" y="3929902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3 vs. intercept only is 190716.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2138" y="2673847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change in R</a:t>
            </a:r>
            <a:r>
              <a:rPr lang="en-GB" sz="2000" baseline="30000" dirty="0"/>
              <a:t>2 </a:t>
            </a:r>
            <a:r>
              <a:rPr lang="en-GB" sz="2000" dirty="0"/>
              <a:t> associated with the addition of mindfulness the model is</a:t>
            </a:r>
          </a:p>
          <a:p>
            <a:r>
              <a:rPr lang="en-GB" sz="2000" dirty="0"/>
              <a:t>0.53 – 0.33 = </a:t>
            </a:r>
            <a:r>
              <a:rPr lang="en-GB" sz="2000" b="1" u="sng" dirty="0">
                <a:solidFill>
                  <a:schemeClr val="tx2"/>
                </a:solidFill>
              </a:rPr>
              <a:t>0.20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8229" y="4636619"/>
            <a:ext cx="5175513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The BF representing evidence for the model in Step 3 vs. Step 2 is </a:t>
            </a:r>
            <a:r>
              <a:rPr lang="en-GB" sz="2000" b="1" u="sng" dirty="0">
                <a:solidFill>
                  <a:schemeClr val="tx2"/>
                </a:solidFill>
              </a:rPr>
              <a:t>35.49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8827" y="6013749"/>
            <a:ext cx="445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  <a:br>
              <a:rPr lang="en-GB" sz="1600" dirty="0">
                <a:solidFill>
                  <a:schemeClr val="tx1"/>
                </a:solidFill>
                <a:latin typeface="+mj-lt"/>
              </a:rPr>
            </a:br>
            <a:r>
              <a:rPr lang="en-GB" sz="1600" dirty="0">
                <a:solidFill>
                  <a:schemeClr val="tx1"/>
                </a:solidFill>
                <a:latin typeface="+mj-lt"/>
              </a:rPr>
              <a:t>(note, all overlap to som</a:t>
            </a:r>
            <a:r>
              <a:rPr lang="en-GB" sz="1600" dirty="0">
                <a:latin typeface="+mj-lt"/>
              </a:rPr>
              <a:t>e degree)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873606" y="335614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3485400" y="3323375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307720" y="326326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3661748" y="3715445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130297" y="3670268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758815" y="36483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mindfulness</a:t>
            </a:r>
          </a:p>
        </p:txBody>
      </p:sp>
      <p:sp>
        <p:nvSpPr>
          <p:cNvPr id="45" name="Oval 44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348372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4819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4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observing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describing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acting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nonjudging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nonreactivity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latin typeface="Lucida Console" panose="020B0609040504020204" pitchFamily="49" charset="0"/>
              </a:rPr>
              <a:t>+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attention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clarity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repair</a:t>
            </a:r>
            <a:br>
              <a:rPr lang="en-GB" sz="2400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		  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500226" y="3381349"/>
            <a:ext cx="603051" cy="58436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733983" y="3648619"/>
            <a:ext cx="529410" cy="592487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183874" y="3743737"/>
            <a:ext cx="571227" cy="592487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1816237" y="4215912"/>
            <a:ext cx="13614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emotional intelligence</a:t>
            </a:r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58229" y="1659503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brooding, worry, mindfulness and emotional intelligence explains </a:t>
            </a:r>
            <a:br>
              <a:rPr lang="en-GB" sz="2000" dirty="0"/>
            </a:br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0.60 of the variance in wellbeing scores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58229" y="3794438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4 vs. intercept only is 41007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071" y="2657869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change in R</a:t>
            </a:r>
            <a:r>
              <a:rPr lang="en-GB" sz="2000" baseline="30000" dirty="0"/>
              <a:t>2 </a:t>
            </a:r>
            <a:r>
              <a:rPr lang="en-GB" sz="2000" dirty="0"/>
              <a:t> associated with the addition of worry to the model is therefore</a:t>
            </a:r>
          </a:p>
          <a:p>
            <a:r>
              <a:rPr lang="en-GB" sz="2000" dirty="0"/>
              <a:t>0.60 – 0.53 = </a:t>
            </a:r>
            <a:r>
              <a:rPr lang="en-GB" sz="2000" b="1" u="sng" dirty="0">
                <a:solidFill>
                  <a:schemeClr val="tx2"/>
                </a:solidFill>
              </a:rPr>
              <a:t>0.07</a:t>
            </a:r>
          </a:p>
        </p:txBody>
      </p:sp>
      <p:sp>
        <p:nvSpPr>
          <p:cNvPr id="24" name="Oval 23"/>
          <p:cNvSpPr/>
          <p:nvPr/>
        </p:nvSpPr>
        <p:spPr>
          <a:xfrm>
            <a:off x="3873606" y="335614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485400" y="3323375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307720" y="326326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3661748" y="3715445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130297" y="3670268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4758815" y="36483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mindfulness</a:t>
            </a:r>
          </a:p>
        </p:txBody>
      </p:sp>
      <p:sp>
        <p:nvSpPr>
          <p:cNvPr id="43" name="Oval 42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58827" y="6013749"/>
            <a:ext cx="445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  <a:br>
              <a:rPr lang="en-GB" sz="1600" dirty="0">
                <a:solidFill>
                  <a:schemeClr val="tx1"/>
                </a:solidFill>
                <a:latin typeface="+mj-lt"/>
              </a:rPr>
            </a:br>
            <a:r>
              <a:rPr lang="en-GB" sz="1600" dirty="0">
                <a:solidFill>
                  <a:schemeClr val="tx1"/>
                </a:solidFill>
                <a:latin typeface="+mj-lt"/>
              </a:rPr>
              <a:t>(note, all overlap to som</a:t>
            </a:r>
            <a:r>
              <a:rPr lang="en-GB" sz="1600" dirty="0">
                <a:latin typeface="+mj-lt"/>
              </a:rPr>
              <a:t>e degree)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50360" y="4502324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representing evidence for the model in Step 4 vs. Step 3 is: 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2.15</a:t>
            </a:r>
          </a:p>
          <a:p>
            <a:r>
              <a:rPr lang="en-GB" sz="2000" dirty="0"/>
              <a:t>The evidence for the model in Step 4 vs. Step 3 is inconclusive.</a:t>
            </a:r>
          </a:p>
        </p:txBody>
      </p:sp>
    </p:spTree>
    <p:extLst>
      <p:ext uri="{BB962C8B-B14F-4D97-AF65-F5344CB8AC3E}">
        <p14:creationId xmlns:p14="http://schemas.microsoft.com/office/powerpoint/2010/main" val="14561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8" grpId="0" animBg="1"/>
      <p:bldP spid="39" grpId="0" animBg="1"/>
      <p:bldP spid="40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6884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GB" sz="2400" baseline="30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2400" b="1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0.19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95.76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0.33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5373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56.11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0.53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190716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+mj-lt"/>
                        </a:rPr>
                        <a:t>35.49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410047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+mj-lt"/>
                        </a:rPr>
                        <a:t>2.15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+mj-lt"/>
              </a:rPr>
              <a:t>Do mindfulness and </a:t>
            </a:r>
            <a:r>
              <a:rPr lang="en-GB" b="1" dirty="0">
                <a:latin typeface="+mj-lt"/>
              </a:rPr>
              <a:t>emotional intelligence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predict psychological </a:t>
            </a:r>
            <a:r>
              <a:rPr lang="en-GB" b="1" dirty="0">
                <a:latin typeface="+mj-lt"/>
              </a:rPr>
              <a:t>wellbeing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b="1" dirty="0">
                <a:latin typeface="+mj-lt"/>
              </a:rPr>
              <a:t>brooding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GB" b="1" dirty="0">
                <a:latin typeface="+mj-lt"/>
              </a:rPr>
              <a:t>worry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9326" y="4725135"/>
            <a:ext cx="8653473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Using a Bayes factor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There’s substantial evidence that mindfulness predicts wellbeing after controlling for brooding and worry.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There’s insufficient evidence that emotional intelligence predicts wellbeing after controlling for brooding, worry and mindfulness.</a:t>
            </a:r>
          </a:p>
        </p:txBody>
      </p:sp>
    </p:spTree>
    <p:extLst>
      <p:ext uri="{BB962C8B-B14F-4D97-AF65-F5344CB8AC3E}">
        <p14:creationId xmlns:p14="http://schemas.microsoft.com/office/powerpoint/2010/main" val="101674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20" y="355376"/>
            <a:ext cx="5968276" cy="6366100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Ratschen</a:t>
            </a:r>
            <a:r>
              <a:rPr lang="en-GB" b="1" dirty="0">
                <a:solidFill>
                  <a:schemeClr val="tx2"/>
                </a:solidFill>
              </a:rPr>
              <a:t> et al. (2021)</a:t>
            </a:r>
          </a:p>
          <a:p>
            <a:pPr marL="0" indent="0">
              <a:buNone/>
            </a:pPr>
            <a:r>
              <a:rPr lang="en-GB" dirty="0"/>
              <a:t>Investigated whether </a:t>
            </a:r>
            <a:r>
              <a:rPr lang="en-GB" dirty="0">
                <a:solidFill>
                  <a:schemeClr val="tx2"/>
                </a:solidFill>
              </a:rPr>
              <a:t>comfort from animal companions </a:t>
            </a:r>
            <a:r>
              <a:rPr lang="en-GB" dirty="0"/>
              <a:t>predicted </a:t>
            </a:r>
            <a:r>
              <a:rPr lang="en-GB" dirty="0">
                <a:solidFill>
                  <a:schemeClr val="tx2"/>
                </a:solidFill>
              </a:rPr>
              <a:t>mental health </a:t>
            </a:r>
            <a:r>
              <a:rPr lang="en-GB" dirty="0"/>
              <a:t>of individuals before and during the Covid-19 lockdown once background variables had been controlled for.</a:t>
            </a:r>
          </a:p>
          <a:p>
            <a:pPr marL="0" indent="0">
              <a:buNone/>
            </a:pPr>
            <a:endParaRPr lang="en-GB" sz="9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Because the variables controlled for are assumed to </a:t>
            </a:r>
            <a:br>
              <a:rPr lang="en-GB" dirty="0"/>
            </a:br>
            <a:r>
              <a:rPr lang="en-GB" dirty="0"/>
              <a:t>co-vary with the outcome variable to some degree, they are often called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covariates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b="1" dirty="0"/>
              <a:t>Outcome variable: </a:t>
            </a:r>
            <a:r>
              <a:rPr lang="en-GB" dirty="0"/>
              <a:t>mental health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b="1" dirty="0"/>
              <a:t>Categorical covariates:</a:t>
            </a:r>
            <a:endParaRPr lang="en-GB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Gender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Age group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Living with partner or not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Species of animal</a:t>
            </a:r>
          </a:p>
          <a:p>
            <a:pPr marL="0" indent="0">
              <a:buNone/>
            </a:pPr>
            <a:endParaRPr lang="en-GB" sz="500" dirty="0"/>
          </a:p>
          <a:p>
            <a:pPr marL="0" indent="0">
              <a:buNone/>
            </a:pPr>
            <a:r>
              <a:rPr lang="en-GB" b="1" dirty="0"/>
              <a:t>Continuous covariate: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Loneliness</a:t>
            </a:r>
          </a:p>
          <a:p>
            <a:endParaRPr lang="en-GB" sz="900" dirty="0"/>
          </a:p>
          <a:p>
            <a:pPr marL="0" indent="0">
              <a:buNone/>
            </a:pPr>
            <a:r>
              <a:rPr lang="en-GB" b="1" dirty="0"/>
              <a:t>Predictor variable: </a:t>
            </a:r>
            <a:r>
              <a:rPr lang="en-GB" dirty="0">
                <a:solidFill>
                  <a:schemeClr val="tx2"/>
                </a:solidFill>
              </a:rPr>
              <a:t>comfort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4392" y="5415529"/>
            <a:ext cx="62476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65000"/>
                  </a:schemeClr>
                </a:solidFill>
                <a:latin typeface="Helvetica Neue"/>
              </a:rPr>
              <a:t>Ratschen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 E., </a:t>
            </a:r>
            <a:r>
              <a:rPr lang="en-GB" sz="1400" dirty="0" err="1">
                <a:solidFill>
                  <a:schemeClr val="bg1">
                    <a:lumMod val="65000"/>
                  </a:schemeClr>
                </a:solidFill>
                <a:latin typeface="Helvetica Neue"/>
              </a:rPr>
              <a:t>Shoesmith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 E., Shahab L., Silva K., Kale D., Toner P., et al. (2020) Human-animal relationships and interactions during the Covid-19 lockdown phase in the UK: Investigating links with mental health and loneliness. </a:t>
            </a:r>
            <a:r>
              <a:rPr lang="en-GB" sz="1400" i="1" dirty="0" err="1">
                <a:solidFill>
                  <a:schemeClr val="bg1">
                    <a:lumMod val="6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, </a:t>
            </a:r>
            <a:r>
              <a:rPr lang="en-GB" sz="1400" i="1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15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(9):e0239397. </a:t>
            </a: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https://doi.org/10.1371/journal.pone.0239397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Helvetica Neue"/>
            </a:endParaRPr>
          </a:p>
        </p:txBody>
      </p:sp>
      <p:pic>
        <p:nvPicPr>
          <p:cNvPr id="2" name="Picture 1" descr="Are there laws that require companion animal breeders to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64" y="1091237"/>
            <a:ext cx="4079422" cy="37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4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1</a:t>
            </a:r>
            <a:br>
              <a:rPr lang="en-GB" sz="2400" dirty="0"/>
            </a:br>
            <a:r>
              <a:rPr lang="en-GB" sz="2000" dirty="0" err="1">
                <a:latin typeface="Lucida Console" panose="020B0609040504020204" pitchFamily="49" charset="0"/>
              </a:rPr>
              <a:t>mental_health</a:t>
            </a:r>
            <a:r>
              <a:rPr lang="en-GB" sz="2000" dirty="0">
                <a:latin typeface="Lucida Console" panose="020B0609040504020204" pitchFamily="49" charset="0"/>
              </a:rPr>
              <a:t> ~ gender +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partner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loneliness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species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759325" y="2805386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838205" y="2731506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2312067" y="2461335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gender</a:t>
            </a:r>
            <a:endParaRPr lang="en-GB" b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7758" y="2546839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2138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Model with covariates</a:t>
            </a:r>
          </a:p>
          <a:p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0.119</a:t>
            </a:r>
          </a:p>
        </p:txBody>
      </p:sp>
      <p:sp>
        <p:nvSpPr>
          <p:cNvPr id="22" name="Oval 21"/>
          <p:cNvSpPr/>
          <p:nvPr/>
        </p:nvSpPr>
        <p:spPr>
          <a:xfrm>
            <a:off x="3756697" y="3437961"/>
            <a:ext cx="937489" cy="9084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4038769" y="443804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27479" y="4213122"/>
            <a:ext cx="1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loneliness</a:t>
            </a:r>
          </a:p>
        </p:txBody>
      </p:sp>
      <p:sp>
        <p:nvSpPr>
          <p:cNvPr id="28" name="Oval 27"/>
          <p:cNvSpPr/>
          <p:nvPr/>
        </p:nvSpPr>
        <p:spPr>
          <a:xfrm>
            <a:off x="3221138" y="3565926"/>
            <a:ext cx="823167" cy="852391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173900" y="3374617"/>
            <a:ext cx="788897" cy="7460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876336" y="39100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8078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/>
      <p:bldP spid="25" grpId="0"/>
      <p:bldP spid="15" grpId="0" animBg="1"/>
      <p:bldP spid="22" grpId="0" animBg="1"/>
      <p:bldP spid="30" grpId="0"/>
      <p:bldP spid="27" grpId="0"/>
      <p:bldP spid="28" grpId="0" animBg="1"/>
      <p:bldP spid="31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759325" y="2805386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838205" y="2731506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312067" y="2461335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gender</a:t>
            </a:r>
            <a:endParaRPr lang="en-GB" b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647758" y="2546839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28" name="Oval 27"/>
          <p:cNvSpPr/>
          <p:nvPr/>
        </p:nvSpPr>
        <p:spPr>
          <a:xfrm>
            <a:off x="3756697" y="3437961"/>
            <a:ext cx="937489" cy="9084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038769" y="443804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27479" y="4213122"/>
            <a:ext cx="1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loneliness</a:t>
            </a:r>
          </a:p>
        </p:txBody>
      </p:sp>
      <p:sp>
        <p:nvSpPr>
          <p:cNvPr id="46" name="Oval 45"/>
          <p:cNvSpPr/>
          <p:nvPr/>
        </p:nvSpPr>
        <p:spPr>
          <a:xfrm>
            <a:off x="3221138" y="3565926"/>
            <a:ext cx="823167" cy="852391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4173900" y="3374617"/>
            <a:ext cx="788897" cy="7460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876336" y="39100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species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6802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2</a:t>
            </a:r>
            <a:br>
              <a:rPr lang="en-GB" sz="2400" dirty="0"/>
            </a:br>
            <a:r>
              <a:rPr lang="en-GB" sz="2000" dirty="0" err="1">
                <a:latin typeface="Lucida Console" panose="020B0609040504020204" pitchFamily="49" charset="0"/>
              </a:rPr>
              <a:t>mental_health</a:t>
            </a:r>
            <a:r>
              <a:rPr lang="en-GB" sz="2000" dirty="0">
                <a:latin typeface="Lucida Console" panose="020B0609040504020204" pitchFamily="49" charset="0"/>
              </a:rPr>
              <a:t> ~ gender +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partner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loneliness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species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E46C0A"/>
                </a:solidFill>
                <a:latin typeface="Lucida Console" panose="020B0609040504020204" pitchFamily="49" charset="0"/>
              </a:rPr>
              <a:t>comfort</a:t>
            </a:r>
            <a:r>
              <a:rPr lang="en-GB" sz="2000" dirty="0">
                <a:latin typeface="Lucida Console" panose="020B0609040504020204" pitchFamily="49" charset="0"/>
              </a:rPr>
              <a:t> 		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9866" y="3151293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3 vs. Step 2 is 4.97.</a:t>
            </a:r>
          </a:p>
          <a:p>
            <a:r>
              <a:rPr lang="en-GB" sz="2000" dirty="0"/>
              <a:t>There’s substantial evidence for unique contribution of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comfort</a:t>
            </a:r>
            <a:r>
              <a:rPr lang="en-GB" sz="2000" dirty="0"/>
              <a:t> to the model (even though associated R</a:t>
            </a:r>
            <a:r>
              <a:rPr lang="en-GB" sz="2000" baseline="30000" dirty="0"/>
              <a:t>2 </a:t>
            </a:r>
            <a:r>
              <a:rPr lang="en-GB" sz="2000" dirty="0"/>
              <a:t>is so low)</a:t>
            </a:r>
            <a:endParaRPr lang="en-GB" sz="2000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6622138" y="2430557"/>
            <a:ext cx="521160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GB" sz="2000" dirty="0"/>
              <a:t>R</a:t>
            </a:r>
            <a:r>
              <a:rPr lang="en-GB" sz="2000" baseline="30000" dirty="0"/>
              <a:t>2 </a:t>
            </a:r>
            <a:r>
              <a:rPr lang="en-GB" sz="2000" dirty="0"/>
              <a:t> = 0.002</a:t>
            </a:r>
            <a:endParaRPr lang="en-GB" sz="2000" b="1" u="sng" dirty="0">
              <a:solidFill>
                <a:schemeClr val="tx2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255459" y="2268899"/>
            <a:ext cx="1090573" cy="105678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002561" y="1967334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E46C0A"/>
                </a:solidFill>
              </a:rPr>
              <a:t>comfort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22138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Model with addition of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comfort</a:t>
            </a:r>
          </a:p>
          <a:p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0.121</a:t>
            </a:r>
          </a:p>
        </p:txBody>
      </p:sp>
    </p:spTree>
    <p:extLst>
      <p:ext uri="{BB962C8B-B14F-4D97-AF65-F5344CB8AC3E}">
        <p14:creationId xmlns:p14="http://schemas.microsoft.com/office/powerpoint/2010/main" val="10229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1" grpId="0" animBg="1"/>
      <p:bldP spid="32" grpId="0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086" y="1394752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5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395086" y="3897520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5: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5086" y="2512219"/>
            <a:ext cx="629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r>
              <a:rPr lang="en-GB" dirty="0"/>
              <a:t>Please ask me if you have any questions on the code or concepts.</a:t>
            </a:r>
          </a:p>
        </p:txBody>
      </p:sp>
    </p:spTree>
    <p:extLst>
      <p:ext uri="{BB962C8B-B14F-4D97-AF65-F5344CB8AC3E}">
        <p14:creationId xmlns:p14="http://schemas.microsoft.com/office/powerpoint/2010/main" val="7990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8407"/>
          </a:xfrm>
        </p:spPr>
        <p:txBody>
          <a:bodyPr/>
          <a:lstStyle/>
          <a:p>
            <a:r>
              <a:rPr lang="en-GB" dirty="0"/>
              <a:t>Hierarchical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26345"/>
            <a:ext cx="5769970" cy="5321300"/>
          </a:xfrm>
        </p:spPr>
        <p:txBody>
          <a:bodyPr>
            <a:normAutofit fontScale="92500" lnSpcReduction="10000"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In hierarchical regression, </a:t>
            </a:r>
            <a:r>
              <a:rPr lang="en-GB" sz="2200" dirty="0"/>
              <a:t>predictor variables are entered in different </a:t>
            </a: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steps</a:t>
            </a:r>
            <a:r>
              <a:rPr lang="en-GB" sz="2200" dirty="0"/>
              <a:t> (or blocks) in a multiple regression. </a:t>
            </a:r>
          </a:p>
          <a:p>
            <a:r>
              <a:rPr lang="en-GB" sz="2200" dirty="0"/>
              <a:t>Sometimes called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sequential regression</a:t>
            </a:r>
          </a:p>
          <a:p>
            <a:r>
              <a:rPr lang="en-GB" sz="2200" dirty="0"/>
              <a:t>Can have many steps, and several predictors on each step.</a:t>
            </a:r>
          </a:p>
          <a:p>
            <a:r>
              <a:rPr lang="en-GB" sz="2200" dirty="0"/>
              <a:t>Look at:</a:t>
            </a:r>
          </a:p>
          <a:p>
            <a:pPr lvl="1"/>
            <a:r>
              <a:rPr lang="en-GB" sz="2200" dirty="0"/>
              <a:t>change in R</a:t>
            </a:r>
            <a:r>
              <a:rPr lang="en-GB" sz="2200" baseline="30000" dirty="0"/>
              <a:t>2</a:t>
            </a:r>
            <a:r>
              <a:rPr lang="en-GB" sz="2200" dirty="0"/>
              <a:t> between steps</a:t>
            </a:r>
          </a:p>
          <a:p>
            <a:pPr lvl="1"/>
            <a:r>
              <a:rPr lang="en-GB" sz="2200" dirty="0"/>
              <a:t>evidence that predictors in successive steps make unique contribution to the model (BF)</a:t>
            </a:r>
          </a:p>
          <a:p>
            <a:endParaRPr lang="en-GB" sz="2200" dirty="0"/>
          </a:p>
          <a:p>
            <a:r>
              <a:rPr lang="en-GB" sz="2200" b="1" dirty="0">
                <a:solidFill>
                  <a:schemeClr val="accent3">
                    <a:lumMod val="50000"/>
                  </a:schemeClr>
                </a:solidFill>
              </a:rPr>
              <a:t>Reasons for use:</a:t>
            </a:r>
          </a:p>
          <a:p>
            <a:pPr lvl="1"/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Theoretical</a:t>
            </a:r>
            <a:r>
              <a:rPr lang="en-GB" sz="2200" dirty="0"/>
              <a:t> considerations</a:t>
            </a:r>
          </a:p>
          <a:p>
            <a:pPr lvl="1"/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Controlling</a:t>
            </a:r>
            <a:r>
              <a:rPr lang="en-GB" sz="2200" dirty="0"/>
              <a:t> the influence of variables</a:t>
            </a:r>
          </a:p>
          <a:p>
            <a:pPr lvl="1"/>
            <a:r>
              <a:rPr lang="en-GB" sz="2200" dirty="0"/>
              <a:t>Determine contribution particular </a:t>
            </a:r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set</a:t>
            </a:r>
            <a:r>
              <a:rPr lang="en-GB" sz="2200" dirty="0"/>
              <a:t> of predictors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356351"/>
            <a:ext cx="588818" cy="45866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0659" y="1523326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8978239" y="1803215"/>
            <a:ext cx="1654861" cy="123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740477" y="1640712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492223" y="2266777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9000106" y="2083103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90314" y="1103302"/>
            <a:ext cx="325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Step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73468" y="3360494"/>
            <a:ext cx="325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Step 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480659" y="3774812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>
            <a:off x="8978239" y="4054701"/>
            <a:ext cx="1654861" cy="123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803132" y="3958798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92223" y="4518263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9000106" y="4334589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492223" y="5276652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3</a:t>
            </a:r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>
          <a:xfrm flipV="1">
            <a:off x="9000106" y="4712110"/>
            <a:ext cx="1632994" cy="850226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492223" y="5980689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4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9000106" y="5137223"/>
            <a:ext cx="1632994" cy="112915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8" grpId="0"/>
      <p:bldP spid="35" grpId="0"/>
      <p:bldP spid="40" grpId="0" animBg="1"/>
      <p:bldP spid="42" grpId="0" animBg="1"/>
      <p:bldP spid="43" grpId="0" animBg="1"/>
      <p:bldP spid="45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20" y="355376"/>
            <a:ext cx="5486400" cy="5805486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Iani</a:t>
            </a:r>
            <a:r>
              <a:rPr lang="en-GB" b="1" dirty="0">
                <a:solidFill>
                  <a:schemeClr val="tx2"/>
                </a:solidFill>
              </a:rPr>
              <a:t> et al. (2019)</a:t>
            </a:r>
          </a:p>
          <a:p>
            <a:pPr marL="0" indent="0">
              <a:buNone/>
            </a:pPr>
            <a:r>
              <a:rPr lang="en-GB" dirty="0"/>
              <a:t>Used a hierarchical regression approach with continuous variables to investigate whether </a:t>
            </a:r>
            <a:r>
              <a:rPr lang="en-GB" dirty="0">
                <a:solidFill>
                  <a:schemeClr val="tx2"/>
                </a:solidFill>
              </a:rPr>
              <a:t>mindfulness </a:t>
            </a:r>
            <a:r>
              <a:rPr lang="en-GB" dirty="0"/>
              <a:t>and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emotional intelligence </a:t>
            </a:r>
            <a:r>
              <a:rPr lang="en-GB" dirty="0"/>
              <a:t>explain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wellbeing </a:t>
            </a:r>
            <a:r>
              <a:rPr lang="en-GB" dirty="0"/>
              <a:t>in 66 individuals with Generalised Anxiety Disorder, but </a:t>
            </a:r>
            <a:r>
              <a:rPr lang="en-GB" i="1" dirty="0"/>
              <a:t>after</a:t>
            </a:r>
            <a:r>
              <a:rPr lang="en-GB" dirty="0"/>
              <a:t> controlling for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brooding </a:t>
            </a:r>
            <a:r>
              <a:rPr lang="en-GB" dirty="0"/>
              <a:t>and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worry. </a:t>
            </a: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relationship </a:t>
            </a:r>
            <a:r>
              <a:rPr lang="en-GB" dirty="0"/>
              <a:t>between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brooding, worry </a:t>
            </a:r>
            <a:r>
              <a:rPr lang="en-GB" dirty="0"/>
              <a:t>and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wellbeing  is </a:t>
            </a:r>
            <a:r>
              <a:rPr lang="en-GB" dirty="0"/>
              <a:t>already established.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Mindfulness variables: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Observing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Describing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Acting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err="1">
                <a:solidFill>
                  <a:schemeClr val="tx2"/>
                </a:solidFill>
              </a:rPr>
              <a:t>Nonreactivity</a:t>
            </a:r>
            <a:endParaRPr lang="en-GB" sz="16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err="1">
                <a:solidFill>
                  <a:schemeClr val="tx2"/>
                </a:solidFill>
              </a:rPr>
              <a:t>Nonjudging</a:t>
            </a:r>
            <a:endParaRPr lang="en-GB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Emotional intelligence variables: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Attention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Clarity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Repair-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Mindfulness. Herramienta para fomentar la empatía y el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r="4952"/>
          <a:stretch/>
        </p:blipFill>
        <p:spPr>
          <a:xfrm>
            <a:off x="6584866" y="1380931"/>
            <a:ext cx="4856202" cy="31183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61520" y="5571880"/>
            <a:ext cx="603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Iani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L., Quinto, R.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Lauriola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Crosta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 L., &amp;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Pozzi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G. (2019). Psychological well-being and distress in patients with generalized anxiety disorder: The roles of positive and negative functioning. </a:t>
            </a:r>
            <a:r>
              <a:rPr lang="en-GB" sz="1400" i="1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 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14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(11), e0225646. https://doi.org/10.1371/journal.pone.0225646</a:t>
            </a:r>
          </a:p>
        </p:txBody>
      </p:sp>
    </p:spTree>
    <p:extLst>
      <p:ext uri="{BB962C8B-B14F-4D97-AF65-F5344CB8AC3E}">
        <p14:creationId xmlns:p14="http://schemas.microsoft.com/office/powerpoint/2010/main" val="10505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51263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aseline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aseline="30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Do mindfulness and emotional intelligence predict psychological wellbeing, after controlling for brooding and worry?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0585" y="4786691"/>
            <a:ext cx="571297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On each step: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Run the model using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lm()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</a:t>
            </a:r>
            <a:r>
              <a:rPr lang="en-GB" sz="2000" b="1" dirty="0">
                <a:latin typeface="+mj-lt"/>
              </a:rPr>
              <a:t>R</a:t>
            </a:r>
            <a:r>
              <a:rPr lang="en-GB" sz="2000" b="1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 using </a:t>
            </a:r>
            <a:r>
              <a:rPr lang="en-GB" dirty="0">
                <a:latin typeface="Lucida Console" panose="020B0609040504020204" pitchFamily="49" charset="0"/>
              </a:rPr>
              <a:t>glance()</a:t>
            </a:r>
            <a:endParaRPr lang="en-GB" sz="2000" baseline="30000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Work out the change in R</a:t>
            </a:r>
            <a:r>
              <a:rPr lang="en-GB" sz="2000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 at each step (</a:t>
            </a:r>
            <a:r>
              <a:rPr lang="el-GR" sz="2000" b="1" dirty="0">
                <a:latin typeface="+mj-lt"/>
              </a:rPr>
              <a:t>Δ</a:t>
            </a:r>
            <a:r>
              <a:rPr lang="en-GB" sz="2000" b="1" dirty="0">
                <a:latin typeface="+mj-lt"/>
              </a:rPr>
              <a:t>R</a:t>
            </a:r>
            <a:r>
              <a:rPr lang="en-GB" sz="2000" b="1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)</a:t>
            </a:r>
          </a:p>
          <a:p>
            <a:pPr lvl="2"/>
            <a:r>
              <a:rPr lang="en-GB" sz="1600" dirty="0">
                <a:latin typeface="+mj-lt"/>
              </a:rPr>
              <a:t>e.g., Step 2: 0.33 – 0.19 = 0.14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08072" y="1507067"/>
            <a:ext cx="1608667" cy="309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341555" y="4387709"/>
            <a:ext cx="0" cy="1200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63555" y="5588000"/>
            <a:ext cx="1778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069688" y="4387709"/>
            <a:ext cx="0" cy="1488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63272" y="5875866"/>
            <a:ext cx="250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9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7495"/>
          </a:xfrm>
        </p:spPr>
        <p:txBody>
          <a:bodyPr/>
          <a:lstStyle/>
          <a:p>
            <a:r>
              <a:rPr lang="en-GB" dirty="0"/>
              <a:t>Evidence for the contribution of the predictors on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7AED1-EA98-4E67-BBE5-F4DE2922BE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4200" y="968376"/>
                <a:ext cx="5943600" cy="22655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tx2">
                        <a:lumMod val="50000"/>
                      </a:schemeClr>
                    </a:solidFill>
                  </a:rPr>
                  <a:t>Bayes factors of models can be compared to tell us how much more likely a particular model is than another model:</a:t>
                </a:r>
              </a:p>
              <a:p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𝒎𝒐𝒓𝒆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𝒄𝒐𝒎𝒑𝒍𝒆𝒙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𝒔𝒊𝒎𝒑𝒍𝒆𝒓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endParaRPr lang="en-GB" sz="1600" b="1" dirty="0"/>
              </a:p>
              <a:p>
                <a:r>
                  <a:rPr lang="en-GB" dirty="0"/>
                  <a:t>This will tell us how many times more likely the more complex model is than the simpler model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968376"/>
                <a:ext cx="5943600" cy="2265557"/>
              </a:xfrm>
              <a:prstGeom prst="rect">
                <a:avLst/>
              </a:prstGeom>
              <a:blipFill>
                <a:blip r:embed="rId3"/>
                <a:stretch>
                  <a:fillRect l="-923" t="-1613" r="-1538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86101" y="3611607"/>
                <a:ext cx="5943600" cy="334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So, comparing:</a:t>
                </a:r>
              </a:p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  <a:p>
                <a:r>
                  <a:rPr lang="en-GB" dirty="0"/>
                  <a:t>will tell us how many times more likely the model is in </a:t>
                </a:r>
                <a:br>
                  <a:rPr lang="en-GB" dirty="0"/>
                </a:br>
                <a:r>
                  <a:rPr lang="en-GB" dirty="0"/>
                  <a:t>Step 2 vs. Step 1</a:t>
                </a:r>
              </a:p>
              <a:p>
                <a:endParaRPr lang="en-GB" dirty="0"/>
              </a:p>
              <a:p>
                <a:r>
                  <a:rPr lang="en-GB" dirty="0"/>
                  <a:t>It therefore tells us whether the additional predictors in </a:t>
                </a:r>
                <a:br>
                  <a:rPr lang="en-GB" dirty="0"/>
                </a:br>
                <a:r>
                  <a:rPr lang="en-GB" dirty="0"/>
                  <a:t>Step 2 make a unique contribution to the prediction of the outcome variable or not.</a:t>
                </a:r>
                <a:br>
                  <a:rPr lang="en-GB" sz="160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3611607"/>
                <a:ext cx="5943600" cy="3342775"/>
              </a:xfrm>
              <a:prstGeom prst="rect">
                <a:avLst/>
              </a:prstGeom>
              <a:blipFill>
                <a:blip r:embed="rId4"/>
                <a:stretch>
                  <a:fillRect l="-821" t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25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7495"/>
          </a:xfrm>
        </p:spPr>
        <p:txBody>
          <a:bodyPr/>
          <a:lstStyle/>
          <a:p>
            <a:r>
              <a:rPr lang="en-GB" dirty="0"/>
              <a:t>Evidence for the contribution of the predictors on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7AED1-EA98-4E67-BBE5-F4DE2922BE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24200" y="815321"/>
                <a:ext cx="5943600" cy="1157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815321"/>
                <a:ext cx="5943600" cy="1157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48000" y="1948183"/>
            <a:ext cx="6096000" cy="230832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dirty="0">
                <a:latin typeface="Lucida Console" panose="020B0609040504020204" pitchFamily="49" charset="0"/>
              </a:rPr>
              <a:t>[1] brooding + worry : 56.11175 ±0%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dirty="0">
                <a:latin typeface="Lucida Console" panose="020B0609040504020204" pitchFamily="49" charset="0"/>
              </a:rPr>
              <a:t>  wellbeing ~ brooding </a:t>
            </a:r>
          </a:p>
          <a:p>
            <a:r>
              <a:rPr lang="en-GB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dirty="0">
                <a:latin typeface="Lucida Console" panose="020B0609040504020204" pitchFamily="49" charset="0"/>
              </a:rPr>
              <a:t>Bayes factor type: </a:t>
            </a:r>
            <a:r>
              <a:rPr lang="en-GB" dirty="0" err="1">
                <a:latin typeface="Lucida Console" panose="020B0609040504020204" pitchFamily="49" charset="0"/>
              </a:rPr>
              <a:t>BFlinearModel</a:t>
            </a:r>
            <a:r>
              <a:rPr lang="en-GB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0133" y="4602025"/>
            <a:ext cx="6671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The model with both brooding and </a:t>
            </a:r>
            <a:r>
              <a:rPr lang="en-GB" sz="1600" dirty="0">
                <a:latin typeface="Lucida Console" panose="020B0609040504020204" pitchFamily="49" charset="0"/>
              </a:rPr>
              <a:t>worry</a:t>
            </a:r>
            <a:r>
              <a:rPr lang="en-GB" dirty="0">
                <a:latin typeface="+mj-lt"/>
              </a:rPr>
              <a:t> is over 50 times more likely than the model with only </a:t>
            </a:r>
            <a:r>
              <a:rPr lang="en-GB" sz="1600" dirty="0">
                <a:latin typeface="Lucida Console" panose="020B0609040504020204" pitchFamily="49" charset="0"/>
              </a:rPr>
              <a:t>brooding</a:t>
            </a:r>
            <a:r>
              <a:rPr lang="en-GB" dirty="0">
                <a:latin typeface="+mj-lt"/>
              </a:rPr>
              <a:t>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j-lt"/>
              </a:rPr>
              <a:t>There’s substantial evidence that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worry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makes a unique contribution to the prediction of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brooding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Follow same process for each subsequent step </a:t>
            </a:r>
            <a:r>
              <a:rPr lang="en-GB" dirty="0">
                <a:latin typeface="+mj-lt"/>
                <a:sym typeface="Wingdings" panose="05000000000000000000" pitchFamily="2" charset="2"/>
              </a:rPr>
              <a:t> 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11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42745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2400" b="1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95.76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56.11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+mj-lt"/>
                        </a:rPr>
                        <a:t>190716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+mj-lt"/>
                        </a:rPr>
                        <a:t>35.49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+mj-lt"/>
                        </a:rPr>
                        <a:t>410047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+mj-lt"/>
                        </a:rPr>
                        <a:t>2.15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+mj-lt"/>
              </a:rPr>
              <a:t>Do mindfulness and </a:t>
            </a:r>
            <a:r>
              <a:rPr lang="en-GB" b="1" dirty="0">
                <a:latin typeface="+mj-lt"/>
              </a:rPr>
              <a:t>emotional intelligence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predict psychological </a:t>
            </a:r>
            <a:r>
              <a:rPr lang="en-GB" b="1" dirty="0">
                <a:latin typeface="+mj-lt"/>
              </a:rPr>
              <a:t>wellbeing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b="1" dirty="0">
                <a:latin typeface="+mj-lt"/>
              </a:rPr>
              <a:t>brooding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GB" b="1" dirty="0">
                <a:latin typeface="+mj-lt"/>
              </a:rPr>
              <a:t>worry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1594" y="5032912"/>
            <a:ext cx="64860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On each step,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Run a model using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lmBF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the BF for the model vs. intercept-only model</a:t>
            </a:r>
            <a:endParaRPr lang="en-GB" sz="2000" baseline="30000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the BF for model on step vs. previous step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684933" y="4540106"/>
            <a:ext cx="0" cy="13357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703733" y="5858933"/>
            <a:ext cx="1981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548533" y="4523175"/>
            <a:ext cx="0" cy="1623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37600" y="6146799"/>
            <a:ext cx="284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9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Intercept only model</a:t>
            </a:r>
            <a:br>
              <a:rPr lang="en-GB" sz="2400" dirty="0"/>
            </a:br>
            <a:r>
              <a:rPr lang="en-GB" sz="2400" dirty="0">
                <a:latin typeface="Lucida Console" panose="020B0609040504020204" pitchFamily="49" charset="0"/>
              </a:rPr>
              <a:t>wellbeing ~ intercept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658229" y="1730135"/>
            <a:ext cx="5211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box represents all of the variance in the wellbeing scores relative to the mean wellbeing score (the intercept-only model).</a:t>
            </a:r>
          </a:p>
        </p:txBody>
      </p:sp>
    </p:spTree>
    <p:extLst>
      <p:ext uri="{BB962C8B-B14F-4D97-AF65-F5344CB8AC3E}">
        <p14:creationId xmlns:p14="http://schemas.microsoft.com/office/powerpoint/2010/main" val="40385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0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1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658229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brooding explains 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GB" sz="2000" b="1" u="sng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 = 0.19 </a:t>
            </a:r>
            <a:r>
              <a:rPr lang="en-GB" sz="2000" dirty="0"/>
              <a:t>of the variance in wellbeing scores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827" y="6013749"/>
            <a:ext cx="445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8229" y="2604492"/>
            <a:ext cx="521160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1 vs. an intercept only model is  95.76. This model is over 90 times more likely than an intercept-only model.</a:t>
            </a:r>
          </a:p>
        </p:txBody>
      </p:sp>
      <p:sp>
        <p:nvSpPr>
          <p:cNvPr id="12" name="Oval 11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86858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12027</TotalTime>
  <Words>1623</Words>
  <Application>Microsoft Office PowerPoint</Application>
  <PresentationFormat>Widescreen</PresentationFormat>
  <Paragraphs>293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 Neue</vt:lpstr>
      <vt:lpstr>Lucida Console</vt:lpstr>
      <vt:lpstr>Times New Roman</vt:lpstr>
      <vt:lpstr>Office Theme</vt:lpstr>
      <vt:lpstr>1_Office Theme</vt:lpstr>
      <vt:lpstr>3_Office Theme</vt:lpstr>
      <vt:lpstr>PowerPoint Presentation</vt:lpstr>
      <vt:lpstr>Hierarchical Regression</vt:lpstr>
      <vt:lpstr>PowerPoint Presentation</vt:lpstr>
      <vt:lpstr>PowerPoint Presentation</vt:lpstr>
      <vt:lpstr>Evidence for the contribution of the predictors on each step</vt:lpstr>
      <vt:lpstr>Evidence for the contribution of the predictors on each step</vt:lpstr>
      <vt:lpstr>PowerPoint Presentation</vt:lpstr>
      <vt:lpstr>Intercept only model wellbeing ~ intercept</vt:lpstr>
      <vt:lpstr>Step 1 wellbeing ~ brooding</vt:lpstr>
      <vt:lpstr>Step 2 wellbeing ~ brooding + worry</vt:lpstr>
      <vt:lpstr>Step 3 wellbeing ~ brooding + worry +      observing + describing + acting + nonjudging + nonreactivity </vt:lpstr>
      <vt:lpstr>Step 4 wellbeing ~ brooding + worry +      observing + describing + acting + nonjudging + nonreactivity +     attention + clarity + repair     </vt:lpstr>
      <vt:lpstr>PowerPoint Presentation</vt:lpstr>
      <vt:lpstr>PowerPoint Presentation</vt:lpstr>
      <vt:lpstr>Step 1 mental_health ~ gender + age + partner + loneliness + species   </vt:lpstr>
      <vt:lpstr>Step 2 mental_health ~ gender + age + partner + loneliness + species + comfort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3109</cp:revision>
  <dcterms:created xsi:type="dcterms:W3CDTF">2006-08-16T00:00:00Z</dcterms:created>
  <dcterms:modified xsi:type="dcterms:W3CDTF">2023-12-01T16:14:20Z</dcterms:modified>
</cp:coreProperties>
</file>