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00"/>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137BD-4F84-435E-9D18-FA27D10BE496}" v="1" dt="2023-12-01T15:46:10.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autoAdjust="0"/>
    <p:restoredTop sz="76358" autoAdjust="0"/>
  </p:normalViewPr>
  <p:slideViewPr>
    <p:cSldViewPr snapToGrid="0">
      <p:cViewPr varScale="1">
        <p:scale>
          <a:sx n="60" d="100"/>
          <a:sy n="60" d="100"/>
        </p:scale>
        <p:origin x="172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Berry" userId="468ae48a-5539-4b21-98ea-6081f4d86140" providerId="ADAL" clId="{4CEBAAD1-3E90-4204-9DD5-FBCEE15E1DC4}"/>
    <pc:docChg chg="custSel modSld">
      <pc:chgData name="Christopher Berry" userId="468ae48a-5539-4b21-98ea-6081f4d86140" providerId="ADAL" clId="{4CEBAAD1-3E90-4204-9DD5-FBCEE15E1DC4}" dt="2023-12-01T16:14:42.077" v="31" actId="368"/>
      <pc:docMkLst>
        <pc:docMk/>
      </pc:docMkLst>
      <pc:sldChg chg="modNotes">
        <pc:chgData name="Christopher Berry" userId="468ae48a-5539-4b21-98ea-6081f4d86140" providerId="ADAL" clId="{4CEBAAD1-3E90-4204-9DD5-FBCEE15E1DC4}" dt="2023-12-01T16:14:42.033" v="1" actId="368"/>
        <pc:sldMkLst>
          <pc:docMk/>
          <pc:sldMk cId="1337738250" sldId="257"/>
        </pc:sldMkLst>
      </pc:sldChg>
      <pc:sldChg chg="modNotes">
        <pc:chgData name="Christopher Berry" userId="468ae48a-5539-4b21-98ea-6081f4d86140" providerId="ADAL" clId="{4CEBAAD1-3E90-4204-9DD5-FBCEE15E1DC4}" dt="2023-12-01T16:14:42.038" v="3" actId="368"/>
        <pc:sldMkLst>
          <pc:docMk/>
          <pc:sldMk cId="2042449499" sldId="350"/>
        </pc:sldMkLst>
      </pc:sldChg>
      <pc:sldChg chg="modNotes">
        <pc:chgData name="Christopher Berry" userId="468ae48a-5539-4b21-98ea-6081f4d86140" providerId="ADAL" clId="{4CEBAAD1-3E90-4204-9DD5-FBCEE15E1DC4}" dt="2023-12-01T16:14:42.065" v="21" actId="368"/>
        <pc:sldMkLst>
          <pc:docMk/>
          <pc:sldMk cId="1017607712" sldId="351"/>
        </pc:sldMkLst>
      </pc:sldChg>
      <pc:sldChg chg="modNotes">
        <pc:chgData name="Christopher Berry" userId="468ae48a-5539-4b21-98ea-6081f4d86140" providerId="ADAL" clId="{4CEBAAD1-3E90-4204-9DD5-FBCEE15E1DC4}" dt="2023-12-01T16:14:42.041" v="5" actId="368"/>
        <pc:sldMkLst>
          <pc:docMk/>
          <pc:sldMk cId="417894733" sldId="352"/>
        </pc:sldMkLst>
      </pc:sldChg>
      <pc:sldChg chg="modNotes">
        <pc:chgData name="Christopher Berry" userId="468ae48a-5539-4b21-98ea-6081f4d86140" providerId="ADAL" clId="{4CEBAAD1-3E90-4204-9DD5-FBCEE15E1DC4}" dt="2023-12-01T16:14:42.044" v="7" actId="368"/>
        <pc:sldMkLst>
          <pc:docMk/>
          <pc:sldMk cId="1463765342" sldId="357"/>
        </pc:sldMkLst>
      </pc:sldChg>
      <pc:sldChg chg="modNotes">
        <pc:chgData name="Christopher Berry" userId="468ae48a-5539-4b21-98ea-6081f4d86140" providerId="ADAL" clId="{4CEBAAD1-3E90-4204-9DD5-FBCEE15E1DC4}" dt="2023-12-01T16:14:42.050" v="11" actId="368"/>
        <pc:sldMkLst>
          <pc:docMk/>
          <pc:sldMk cId="2727095065" sldId="359"/>
        </pc:sldMkLst>
      </pc:sldChg>
      <pc:sldChg chg="modNotes">
        <pc:chgData name="Christopher Berry" userId="468ae48a-5539-4b21-98ea-6081f4d86140" providerId="ADAL" clId="{4CEBAAD1-3E90-4204-9DD5-FBCEE15E1DC4}" dt="2023-12-01T16:14:42.054" v="13" actId="368"/>
        <pc:sldMkLst>
          <pc:docMk/>
          <pc:sldMk cId="2165147353" sldId="360"/>
        </pc:sldMkLst>
      </pc:sldChg>
      <pc:sldChg chg="modNotes">
        <pc:chgData name="Christopher Berry" userId="468ae48a-5539-4b21-98ea-6081f4d86140" providerId="ADAL" clId="{4CEBAAD1-3E90-4204-9DD5-FBCEE15E1DC4}" dt="2023-12-01T16:14:42.059" v="17" actId="368"/>
        <pc:sldMkLst>
          <pc:docMk/>
          <pc:sldMk cId="3041962058" sldId="361"/>
        </pc:sldMkLst>
      </pc:sldChg>
      <pc:sldChg chg="modNotes">
        <pc:chgData name="Christopher Berry" userId="468ae48a-5539-4b21-98ea-6081f4d86140" providerId="ADAL" clId="{4CEBAAD1-3E90-4204-9DD5-FBCEE15E1DC4}" dt="2023-12-01T16:14:42.067" v="23" actId="368"/>
        <pc:sldMkLst>
          <pc:docMk/>
          <pc:sldMk cId="2194993823" sldId="363"/>
        </pc:sldMkLst>
      </pc:sldChg>
      <pc:sldChg chg="modNotes">
        <pc:chgData name="Christopher Berry" userId="468ae48a-5539-4b21-98ea-6081f4d86140" providerId="ADAL" clId="{4CEBAAD1-3E90-4204-9DD5-FBCEE15E1DC4}" dt="2023-12-01T16:14:42.046" v="9" actId="368"/>
        <pc:sldMkLst>
          <pc:docMk/>
          <pc:sldMk cId="1256812043" sldId="366"/>
        </pc:sldMkLst>
      </pc:sldChg>
      <pc:sldChg chg="modNotes">
        <pc:chgData name="Christopher Berry" userId="468ae48a-5539-4b21-98ea-6081f4d86140" providerId="ADAL" clId="{4CEBAAD1-3E90-4204-9DD5-FBCEE15E1DC4}" dt="2023-12-01T16:14:42.056" v="15" actId="368"/>
        <pc:sldMkLst>
          <pc:docMk/>
          <pc:sldMk cId="2031647966" sldId="367"/>
        </pc:sldMkLst>
      </pc:sldChg>
      <pc:sldChg chg="modNotes">
        <pc:chgData name="Christopher Berry" userId="468ae48a-5539-4b21-98ea-6081f4d86140" providerId="ADAL" clId="{4CEBAAD1-3E90-4204-9DD5-FBCEE15E1DC4}" dt="2023-12-01T16:14:42.062" v="19" actId="368"/>
        <pc:sldMkLst>
          <pc:docMk/>
          <pc:sldMk cId="1842933510" sldId="368"/>
        </pc:sldMkLst>
      </pc:sldChg>
      <pc:sldChg chg="modNotes">
        <pc:chgData name="Christopher Berry" userId="468ae48a-5539-4b21-98ea-6081f4d86140" providerId="ADAL" clId="{4CEBAAD1-3E90-4204-9DD5-FBCEE15E1DC4}" dt="2023-12-01T16:14:42.070" v="25" actId="368"/>
        <pc:sldMkLst>
          <pc:docMk/>
          <pc:sldMk cId="2646392203" sldId="369"/>
        </pc:sldMkLst>
      </pc:sldChg>
      <pc:sldChg chg="modNotes">
        <pc:chgData name="Christopher Berry" userId="468ae48a-5539-4b21-98ea-6081f4d86140" providerId="ADAL" clId="{4CEBAAD1-3E90-4204-9DD5-FBCEE15E1DC4}" dt="2023-12-01T16:14:42.077" v="31" actId="368"/>
        <pc:sldMkLst>
          <pc:docMk/>
          <pc:sldMk cId="1784639254" sldId="370"/>
        </pc:sldMkLst>
      </pc:sldChg>
      <pc:sldChg chg="modNotes">
        <pc:chgData name="Christopher Berry" userId="468ae48a-5539-4b21-98ea-6081f4d86140" providerId="ADAL" clId="{4CEBAAD1-3E90-4204-9DD5-FBCEE15E1DC4}" dt="2023-12-01T16:14:42.072" v="27" actId="368"/>
        <pc:sldMkLst>
          <pc:docMk/>
          <pc:sldMk cId="3046018546" sldId="371"/>
        </pc:sldMkLst>
      </pc:sldChg>
      <pc:sldChg chg="modNotes">
        <pc:chgData name="Christopher Berry" userId="468ae48a-5539-4b21-98ea-6081f4d86140" providerId="ADAL" clId="{4CEBAAD1-3E90-4204-9DD5-FBCEE15E1DC4}" dt="2023-12-01T16:14:42.075" v="29" actId="368"/>
        <pc:sldMkLst>
          <pc:docMk/>
          <pc:sldMk cId="1507019426" sldId="372"/>
        </pc:sldMkLst>
      </pc:sldChg>
    </pc:docChg>
  </pc:docChgLst>
  <pc:docChgLst>
    <pc:chgData name="Christopher Berry" userId="468ae48a-5539-4b21-98ea-6081f4d86140" providerId="ADAL" clId="{BC8137BD-4F84-435E-9D18-FA27D10BE496}"/>
    <pc:docChg chg="custSel modSld">
      <pc:chgData name="Christopher Berry" userId="468ae48a-5539-4b21-98ea-6081f4d86140" providerId="ADAL" clId="{BC8137BD-4F84-435E-9D18-FA27D10BE496}" dt="2023-12-01T15:46:21.336" v="8" actId="21"/>
      <pc:docMkLst>
        <pc:docMk/>
      </pc:docMkLst>
      <pc:sldChg chg="modSp mod">
        <pc:chgData name="Christopher Berry" userId="468ae48a-5539-4b21-98ea-6081f4d86140" providerId="ADAL" clId="{BC8137BD-4F84-435E-9D18-FA27D10BE496}" dt="2023-12-01T15:45:54.570" v="3" actId="20577"/>
        <pc:sldMkLst>
          <pc:docMk/>
          <pc:sldMk cId="1337738250" sldId="257"/>
        </pc:sldMkLst>
        <pc:spChg chg="mod">
          <ac:chgData name="Christopher Berry" userId="468ae48a-5539-4b21-98ea-6081f4d86140" providerId="ADAL" clId="{BC8137BD-4F84-435E-9D18-FA27D10BE496}" dt="2023-12-01T15:45:54.570" v="3" actId="20577"/>
          <ac:spMkLst>
            <pc:docMk/>
            <pc:sldMk cId="1337738250" sldId="257"/>
            <ac:spMk id="4" creationId="{00000000-0000-0000-0000-000000000000}"/>
          </ac:spMkLst>
        </pc:spChg>
      </pc:sldChg>
      <pc:sldChg chg="delSp modSp mod delAnim">
        <pc:chgData name="Christopher Berry" userId="468ae48a-5539-4b21-98ea-6081f4d86140" providerId="ADAL" clId="{BC8137BD-4F84-435E-9D18-FA27D10BE496}" dt="2023-12-01T15:46:21.336" v="8" actId="21"/>
        <pc:sldMkLst>
          <pc:docMk/>
          <pc:sldMk cId="1784639254" sldId="370"/>
        </pc:sldMkLst>
        <pc:spChg chg="mod">
          <ac:chgData name="Christopher Berry" userId="468ae48a-5539-4b21-98ea-6081f4d86140" providerId="ADAL" clId="{BC8137BD-4F84-435E-9D18-FA27D10BE496}" dt="2023-12-01T15:46:16.643" v="7" actId="1076"/>
          <ac:spMkLst>
            <pc:docMk/>
            <pc:sldMk cId="1784639254" sldId="370"/>
            <ac:spMk id="2" creationId="{00000000-0000-0000-0000-000000000000}"/>
          </ac:spMkLst>
        </pc:spChg>
        <pc:spChg chg="mod">
          <ac:chgData name="Christopher Berry" userId="468ae48a-5539-4b21-98ea-6081f4d86140" providerId="ADAL" clId="{BC8137BD-4F84-435E-9D18-FA27D10BE496}" dt="2023-12-01T15:46:14.348" v="6" actId="1076"/>
          <ac:spMkLst>
            <pc:docMk/>
            <pc:sldMk cId="1784639254" sldId="370"/>
            <ac:spMk id="3" creationId="{00000000-0000-0000-0000-000000000000}"/>
          </ac:spMkLst>
        </pc:spChg>
        <pc:spChg chg="del">
          <ac:chgData name="Christopher Berry" userId="468ae48a-5539-4b21-98ea-6081f4d86140" providerId="ADAL" clId="{BC8137BD-4F84-435E-9D18-FA27D10BE496}" dt="2023-12-01T15:46:06.623" v="4" actId="478"/>
          <ac:spMkLst>
            <pc:docMk/>
            <pc:sldMk cId="1784639254" sldId="370"/>
            <ac:spMk id="5" creationId="{00000000-0000-0000-0000-000000000000}"/>
          </ac:spMkLst>
        </pc:spChg>
        <pc:spChg chg="mod">
          <ac:chgData name="Christopher Berry" userId="468ae48a-5539-4b21-98ea-6081f4d86140" providerId="ADAL" clId="{BC8137BD-4F84-435E-9D18-FA27D10BE496}" dt="2023-12-01T15:46:14.348" v="6" actId="1076"/>
          <ac:spMkLst>
            <pc:docMk/>
            <pc:sldMk cId="1784639254" sldId="370"/>
            <ac:spMk id="6" creationId="{00000000-0000-0000-0000-000000000000}"/>
          </ac:spMkLst>
        </pc:spChg>
        <pc:spChg chg="del">
          <ac:chgData name="Christopher Berry" userId="468ae48a-5539-4b21-98ea-6081f4d86140" providerId="ADAL" clId="{BC8137BD-4F84-435E-9D18-FA27D10BE496}" dt="2023-12-01T15:46:21.336" v="8" actId="21"/>
          <ac:spMkLst>
            <pc:docMk/>
            <pc:sldMk cId="1784639254" sldId="370"/>
            <ac:spMk id="7" creationId="{00000000-0000-0000-0000-000000000000}"/>
          </ac:spMkLst>
        </pc:spChg>
      </pc:sldChg>
    </pc:docChg>
  </pc:docChgLst>
  <pc:docChgLst>
    <pc:chgData name="Christopher Berry" userId="468ae48a-5539-4b21-98ea-6081f4d86140" providerId="ADAL" clId="{64711971-431E-4F42-A22E-0387A671F4E0}"/>
    <pc:docChg chg="modSld">
      <pc:chgData name="Christopher Berry" userId="468ae48a-5539-4b21-98ea-6081f4d86140" providerId="ADAL" clId="{64711971-431E-4F42-A22E-0387A671F4E0}" dt="2023-02-23T11:51:14.227" v="3" actId="20577"/>
      <pc:docMkLst>
        <pc:docMk/>
      </pc:docMkLst>
      <pc:sldChg chg="modSp">
        <pc:chgData name="Christopher Berry" userId="468ae48a-5539-4b21-98ea-6081f4d86140" providerId="ADAL" clId="{64711971-431E-4F42-A22E-0387A671F4E0}" dt="2023-02-23T11:51:14.227" v="3" actId="20577"/>
        <pc:sldMkLst>
          <pc:docMk/>
          <pc:sldMk cId="1784639254" sldId="370"/>
        </pc:sldMkLst>
        <pc:spChg chg="mod">
          <ac:chgData name="Christopher Berry" userId="468ae48a-5539-4b21-98ea-6081f4d86140" providerId="ADAL" clId="{64711971-431E-4F42-A22E-0387A671F4E0}" dt="2023-02-23T11:51:14.227" v="3" actId="20577"/>
          <ac:spMkLst>
            <pc:docMk/>
            <pc:sldMk cId="1784639254" sldId="37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01/12/2023</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01/12/2023</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12</a:t>
            </a:fld>
            <a:endParaRPr lang="en-GB"/>
          </a:p>
        </p:txBody>
      </p:sp>
    </p:spTree>
    <p:extLst>
      <p:ext uri="{BB962C8B-B14F-4D97-AF65-F5344CB8AC3E}">
        <p14:creationId xmlns:p14="http://schemas.microsoft.com/office/powerpoint/2010/main" val="306811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14</a:t>
            </a:fld>
            <a:endParaRPr lang="en-GB"/>
          </a:p>
        </p:txBody>
      </p:sp>
    </p:spTree>
    <p:extLst>
      <p:ext uri="{BB962C8B-B14F-4D97-AF65-F5344CB8AC3E}">
        <p14:creationId xmlns:p14="http://schemas.microsoft.com/office/powerpoint/2010/main" val="235455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16</a:t>
            </a:fld>
            <a:endParaRPr lang="en-GB"/>
          </a:p>
        </p:txBody>
      </p:sp>
    </p:spTree>
    <p:extLst>
      <p:ext uri="{BB962C8B-B14F-4D97-AF65-F5344CB8AC3E}">
        <p14:creationId xmlns:p14="http://schemas.microsoft.com/office/powerpoint/2010/main" val="339662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2</a:t>
            </a:fld>
            <a:endParaRPr lang="en-GB"/>
          </a:p>
        </p:txBody>
      </p:sp>
    </p:spTree>
    <p:extLst>
      <p:ext uri="{BB962C8B-B14F-4D97-AF65-F5344CB8AC3E}">
        <p14:creationId xmlns:p14="http://schemas.microsoft.com/office/powerpoint/2010/main" val="9880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6</a:t>
            </a:fld>
            <a:endParaRPr lang="en-GB"/>
          </a:p>
        </p:txBody>
      </p:sp>
    </p:spTree>
    <p:extLst>
      <p:ext uri="{BB962C8B-B14F-4D97-AF65-F5344CB8AC3E}">
        <p14:creationId xmlns:p14="http://schemas.microsoft.com/office/powerpoint/2010/main" val="97243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9</a:t>
            </a:fld>
            <a:endParaRPr lang="en-GB"/>
          </a:p>
        </p:txBody>
      </p:sp>
    </p:spTree>
    <p:extLst>
      <p:ext uri="{BB962C8B-B14F-4D97-AF65-F5344CB8AC3E}">
        <p14:creationId xmlns:p14="http://schemas.microsoft.com/office/powerpoint/2010/main" val="379267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10</a:t>
            </a:fld>
            <a:endParaRPr lang="en-GB"/>
          </a:p>
        </p:txBody>
      </p:sp>
    </p:spTree>
    <p:extLst>
      <p:ext uri="{BB962C8B-B14F-4D97-AF65-F5344CB8AC3E}">
        <p14:creationId xmlns:p14="http://schemas.microsoft.com/office/powerpoint/2010/main" val="305366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11</a:t>
            </a:fld>
            <a:endParaRPr lang="en-GB"/>
          </a:p>
        </p:txBody>
      </p:sp>
    </p:spTree>
    <p:extLst>
      <p:ext uri="{BB962C8B-B14F-4D97-AF65-F5344CB8AC3E}">
        <p14:creationId xmlns:p14="http://schemas.microsoft.com/office/powerpoint/2010/main" val="113792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207E47-C1CA-47C9-BFA1-FDEFD1CE1BAA}" type="datetime1">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92B5-BE86-445D-88C0-242C83A9421E}" type="datetime1">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0B350-EB04-4702-A2C6-BB029CC917C4}" type="datetime1">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C5C7B-1CCF-4D03-A2E8-D3591213E0F6}" type="datetime1">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FBBCEA-51D6-4D4F-B700-EBDD8904452C}" type="datetime1">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355C0-4DE2-42D1-B918-7B0FCE7481FD}" type="datetime1">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9056E-53B5-467C-A68C-D5DD1F771BB5}" type="datetime1">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12/1/2023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a:solidFill>
                  <a:srgbClr val="000066"/>
                </a:solidFill>
                <a:latin typeface="Calibri" pitchFamily="34" charset="0"/>
              </a:rPr>
              <a:t>PSYC761</a:t>
            </a:r>
          </a:p>
          <a:p>
            <a:endParaRPr lang="en-GB" sz="2800" b="1" dirty="0">
              <a:solidFill>
                <a:srgbClr val="000066"/>
              </a:solidFill>
              <a:latin typeface="Calibri" pitchFamily="34" charset="0"/>
            </a:endParaRPr>
          </a:p>
          <a:p>
            <a:r>
              <a:rPr lang="en-GB" sz="2800" b="1" dirty="0">
                <a:solidFill>
                  <a:srgbClr val="000066"/>
                </a:solidFill>
                <a:latin typeface="Calibri" pitchFamily="34" charset="0"/>
              </a:rPr>
              <a:t>6: ANOVA</a:t>
            </a:r>
          </a:p>
          <a:p>
            <a:r>
              <a:rPr lang="en-GB" sz="2800" dirty="0">
                <a:solidFill>
                  <a:srgbClr val="000066"/>
                </a:solidFill>
                <a:latin typeface="Calibri" pitchFamily="34" charset="0"/>
              </a:rPr>
              <a:t>Repeated measures</a:t>
            </a:r>
          </a:p>
          <a:p>
            <a:br>
              <a:rPr lang="en-GB" sz="2800" dirty="0">
                <a:solidFill>
                  <a:srgbClr val="000066"/>
                </a:solidFill>
                <a:latin typeface="Calibri" pitchFamily="34" charset="0"/>
              </a:rPr>
            </a:br>
            <a:r>
              <a:rPr lang="en-GB" sz="2800" b="1" dirty="0">
                <a:solidFill>
                  <a:srgbClr val="000066"/>
                </a:solidFill>
                <a:latin typeface="Calibri" pitchFamily="34" charset="0"/>
              </a:rPr>
              <a:t>Dr Chris Berry</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B212 </a:t>
            </a:r>
            <a:r>
              <a:rPr lang="en-GB" dirty="0">
                <a:solidFill>
                  <a:srgbClr val="990033"/>
                </a:solidFill>
                <a:latin typeface="Calibri" pitchFamily="34" charset="0"/>
                <a:hlinkClick r:id="rId3"/>
              </a:rPr>
              <a:t>christopher.berry@plymouth.ac.uk</a:t>
            </a:r>
            <a:endParaRPr lang="en-GB" dirty="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a:t>Convert to long format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3"/>
          <a:stretch>
            <a:fillRect/>
          </a:stretch>
        </p:blipFill>
        <p:spPr>
          <a:xfrm>
            <a:off x="7275308" y="513943"/>
            <a:ext cx="2924583" cy="5830114"/>
          </a:xfrm>
          <a:prstGeom prst="rect">
            <a:avLst/>
          </a:prstGeom>
        </p:spPr>
      </p:pic>
      <p:pic>
        <p:nvPicPr>
          <p:cNvPr id="6" name="Picture 5"/>
          <p:cNvPicPr>
            <a:picLocks noChangeAspect="1"/>
          </p:cNvPicPr>
          <p:nvPr/>
        </p:nvPicPr>
        <p:blipFill>
          <a:blip r:embed="rId4"/>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a:t>Bayes Factor</a:t>
            </a:r>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a:ln>
                  <a:noFill/>
                </a:ln>
                <a:solidFill>
                  <a:srgbClr val="06287E"/>
                </a:solidFill>
                <a:effectLst/>
                <a:latin typeface="Lucida Console" panose="020B0609040504020204" pitchFamily="49" charset="0"/>
              </a:rPr>
              <a:t>anovaBF</a:t>
            </a:r>
            <a:r>
              <a:rPr kumimoji="0" lang="en-US" altLang="en-US" sz="2400" b="0" i="0" u="none" strike="noStrike" cap="none" normalizeH="0" baseline="0" dirty="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solidFill>
                  <a:srgbClr val="006600"/>
                </a:solidFill>
                <a:effectLst/>
                <a:latin typeface="Lucida Console" panose="020B0609040504020204" pitchFamily="49" charset="0"/>
              </a:rPr>
              <a:t>ppt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effectLst/>
                <a:latin typeface="Lucida Console" panose="020B0609040504020204" pitchFamily="49" charset="0"/>
              </a:rPr>
              <a:t>whichRandom</a:t>
            </a:r>
            <a:r>
              <a:rPr kumimoji="0" lang="en-US" altLang="en-US" sz="2400" b="0" i="0" u="none" strike="noStrike" cap="none" normalizeH="0" baseline="0" dirty="0">
                <a:ln>
                  <a:noFill/>
                </a:ln>
                <a:effectLst/>
                <a:latin typeface="Lucida Console" panose="020B0609040504020204" pitchFamily="49" charset="0"/>
              </a:rPr>
              <a:t> =</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lang="en-US" altLang="en-US" sz="2400" dirty="0" err="1">
                <a:solidFill>
                  <a:srgbClr val="006600"/>
                </a:solidFill>
                <a:latin typeface="Lucida Console" panose="020B0609040504020204" pitchFamily="49" charset="0"/>
              </a:rPr>
              <a:t>ppt</a:t>
            </a:r>
            <a:r>
              <a:rPr lang="en-US" altLang="en-US" sz="2400" dirty="0">
                <a:solidFill>
                  <a:srgbClr val="4070A0"/>
                </a:solidFill>
                <a:latin typeface="Lucida Console" panose="020B0609040504020204" pitchFamily="49" charset="0"/>
              </a:rPr>
              <a:t>"</a:t>
            </a:r>
            <a:r>
              <a:rPr kumimoji="0" lang="en-US" altLang="en-US" sz="2400" b="0" i="0" u="none" strike="noStrike" cap="none" normalizeH="0" baseline="0" dirty="0">
                <a:ln>
                  <a:noFill/>
                </a:ln>
                <a:solidFill>
                  <a:srgbClr val="4070A0"/>
                </a:solidFill>
                <a:effectLst/>
                <a:latin typeface="Lucida Console" panose="020B0609040504020204" pitchFamily="49" charset="0"/>
              </a:rPr>
              <a:t>)</a:t>
            </a:r>
            <a:endParaRPr kumimoji="0" lang="en-US" altLang="en-US" sz="300" b="0" i="0" u="none" strike="noStrike" cap="none" normalizeH="0" baseline="0" dirty="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a:solidFill>
                  <a:srgbClr val="006600"/>
                </a:solidFill>
                <a:latin typeface="+mj-lt"/>
              </a:rPr>
              <a:t>Notice that the model is assessed relative to the null model of </a:t>
            </a:r>
            <a:r>
              <a:rPr lang="en-GB" dirty="0" err="1">
                <a:solidFill>
                  <a:srgbClr val="006600"/>
                </a:solidFill>
                <a:latin typeface="Lucida Console" panose="020B0609040504020204" pitchFamily="49" charset="0"/>
              </a:rPr>
              <a:t>ppt</a:t>
            </a:r>
            <a:r>
              <a:rPr lang="en-GB" dirty="0">
                <a:solidFill>
                  <a:srgbClr val="006600"/>
                </a:solidFill>
                <a:latin typeface="+mj-lt"/>
              </a:rPr>
              <a:t> on its own</a:t>
            </a:r>
            <a:br>
              <a:rPr lang="en-GB" dirty="0">
                <a:solidFill>
                  <a:srgbClr val="006600"/>
                </a:solidFill>
                <a:latin typeface="+mj-lt"/>
              </a:rPr>
            </a:br>
            <a:r>
              <a:rPr lang="en-GB" dirty="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a:t>The model with </a:t>
            </a:r>
            <a:r>
              <a:rPr lang="en-GB" sz="2200" dirty="0">
                <a:latin typeface="Lucida Console" panose="020B0609040504020204" pitchFamily="49" charset="0"/>
              </a:rPr>
              <a:t>time + </a:t>
            </a:r>
            <a:r>
              <a:rPr lang="en-GB" sz="2200" dirty="0" err="1">
                <a:latin typeface="Lucida Console" panose="020B0609040504020204" pitchFamily="49" charset="0"/>
              </a:rPr>
              <a:t>ppt</a:t>
            </a:r>
            <a:r>
              <a:rPr lang="en-GB" sz="2200" dirty="0">
                <a:latin typeface="Lucida Console" panose="020B0609040504020204" pitchFamily="49" charset="0"/>
              </a:rPr>
              <a:t> </a:t>
            </a:r>
            <a:r>
              <a:rPr lang="en-GB" sz="2200" dirty="0"/>
              <a:t>is over 300 times more likely than the model with </a:t>
            </a:r>
            <a:r>
              <a:rPr lang="en-GB" sz="2200" dirty="0" err="1">
                <a:latin typeface="Lucida Console" panose="020B0609040504020204" pitchFamily="49" charset="0"/>
              </a:rPr>
              <a:t>ppt</a:t>
            </a:r>
            <a:r>
              <a:rPr lang="en-GB" sz="2200" dirty="0"/>
              <a:t> only.</a:t>
            </a:r>
          </a:p>
          <a:p>
            <a:pPr marL="285750" indent="-285750">
              <a:buFont typeface="Arial" panose="020B0604020202020204" pitchFamily="34" charset="0"/>
              <a:buChar char="•"/>
            </a:pPr>
            <a:r>
              <a:rPr lang="en-GB" sz="2200" dirty="0"/>
              <a:t>It’s over 300 times more likely that there’s a difference between the time conditions, than there is no difference.</a:t>
            </a:r>
          </a:p>
          <a:p>
            <a:pPr marL="285750" indent="-285750">
              <a:buFont typeface="Arial" panose="020B0604020202020204" pitchFamily="34" charset="0"/>
              <a:buChar char="•"/>
            </a:pPr>
            <a:r>
              <a:rPr lang="en-GB" sz="2200" dirty="0"/>
              <a:t>There’s evidence for an effect of time on performance, BF = 331.42.</a:t>
            </a:r>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a:solidFill>
                  <a:schemeClr val="tx2"/>
                </a:solidFill>
              </a:rPr>
              <a:t>Pairwise comparisons:</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day3</a:t>
            </a:r>
            <a:r>
              <a:rPr lang="en-GB" sz="2000" dirty="0"/>
              <a:t>?</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month2</a:t>
            </a:r>
            <a:r>
              <a:rPr lang="en-GB" sz="2000" dirty="0"/>
              <a:t>?</a:t>
            </a:r>
          </a:p>
          <a:p>
            <a:r>
              <a:rPr lang="en-GB" sz="2000" dirty="0"/>
              <a:t>Is the mean of </a:t>
            </a:r>
            <a:r>
              <a:rPr lang="en-GB" dirty="0">
                <a:solidFill>
                  <a:schemeClr val="tx2"/>
                </a:solidFill>
                <a:latin typeface="Lucida Console" panose="020B0609040504020204" pitchFamily="49" charset="0"/>
              </a:rPr>
              <a:t>day3</a:t>
            </a:r>
            <a:r>
              <a:rPr lang="en-GB" sz="2000" dirty="0"/>
              <a:t> different from </a:t>
            </a:r>
            <a:r>
              <a:rPr lang="en-GB" dirty="0">
                <a:solidFill>
                  <a:schemeClr val="tx2"/>
                </a:solidFill>
                <a:latin typeface="Lucida Console" panose="020B0609040504020204" pitchFamily="49" charset="0"/>
              </a:rPr>
              <a:t>month2</a:t>
            </a:r>
            <a:r>
              <a:rPr lang="en-GB" sz="2000" dirty="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pairs of conditions we want, 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a:solidFill>
                  <a:schemeClr val="tx2"/>
                </a:solidFill>
              </a:rPr>
              <a:t>If BF &gt; 3</a:t>
            </a: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p>
          <a:p>
            <a:pPr marL="0" indent="0">
              <a:buNone/>
            </a:pPr>
            <a:r>
              <a:rPr lang="en-GB" sz="2200" dirty="0"/>
              <a:t>Analysed RTs of “no” and “yes” decisions made to statements spoken by faces according to whether the eyes were averted to the left, right, or were looking directly at the participant.</a:t>
            </a:r>
          </a:p>
          <a:p>
            <a:r>
              <a:rPr lang="en-GB" sz="2200" dirty="0"/>
              <a:t>Dependent variable: </a:t>
            </a:r>
            <a:r>
              <a:rPr lang="en-GB" sz="2200" b="1" dirty="0">
                <a:solidFill>
                  <a:schemeClr val="tx2"/>
                </a:solidFill>
              </a:rPr>
              <a:t>log</a:t>
            </a:r>
            <a:r>
              <a:rPr lang="en-GB" sz="2200" dirty="0">
                <a:solidFill>
                  <a:schemeClr val="tx2"/>
                </a:solidFill>
              </a:rPr>
              <a:t> </a:t>
            </a:r>
            <a:r>
              <a:rPr lang="en-GB" sz="2200" b="1" dirty="0">
                <a:solidFill>
                  <a:schemeClr val="tx2"/>
                </a:solidFill>
              </a:rPr>
              <a:t>RT</a:t>
            </a:r>
          </a:p>
          <a:p>
            <a:r>
              <a:rPr lang="en-GB" sz="2200" dirty="0"/>
              <a:t>Independent variable 1: </a:t>
            </a:r>
            <a:r>
              <a:rPr lang="en-GB" sz="2200" b="1" dirty="0">
                <a:solidFill>
                  <a:schemeClr val="tx2"/>
                </a:solidFill>
              </a:rPr>
              <a:t>Agreement (2 levels)</a:t>
            </a:r>
          </a:p>
          <a:p>
            <a:r>
              <a:rPr lang="en-GB" sz="2200" dirty="0"/>
              <a:t>Independent variable 2: </a:t>
            </a:r>
            <a:r>
              <a:rPr lang="en-GB" sz="2200" b="1" dirty="0">
                <a:solidFill>
                  <a:schemeClr val="tx2"/>
                </a:solidFill>
              </a:rPr>
              <a:t>Gaze </a:t>
            </a:r>
            <a:r>
              <a:rPr lang="en-GB" sz="2200" b="1">
                <a:solidFill>
                  <a:schemeClr val="tx2"/>
                </a:solidFill>
              </a:rPr>
              <a:t>Direction (3 </a:t>
            </a:r>
            <a:r>
              <a:rPr lang="en-GB" sz="2200" b="1" dirty="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3"/>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3"/>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3"/>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a:t>Yes</a:t>
            </a:r>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a:t>No</a:t>
            </a:r>
          </a:p>
        </p:txBody>
      </p:sp>
      <p:sp>
        <p:nvSpPr>
          <p:cNvPr id="11" name="Rectangle 10"/>
          <p:cNvSpPr/>
          <p:nvPr/>
        </p:nvSpPr>
        <p:spPr>
          <a:xfrm>
            <a:off x="268900" y="290065"/>
            <a:ext cx="7100085" cy="523220"/>
          </a:xfrm>
          <a:prstGeom prst="rect">
            <a:avLst/>
          </a:prstGeom>
        </p:spPr>
        <p:txBody>
          <a:bodyPr wrap="none">
            <a:spAutoFit/>
          </a:bodyPr>
          <a:lstStyle/>
          <a:p>
            <a:r>
              <a:rPr lang="en-GB" sz="2800" b="1" dirty="0">
                <a:solidFill>
                  <a:schemeClr val="tx2"/>
                </a:solidFill>
                <a:latin typeface="+mj-lt"/>
              </a:rPr>
              <a:t>Example: Two-way repeated measures ANOVA</a:t>
            </a: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a:t>Gaze Direction</a:t>
            </a:r>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a:t>direct</a:t>
            </a:r>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a:t>Agree with statement?</a:t>
            </a:r>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schemeClr val="tx2"/>
                </a:solidFill>
              </a:rPr>
              <a:t>2 x 3 = 6 cells of the design</a:t>
            </a: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a:solidFill>
                  <a:schemeClr val="tx2"/>
                </a:solidFill>
              </a:rPr>
              <a:t>Is an interaction evident?</a:t>
            </a:r>
          </a:p>
          <a:p>
            <a:r>
              <a:rPr lang="en-GB" dirty="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a:latin typeface="+mj-lt"/>
              </a:rPr>
              <a:t>Again, notice that the model is assessed relative to the null model of </a:t>
            </a:r>
            <a:r>
              <a:rPr lang="en-GB" sz="2000" dirty="0" err="1">
                <a:solidFill>
                  <a:srgbClr val="006600"/>
                </a:solidFill>
                <a:latin typeface="Lucida Console" panose="020B0609040504020204" pitchFamily="49" charset="0"/>
              </a:rPr>
              <a:t>ppt</a:t>
            </a:r>
            <a:r>
              <a:rPr lang="en-GB" sz="2000" dirty="0">
                <a:latin typeface="+mj-lt"/>
              </a:rPr>
              <a:t> on its own.</a:t>
            </a:r>
          </a:p>
          <a:p>
            <a:r>
              <a:rPr lang="en-GB" sz="2000" dirty="0">
                <a:latin typeface="+mj-lt"/>
              </a:rPr>
              <a:t>[1]: Evidence for a main effect of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BF = 25.97</a:t>
            </a:r>
          </a:p>
          <a:p>
            <a:r>
              <a:rPr lang="en-GB" sz="2000" dirty="0">
                <a:latin typeface="+mj-lt"/>
              </a:rPr>
              <a:t>[2]: Evidence against a main effect of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Interaction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a:latin typeface="+mj-lt"/>
              </a:rPr>
              <a:t>Evidence for the interaction is assessed by comparing [4] and [3]</a:t>
            </a:r>
          </a:p>
          <a:p>
            <a:r>
              <a:rPr lang="en-GB" dirty="0">
                <a:latin typeface="Lucida Console" panose="020B0609040504020204" pitchFamily="49" charset="0"/>
              </a:rPr>
              <a:t>	bf[4] / bf[3]</a:t>
            </a:r>
          </a:p>
          <a:p>
            <a:endParaRPr lang="en-GB" dirty="0">
              <a:latin typeface="Lucida Console" panose="020B0609040504020204" pitchFamily="49" charset="0"/>
            </a:endParaRPr>
          </a:p>
          <a:p>
            <a:r>
              <a:rPr lang="en-GB" sz="2000" dirty="0">
                <a:latin typeface="+mj-lt"/>
              </a:rPr>
              <a:t>There’s substantial evidence for an interaction between </a:t>
            </a:r>
            <a:r>
              <a:rPr lang="en-GB" b="1" dirty="0" err="1">
                <a:solidFill>
                  <a:schemeClr val="accent6">
                    <a:lumMod val="50000"/>
                  </a:schemeClr>
                </a:solidFill>
                <a:latin typeface="Lucida Console" panose="020B0609040504020204" pitchFamily="49" charset="0"/>
              </a:rPr>
              <a:t>gaze_direction</a:t>
            </a:r>
            <a:r>
              <a:rPr lang="en-GB" sz="2000" dirty="0">
                <a:latin typeface="+mj-lt"/>
              </a:rPr>
              <a:t> and </a:t>
            </a:r>
            <a:r>
              <a:rPr lang="en-GB" b="1" dirty="0">
                <a:solidFill>
                  <a:schemeClr val="accent6">
                    <a:lumMod val="50000"/>
                  </a:schemeClr>
                </a:solidFill>
                <a:latin typeface="Lucida Console" panose="020B0609040504020204" pitchFamily="49" charset="0"/>
              </a:rPr>
              <a:t>agreement</a:t>
            </a:r>
            <a:r>
              <a:rPr lang="en-GB" sz="2000" dirty="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a:t>If there’s evidence for an interaction (BF &gt; 3), </a:t>
            </a:r>
            <a:r>
              <a:rPr lang="en-GB" sz="2200" dirty="0">
                <a:solidFill>
                  <a:schemeClr val="tx2"/>
                </a:solidFill>
              </a:rPr>
              <a:t>follow-up</a:t>
            </a:r>
            <a:r>
              <a:rPr lang="en-GB" sz="2200" dirty="0"/>
              <a:t> </a:t>
            </a:r>
            <a:r>
              <a:rPr lang="en-GB" sz="2200" dirty="0">
                <a:solidFill>
                  <a:schemeClr val="tx2"/>
                </a:solidFill>
              </a:rPr>
              <a:t>comparisons</a:t>
            </a:r>
            <a:r>
              <a:rPr lang="en-GB" sz="2200" dirty="0"/>
              <a:t> can be conducted to determine whether there’s evidence for an effect of a factor </a:t>
            </a:r>
            <a:r>
              <a:rPr lang="en-GB" sz="2200" i="1" dirty="0"/>
              <a:t>at</a:t>
            </a:r>
            <a:r>
              <a:rPr lang="en-GB" sz="2200" dirty="0"/>
              <a:t> </a:t>
            </a:r>
            <a:r>
              <a:rPr lang="en-GB" sz="2200" i="1" dirty="0"/>
              <a:t>each level </a:t>
            </a:r>
            <a:r>
              <a:rPr lang="en-GB" sz="2200" dirty="0"/>
              <a:t>of the other factor. </a:t>
            </a:r>
          </a:p>
          <a:p>
            <a:r>
              <a:rPr lang="en-GB" sz="2200" dirty="0"/>
              <a:t>e.g., </a:t>
            </a:r>
          </a:p>
          <a:p>
            <a:pPr lvl="1"/>
            <a:r>
              <a:rPr lang="en-GB" sz="2200" dirty="0"/>
              <a:t>is there evidence of an effect of </a:t>
            </a:r>
            <a:r>
              <a:rPr lang="en-GB" sz="2200" b="1" dirty="0">
                <a:solidFill>
                  <a:schemeClr val="accent6">
                    <a:lumMod val="50000"/>
                  </a:schemeClr>
                </a:solidFill>
              </a:rPr>
              <a:t>agreement</a:t>
            </a:r>
            <a:r>
              <a:rPr lang="en-GB" sz="2200" dirty="0"/>
              <a:t> in:</a:t>
            </a:r>
          </a:p>
          <a:p>
            <a:pPr lvl="2"/>
            <a:r>
              <a:rPr lang="en-GB" sz="2200" dirty="0"/>
              <a:t>the </a:t>
            </a:r>
            <a:r>
              <a:rPr lang="en-GB" sz="2200" dirty="0" err="1">
                <a:solidFill>
                  <a:schemeClr val="tx2"/>
                </a:solidFill>
              </a:rPr>
              <a:t>averted_left</a:t>
            </a:r>
            <a:r>
              <a:rPr lang="en-GB" sz="2200" dirty="0"/>
              <a:t> condition?</a:t>
            </a:r>
          </a:p>
          <a:p>
            <a:pPr lvl="2"/>
            <a:r>
              <a:rPr lang="en-GB" sz="2200" dirty="0"/>
              <a:t>the </a:t>
            </a:r>
            <a:r>
              <a:rPr lang="en-GB" sz="2200" dirty="0" err="1">
                <a:solidFill>
                  <a:schemeClr val="tx2"/>
                </a:solidFill>
              </a:rPr>
              <a:t>averted_right</a:t>
            </a:r>
            <a:r>
              <a:rPr lang="en-GB" sz="2200" dirty="0"/>
              <a:t> condition?</a:t>
            </a:r>
          </a:p>
          <a:p>
            <a:pPr lvl="2"/>
            <a:r>
              <a:rPr lang="en-GB" sz="2200" dirty="0"/>
              <a:t>the </a:t>
            </a:r>
            <a:r>
              <a:rPr lang="en-GB" sz="2200" dirty="0">
                <a:solidFill>
                  <a:schemeClr val="tx2"/>
                </a:solidFill>
              </a:rPr>
              <a:t>direct</a:t>
            </a:r>
            <a:r>
              <a:rPr lang="en-GB" sz="2200" dirty="0"/>
              <a:t> condition?</a:t>
            </a:r>
          </a:p>
          <a:p>
            <a:pPr marL="457200" lvl="1"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condition </a:t>
            </a:r>
            <a:r>
              <a:rPr lang="en-GB">
                <a:latin typeface="+mj-lt"/>
              </a:rPr>
              <a:t>we want, </a:t>
            </a:r>
            <a:r>
              <a:rPr lang="en-GB" dirty="0">
                <a:latin typeface="+mj-lt"/>
              </a:rPr>
              <a:t>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1382060"/>
            <a:ext cx="9677400" cy="1077218"/>
          </a:xfrm>
          <a:prstGeom prst="rect">
            <a:avLst/>
          </a:prstGeom>
          <a:solidFill>
            <a:schemeClr val="accent1">
              <a:lumMod val="40000"/>
              <a:lumOff val="60000"/>
            </a:schemeClr>
          </a:solidFill>
        </p:spPr>
        <p:txBody>
          <a:bodyPr wrap="square" rtlCol="0">
            <a:spAutoFit/>
          </a:bodyPr>
          <a:lstStyle/>
          <a:p>
            <a:r>
              <a:rPr lang="en-GB" sz="3200" b="1" dirty="0"/>
              <a:t>Activity: Remainder of Session</a:t>
            </a:r>
          </a:p>
          <a:p>
            <a:r>
              <a:rPr lang="en-GB" sz="3200" b="1" dirty="0"/>
              <a:t>Start Worksheet 6 and Exercises using </a:t>
            </a:r>
            <a:r>
              <a:rPr lang="en-GB" sz="3200" b="1" dirty="0" err="1"/>
              <a:t>RStudio</a:t>
            </a:r>
            <a:endParaRPr lang="en-GB" sz="3200" b="1" dirty="0"/>
          </a:p>
        </p:txBody>
      </p:sp>
      <p:sp>
        <p:nvSpPr>
          <p:cNvPr id="2" name="Rectangle 1"/>
          <p:cNvSpPr/>
          <p:nvPr/>
        </p:nvSpPr>
        <p:spPr>
          <a:xfrm>
            <a:off x="1257300" y="3578107"/>
            <a:ext cx="5676810" cy="1200329"/>
          </a:xfrm>
          <a:prstGeom prst="rect">
            <a:avLst/>
          </a:prstGeom>
          <a:solidFill>
            <a:schemeClr val="accent6">
              <a:lumMod val="60000"/>
              <a:lumOff val="40000"/>
            </a:schemeClr>
          </a:solidFill>
        </p:spPr>
        <p:txBody>
          <a:bodyPr wrap="none">
            <a:spAutoFit/>
          </a:bodyPr>
          <a:lstStyle/>
          <a:p>
            <a:r>
              <a:rPr lang="en-GB" sz="2400" dirty="0"/>
              <a:t>Worksheet 6: </a:t>
            </a:r>
            <a:endParaRPr lang="en-GB" sz="2400" dirty="0">
              <a:hlinkClick r:id="rId3"/>
            </a:endParaRPr>
          </a:p>
          <a:p>
            <a:r>
              <a:rPr lang="en-GB" sz="2400" dirty="0">
                <a:hlinkClick r:id="rId3"/>
              </a:rPr>
              <a:t>https://chrisjberry.github.io/datafluencyCB/</a:t>
            </a:r>
            <a:endParaRPr lang="en-GB" sz="2400" dirty="0"/>
          </a:p>
          <a:p>
            <a:r>
              <a:rPr lang="en-GB" sz="2400" dirty="0"/>
              <a:t>(or DLE)</a:t>
            </a:r>
          </a:p>
        </p:txBody>
      </p:sp>
      <p:sp>
        <p:nvSpPr>
          <p:cNvPr id="3" name="TextBox 2"/>
          <p:cNvSpPr txBox="1"/>
          <p:nvPr/>
        </p:nvSpPr>
        <p:spPr>
          <a:xfrm>
            <a:off x="1257300" y="2499527"/>
            <a:ext cx="6295634" cy="646331"/>
          </a:xfrm>
          <a:prstGeom prst="rect">
            <a:avLst/>
          </a:prstGeom>
          <a:noFill/>
        </p:spPr>
        <p:txBody>
          <a:bodyPr wrap="none" rtlCol="0">
            <a:spAutoFit/>
          </a:bodyPr>
          <a:lstStyle/>
          <a:p>
            <a:r>
              <a:rPr lang="en-GB" dirty="0"/>
              <a:t>Finish for next session.</a:t>
            </a:r>
            <a:br>
              <a:rPr lang="en-GB" dirty="0"/>
            </a:br>
            <a:r>
              <a:rPr lang="en-GB" dirty="0"/>
              <a:t>Please ask me if you have any questions on the code or concepts.</a:t>
            </a:r>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a:t>In a </a:t>
            </a:r>
            <a:r>
              <a:rPr lang="en-GB" sz="2400" dirty="0">
                <a:solidFill>
                  <a:schemeClr val="tx2"/>
                </a:solidFill>
              </a:rPr>
              <a:t>within-subjects design</a:t>
            </a:r>
            <a:r>
              <a:rPr lang="en-GB" sz="2400" dirty="0"/>
              <a:t>, each participant takes part in every condition in the design. </a:t>
            </a:r>
            <a:br>
              <a:rPr lang="en-GB" sz="2400" dirty="0"/>
            </a:br>
            <a:r>
              <a:rPr lang="en-GB" sz="2400" dirty="0"/>
              <a:t>e.g., performance on a cognitive task at time 1, time 2, and time 3.</a:t>
            </a:r>
          </a:p>
          <a:p>
            <a:r>
              <a:rPr lang="en-GB" sz="2400" dirty="0"/>
              <a:t>Each participant therefore contributes </a:t>
            </a:r>
            <a:r>
              <a:rPr lang="en-GB" sz="2400" dirty="0">
                <a:solidFill>
                  <a:schemeClr val="tx2"/>
                </a:solidFill>
              </a:rPr>
              <a:t>multiple scores</a:t>
            </a:r>
            <a:br>
              <a:rPr lang="en-GB" sz="2400" dirty="0"/>
            </a:br>
            <a:endParaRPr lang="en-GB" sz="2400" dirty="0"/>
          </a:p>
          <a:p>
            <a:r>
              <a:rPr lang="en-GB" sz="2400" dirty="0"/>
              <a:t>The terms </a:t>
            </a:r>
            <a:r>
              <a:rPr lang="en-GB" sz="2400" dirty="0">
                <a:solidFill>
                  <a:schemeClr val="tx2"/>
                </a:solidFill>
              </a:rPr>
              <a:t>repeated measures </a:t>
            </a:r>
            <a:r>
              <a:rPr lang="en-GB" sz="2400" dirty="0"/>
              <a:t>and </a:t>
            </a:r>
            <a:r>
              <a:rPr lang="en-GB" sz="2400" dirty="0">
                <a:solidFill>
                  <a:schemeClr val="tx2"/>
                </a:solidFill>
              </a:rPr>
              <a:t>within-subjects are </a:t>
            </a:r>
            <a:r>
              <a:rPr lang="en-GB" sz="2400" dirty="0"/>
              <a:t>used interchangeably.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3"/>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a:solidFill>
                  <a:schemeClr val="tx2"/>
                </a:solidFill>
              </a:rPr>
              <a:t>Three scores per participant</a:t>
            </a:r>
          </a:p>
          <a:p>
            <a:r>
              <a:rPr lang="en-GB" sz="1400" dirty="0">
                <a:solidFill>
                  <a:schemeClr val="tx2"/>
                </a:solidFill>
              </a:rPr>
              <a:t>on the dependent variable </a:t>
            </a:r>
            <a:br>
              <a:rPr lang="en-GB" sz="1400" dirty="0">
                <a:solidFill>
                  <a:schemeClr val="tx2"/>
                </a:solidFill>
              </a:rPr>
            </a:br>
            <a:r>
              <a:rPr lang="en-GB" sz="1400" dirty="0">
                <a:solidFill>
                  <a:schemeClr val="tx2"/>
                </a:solidFill>
              </a:rPr>
              <a:t>(e.g., accuracy on a task)</a:t>
            </a: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a:t>The levels of the independent variable are usually referred to as </a:t>
            </a:r>
            <a:r>
              <a:rPr lang="en-GB" sz="2400" b="1" dirty="0">
                <a:solidFill>
                  <a:schemeClr val="tx2"/>
                </a:solidFill>
              </a:rPr>
              <a:t>conditions</a:t>
            </a:r>
          </a:p>
          <a:p>
            <a:pPr marL="457200" lvl="1" indent="0">
              <a:buNone/>
            </a:pPr>
            <a:r>
              <a:rPr lang="en-GB" sz="2400" dirty="0"/>
              <a:t>E.g., Time has 3 levels or conditions, </a:t>
            </a:r>
          </a:p>
          <a:p>
            <a:pPr marL="457200" lvl="1" indent="0">
              <a:buNone/>
            </a:pPr>
            <a:r>
              <a:rPr lang="en-GB" sz="2400" dirty="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there’s evidence that the </a:t>
            </a:r>
            <a:r>
              <a:rPr lang="en-GB" sz="2000" b="1" dirty="0">
                <a:solidFill>
                  <a:schemeClr val="tx2"/>
                </a:solidFill>
              </a:rPr>
              <a:t>Ms </a:t>
            </a:r>
            <a:r>
              <a:rPr lang="en-GB" sz="2000" dirty="0"/>
              <a:t>(</a:t>
            </a:r>
            <a:r>
              <a:rPr lang="en-GB" sz="2000" b="1" dirty="0">
                <a:solidFill>
                  <a:schemeClr val="tx2"/>
                </a:solidFill>
              </a:rPr>
              <a:t>means) of the conditions differ.</a:t>
            </a: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a:t>Individual differences</a:t>
            </a:r>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a:t>Participants’ performance is often </a:t>
            </a:r>
            <a:r>
              <a:rPr lang="en-GB" sz="2000" i="1" dirty="0">
                <a:solidFill>
                  <a:schemeClr val="tx2"/>
                </a:solidFill>
              </a:rPr>
              <a:t>correlated</a:t>
            </a:r>
            <a:r>
              <a:rPr lang="en-GB" sz="2000" dirty="0"/>
              <a:t> across conditions:</a:t>
            </a:r>
            <a:br>
              <a:rPr lang="en-GB" sz="2000" dirty="0"/>
            </a:br>
            <a:r>
              <a:rPr lang="en-GB" sz="2000" dirty="0"/>
              <a:t>e.g., if perform well at time 1, likely perform well at time 2, and time 3. </a:t>
            </a:r>
          </a:p>
          <a:p>
            <a:pPr marL="457200" lvl="1" indent="-282575"/>
            <a:r>
              <a:rPr lang="en-GB" sz="2000" dirty="0"/>
              <a:t>Thus, some </a:t>
            </a:r>
            <a:r>
              <a:rPr lang="en-GB" sz="2000" dirty="0">
                <a:solidFill>
                  <a:schemeClr val="tx2"/>
                </a:solidFill>
              </a:rPr>
              <a:t>variability in the dependent variable is explained by the participants</a:t>
            </a:r>
            <a:r>
              <a:rPr lang="en-GB" sz="2000" dirty="0"/>
              <a:t> themselves.</a:t>
            </a:r>
          </a:p>
          <a:p>
            <a:pPr marL="457200" lvl="1" indent="-282575"/>
            <a:r>
              <a:rPr lang="en-GB" sz="2000" dirty="0"/>
              <a:t>We’d like to </a:t>
            </a:r>
            <a:r>
              <a:rPr lang="en-GB" sz="2000" dirty="0">
                <a:solidFill>
                  <a:schemeClr val="tx2"/>
                </a:solidFill>
              </a:rPr>
              <a:t>account for this </a:t>
            </a:r>
            <a:r>
              <a:rPr lang="en-GB" sz="2000" dirty="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a:solidFill>
                  <a:schemeClr val="tx2"/>
                </a:solidFill>
              </a:rPr>
              <a:t>Consistencies </a:t>
            </a:r>
            <a:r>
              <a:rPr lang="en-GB" sz="1600" i="1" dirty="0">
                <a:solidFill>
                  <a:schemeClr val="tx2"/>
                </a:solidFill>
              </a:rPr>
              <a:t>within</a:t>
            </a:r>
            <a:r>
              <a:rPr lang="en-GB" sz="1600" dirty="0">
                <a:solidFill>
                  <a:schemeClr val="tx2"/>
                </a:solidFill>
              </a:rPr>
              <a:t> participants evident</a:t>
            </a: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a:latin typeface="+mj-lt"/>
              </a:rPr>
              <a:t>Area of box = variance in DV to be explained.</a:t>
            </a:r>
          </a:p>
          <a:p>
            <a:r>
              <a:rPr lang="en-GB" sz="1200" dirty="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a:t>Repeated measures ANOVA: representation</a:t>
            </a:r>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 repeated measures ANOVA:</a:t>
            </a:r>
          </a:p>
          <a:p>
            <a:pPr marL="574675" lvl="2" indent="0">
              <a:buNone/>
            </a:pPr>
            <a:r>
              <a:rPr lang="en-GB" sz="1800" dirty="0"/>
              <a:t>1.</a:t>
            </a:r>
            <a:r>
              <a:rPr lang="en-GB" sz="1800" dirty="0">
                <a:solidFill>
                  <a:schemeClr val="tx2"/>
                </a:solidFill>
              </a:rPr>
              <a:t> </a:t>
            </a:r>
            <a:r>
              <a:rPr lang="en-GB" sz="1800" dirty="0"/>
              <a:t>The variance explained by the </a:t>
            </a:r>
            <a:r>
              <a:rPr lang="en-GB" sz="1800" b="1" dirty="0">
                <a:solidFill>
                  <a:srgbClr val="006600"/>
                </a:solidFill>
              </a:rPr>
              <a:t>participant</a:t>
            </a:r>
            <a:r>
              <a:rPr lang="en-GB" sz="1800" b="1" dirty="0">
                <a:solidFill>
                  <a:schemeClr val="tx2"/>
                </a:solidFill>
              </a:rPr>
              <a:t> </a:t>
            </a:r>
            <a:r>
              <a:rPr lang="en-GB" sz="1800" dirty="0"/>
              <a:t>is first accounted for.</a:t>
            </a:r>
          </a:p>
          <a:p>
            <a:pPr marL="574675" lvl="2" indent="0">
              <a:buNone/>
            </a:pPr>
            <a:r>
              <a:rPr lang="en-GB" sz="1800" dirty="0"/>
              <a:t>2. Then the unique contribution of the </a:t>
            </a:r>
            <a:r>
              <a:rPr lang="en-GB" sz="1800" b="1" dirty="0">
                <a:solidFill>
                  <a:schemeClr val="accent6">
                    <a:lumMod val="50000"/>
                  </a:schemeClr>
                </a:solidFill>
              </a:rPr>
              <a:t>independent variable </a:t>
            </a:r>
            <a:r>
              <a:rPr lang="en-GB" sz="1800" dirty="0"/>
              <a:t>(e.g., </a:t>
            </a:r>
            <a:r>
              <a:rPr lang="en-GB" sz="1800" dirty="0">
                <a:solidFill>
                  <a:schemeClr val="accent6">
                    <a:lumMod val="50000"/>
                  </a:schemeClr>
                </a:solidFill>
              </a:rPr>
              <a:t>Time</a:t>
            </a:r>
            <a:r>
              <a:rPr lang="en-GB" sz="1800" dirty="0"/>
              <a:t>) is assessed.</a:t>
            </a:r>
          </a:p>
          <a:p>
            <a:pPr marL="457200" lvl="1" indent="-282575"/>
            <a:r>
              <a:rPr lang="en-GB" sz="1800" dirty="0"/>
              <a:t>Once </a:t>
            </a:r>
            <a:r>
              <a:rPr lang="en-GB" sz="1800" b="1" dirty="0">
                <a:solidFill>
                  <a:srgbClr val="006600"/>
                </a:solidFill>
              </a:rPr>
              <a:t>participant</a:t>
            </a:r>
            <a:r>
              <a:rPr lang="en-GB" sz="1800" dirty="0"/>
              <a:t> has been accounted for, the </a:t>
            </a:r>
            <a:r>
              <a:rPr lang="en-GB" sz="1800" b="1" dirty="0">
                <a:solidFill>
                  <a:schemeClr val="accent6">
                    <a:lumMod val="50000"/>
                  </a:schemeClr>
                </a:solidFill>
              </a:rPr>
              <a:t>independent variable </a:t>
            </a:r>
            <a:r>
              <a:rPr lang="en-GB" sz="1800" dirty="0"/>
              <a:t>explains a greater proportion of the </a:t>
            </a:r>
            <a:r>
              <a:rPr lang="en-GB" sz="1800" i="1" dirty="0"/>
              <a:t>remaining variance</a:t>
            </a:r>
            <a:r>
              <a:rPr lang="en-GB" sz="1800" dirty="0"/>
              <a:t>, compared to a model that does not include </a:t>
            </a:r>
            <a:r>
              <a:rPr lang="en-GB" sz="1800" b="1" dirty="0">
                <a:solidFill>
                  <a:srgbClr val="006600"/>
                </a:solidFill>
              </a:rPr>
              <a:t>participant</a:t>
            </a:r>
            <a:r>
              <a:rPr lang="en-GB" sz="1800" dirty="0"/>
              <a:t>. </a:t>
            </a:r>
          </a:p>
          <a:p>
            <a:pPr marL="457200" lvl="1" indent="-282575"/>
            <a:r>
              <a:rPr lang="en-GB" sz="1800" dirty="0"/>
              <a:t>It’s therefore more likely there’s evidence for </a:t>
            </a:r>
            <a:r>
              <a:rPr lang="en-GB" sz="1800" b="1" dirty="0">
                <a:solidFill>
                  <a:schemeClr val="accent6">
                    <a:lumMod val="50000"/>
                  </a:schemeClr>
                </a:solidFill>
              </a:rPr>
              <a:t>independent variable’s </a:t>
            </a:r>
            <a:r>
              <a:rPr lang="en-GB" sz="1800" dirty="0"/>
              <a:t>unique contribution to the prediction of the outcome.</a:t>
            </a:r>
            <a:br>
              <a:rPr lang="en-GB" sz="1800" dirty="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a:solidFill>
                  <a:schemeClr val="accent3">
                    <a:lumMod val="50000"/>
                  </a:schemeClr>
                </a:solidFill>
              </a:rPr>
              <a:t>1</a:t>
            </a: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a:solidFill>
                  <a:schemeClr val="accent3">
                    <a:lumMod val="50000"/>
                  </a:schemeClr>
                </a:solidFill>
              </a:rPr>
              <a:t>2</a:t>
            </a: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vs. Random Factors</a:t>
            </a:r>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a:solidFill>
                  <a:srgbClr val="006600"/>
                </a:solidFill>
              </a:rPr>
              <a:t>Random factors</a:t>
            </a:r>
            <a:r>
              <a:rPr lang="en-GB" sz="2400" b="1" dirty="0">
                <a:solidFill>
                  <a:schemeClr val="tx2"/>
                </a:solidFill>
              </a:rPr>
              <a:t>:</a:t>
            </a:r>
            <a:r>
              <a:rPr lang="en-GB" sz="2400" dirty="0"/>
              <a:t> explain variance in outcome variable, but are treated as nuisance background variables and are not individually assessed </a:t>
            </a:r>
            <a:br>
              <a:rPr lang="en-GB" sz="2400" dirty="0"/>
            </a:b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factors</a:t>
            </a:r>
            <a:r>
              <a:rPr lang="en-GB" sz="2400" dirty="0"/>
              <a:t>: 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repeated measures ANOVA model. </a:t>
            </a:r>
          </a:p>
          <a:p>
            <a:r>
              <a:rPr lang="en-GB" sz="2400" dirty="0"/>
              <a:t>Benefit: </a:t>
            </a:r>
            <a:r>
              <a:rPr lang="en-GB" sz="2400" dirty="0">
                <a:solidFill>
                  <a:schemeClr val="tx2"/>
                </a:solidFill>
              </a:rPr>
              <a:t>statistical power </a:t>
            </a:r>
            <a:r>
              <a:rPr lang="en-GB" sz="2400" dirty="0"/>
              <a:t>of repeated measures designs tends to be greater (you’re more likely to detect an effect of the fixed factor if 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a:solidFill>
                  <a:schemeClr val="tx2"/>
                </a:solidFill>
              </a:rPr>
              <a:t>Long format</a:t>
            </a: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a:solidFill>
                  <a:schemeClr val="tx2"/>
                </a:solidFill>
              </a:rPr>
              <a:t>Wide format</a:t>
            </a: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a:solidFill>
                  <a:schemeClr val="tx1"/>
                </a:solidFill>
                <a:latin typeface="+mj-lt"/>
              </a:rPr>
              <a:t>Each column is </a:t>
            </a:r>
            <a:r>
              <a:rPr lang="en-GB" dirty="0">
                <a:solidFill>
                  <a:schemeClr val="tx2"/>
                </a:solidFill>
                <a:latin typeface="+mj-lt"/>
              </a:rPr>
              <a:t>one variable</a:t>
            </a:r>
          </a:p>
          <a:p>
            <a:pPr marL="342900" indent="-342900">
              <a:buFont typeface="Arial" panose="020B0604020202020204" pitchFamily="34" charset="0"/>
              <a:buChar char="•"/>
            </a:pPr>
            <a:r>
              <a:rPr lang="en-GB" dirty="0">
                <a:solidFill>
                  <a:schemeClr val="tx1"/>
                </a:solidFill>
                <a:latin typeface="+mj-lt"/>
              </a:rPr>
              <a:t>Each row is </a:t>
            </a:r>
            <a:r>
              <a:rPr lang="en-GB" dirty="0">
                <a:solidFill>
                  <a:schemeClr val="tx2"/>
                </a:solidFill>
                <a:latin typeface="+mj-lt"/>
              </a:rPr>
              <a:t>one observation </a:t>
            </a:r>
            <a:r>
              <a:rPr lang="en-GB" dirty="0">
                <a:solidFill>
                  <a:schemeClr val="tx1"/>
                </a:solidFill>
                <a:latin typeface="+mj-lt"/>
              </a:rPr>
              <a:t>or trial</a:t>
            </a:r>
          </a:p>
          <a:p>
            <a:pPr marL="342900" indent="-342900">
              <a:buFont typeface="Arial" panose="020B0604020202020204" pitchFamily="34" charset="0"/>
              <a:buChar char="•"/>
            </a:pPr>
            <a:r>
              <a:rPr lang="en-GB" dirty="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a:latin typeface="Lucida Console" panose="020B0609040504020204" pitchFamily="49" charset="0"/>
              </a:rPr>
              <a:t>pivot_longer</a:t>
            </a:r>
            <a:r>
              <a:rPr lang="en-GB" sz="1600" dirty="0">
                <a:latin typeface="Lucida Console" panose="020B0609040504020204" pitchFamily="49" charset="0"/>
              </a:rPr>
              <a:t>()</a:t>
            </a:r>
            <a:endParaRPr lang="en-GB" sz="1600" dirty="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a:solidFill>
                  <a:schemeClr val="tx2"/>
                </a:solidFill>
              </a:rPr>
              <a:t>Practicalities:</a:t>
            </a:r>
          </a:p>
          <a:p>
            <a:r>
              <a:rPr lang="en-GB" sz="2800" b="1" dirty="0">
                <a:solidFill>
                  <a:schemeClr val="tx2"/>
                </a:solidFill>
              </a:rPr>
              <a:t>Data for repeated measures ANOVA need 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ANOVA in R</a:t>
            </a:r>
          </a:p>
          <a:p>
            <a:r>
              <a:rPr lang="en-GB" sz="2400" b="1" dirty="0">
                <a:solidFill>
                  <a:schemeClr val="tx2"/>
                </a:solidFill>
                <a:latin typeface="+mj-lt"/>
              </a:rPr>
              <a:t> </a:t>
            </a:r>
            <a:r>
              <a:rPr lang="en-GB" sz="2000" b="1" dirty="0" err="1">
                <a:solidFill>
                  <a:schemeClr val="tx2"/>
                </a:solidFill>
                <a:latin typeface="Lucida Console" panose="020B0609040504020204" pitchFamily="49" charset="0"/>
              </a:rPr>
              <a:t>BayesFactor</a:t>
            </a:r>
            <a:r>
              <a:rPr lang="en-GB" sz="2400" b="1" dirty="0">
                <a:solidFill>
                  <a:schemeClr val="tx2"/>
                </a:solidFill>
                <a:latin typeface="+mj-lt"/>
              </a:rPr>
              <a:t> package: </a:t>
            </a:r>
            <a:r>
              <a:rPr lang="en-GB" sz="2000" b="1" dirty="0" err="1">
                <a:solidFill>
                  <a:schemeClr val="tx2"/>
                </a:solidFill>
                <a:latin typeface="Lucida Console" panose="020B0609040504020204" pitchFamily="49" charset="0"/>
              </a:rPr>
              <a:t>anovaBF</a:t>
            </a:r>
            <a:r>
              <a:rPr lang="en-GB" sz="2000" b="1" dirty="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a:latin typeface="Lucida Console" panose="020B0609040504020204" pitchFamily="49" charset="0"/>
              </a:rPr>
              <a:t>anovaBF</a:t>
            </a:r>
            <a:r>
              <a:rPr lang="en-GB" dirty="0">
                <a:latin typeface="Lucida Console" panose="020B0609040504020204" pitchFamily="49" charset="0"/>
              </a:rPr>
              <a:t>(performance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 </a:t>
            </a:r>
            <a:r>
              <a:rPr lang="en-GB" dirty="0">
                <a:solidFill>
                  <a:schemeClr val="accent6">
                    <a:lumMod val="50000"/>
                  </a:schemeClr>
                </a:solidFill>
                <a:latin typeface="Lucida Console" panose="020B0609040504020204" pitchFamily="49" charset="0"/>
              </a:rPr>
              <a:t>time</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a:t>
            </a: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a:t>You must first convert </a:t>
            </a:r>
            <a:r>
              <a:rPr lang="en-GB" sz="1600" dirty="0" err="1">
                <a:solidFill>
                  <a:srgbClr val="006600"/>
                </a:solidFill>
                <a:latin typeface="Lucida Console" panose="020B0609040504020204" pitchFamily="49" charset="0"/>
              </a:rPr>
              <a:t>ppt</a:t>
            </a:r>
            <a:r>
              <a:rPr lang="en-GB" dirty="0"/>
              <a:t> </a:t>
            </a:r>
            <a:r>
              <a:rPr lang="en-GB" u="sng" dirty="0"/>
              <a:t>and</a:t>
            </a:r>
            <a:r>
              <a:rPr lang="en-GB" dirty="0"/>
              <a:t> independent variable columns to </a:t>
            </a:r>
            <a:r>
              <a:rPr lang="en-GB" sz="1600" b="1" dirty="0">
                <a:solidFill>
                  <a:schemeClr val="tx2"/>
                </a:solidFill>
                <a:latin typeface="Lucida Console" panose="020B0609040504020204" pitchFamily="49" charset="0"/>
              </a:rPr>
              <a:t>factors</a:t>
            </a:r>
            <a:r>
              <a:rPr lang="en-GB" dirty="0"/>
              <a:t>.</a:t>
            </a:r>
          </a:p>
          <a:p>
            <a:pPr marL="285750" indent="-285750">
              <a:buFont typeface="Arial" panose="020B0604020202020204" pitchFamily="34" charset="0"/>
              <a:buChar char="•"/>
            </a:pPr>
            <a:r>
              <a:rPr lang="en-GB" dirty="0"/>
              <a:t>The column coding for the </a:t>
            </a:r>
            <a:r>
              <a:rPr lang="en-GB" sz="1600" dirty="0" err="1">
                <a:solidFill>
                  <a:srgbClr val="006600"/>
                </a:solidFill>
                <a:latin typeface="Lucida Console" panose="020B0609040504020204" pitchFamily="49" charset="0"/>
              </a:rPr>
              <a:t>ppt</a:t>
            </a:r>
            <a:r>
              <a:rPr lang="en-GB" dirty="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a:solidFill>
                  <a:srgbClr val="006600"/>
                </a:solidFill>
                <a:latin typeface="Lucida Console" panose="020B0609040504020204" pitchFamily="49" charset="0"/>
              </a:rPr>
              <a:t>ppt</a:t>
            </a:r>
            <a:r>
              <a:rPr lang="en-GB" dirty="0"/>
              <a:t> as a </a:t>
            </a:r>
            <a:r>
              <a:rPr lang="en-GB" dirty="0">
                <a:solidFill>
                  <a:srgbClr val="006600"/>
                </a:solidFill>
              </a:rPr>
              <a:t>random factor </a:t>
            </a:r>
            <a:r>
              <a:rPr lang="en-GB" dirty="0"/>
              <a:t>using  </a:t>
            </a:r>
            <a:br>
              <a:rPr lang="en-GB" dirty="0"/>
            </a:br>
            <a:r>
              <a:rPr lang="en-GB" sz="1600" dirty="0" err="1">
                <a:solidFill>
                  <a:prstClr val="black"/>
                </a:solidFill>
                <a:latin typeface="Lucida Console" panose="020B0609040504020204" pitchFamily="49" charset="0"/>
              </a:rPr>
              <a:t>whichRandom</a:t>
            </a:r>
            <a:r>
              <a:rPr lang="en-GB" sz="1600" dirty="0">
                <a:solidFill>
                  <a:prstClr val="black"/>
                </a:solidFill>
                <a:latin typeface="Lucida Console" panose="020B0609040504020204" pitchFamily="49" charset="0"/>
              </a:rPr>
              <a:t> =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a:solidFill>
                  <a:schemeClr val="accent6">
                    <a:lumMod val="50000"/>
                  </a:schemeClr>
                </a:solidFill>
                <a:latin typeface="Lucida Console" panose="020B0609040504020204" pitchFamily="49" charset="0"/>
              </a:rPr>
              <a:t>time(IV</a:t>
            </a:r>
            <a:r>
              <a:rPr lang="en-GB" sz="1400" dirty="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a:solidFill>
                  <a:schemeClr val="tx2"/>
                </a:solidFill>
                <a:latin typeface="+mj-lt"/>
              </a:rPr>
              <a:t>Example: One-way repeated measures</a:t>
            </a: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a:solidFill>
                  <a:schemeClr val="tx2"/>
                </a:solidFill>
              </a:rPr>
              <a:t>Chang et al. (2021)</a:t>
            </a:r>
          </a:p>
          <a:p>
            <a:pPr marL="0" indent="0">
              <a:buNone/>
            </a:pPr>
            <a:r>
              <a:rPr lang="en-GB" sz="2400" dirty="0"/>
              <a:t>Administered neuro-feedback training to N = 6 participants in a language learning task. A one-way repeated measures ANOVA was used to compare performance (proportion correct) at three time points:</a:t>
            </a:r>
          </a:p>
          <a:p>
            <a:r>
              <a:rPr lang="en-GB" sz="2400" dirty="0">
                <a:solidFill>
                  <a:schemeClr val="tx2">
                    <a:lumMod val="75000"/>
                  </a:schemeClr>
                </a:solidFill>
              </a:rPr>
              <a:t>Pre-training</a:t>
            </a:r>
          </a:p>
          <a:p>
            <a:r>
              <a:rPr lang="en-GB" sz="2400" dirty="0">
                <a:solidFill>
                  <a:schemeClr val="tx2">
                    <a:lumMod val="75000"/>
                  </a:schemeClr>
                </a:solidFill>
              </a:rPr>
              <a:t>3 days after training</a:t>
            </a:r>
          </a:p>
          <a:p>
            <a:r>
              <a:rPr lang="en-GB" sz="2400" dirty="0">
                <a:solidFill>
                  <a:schemeClr val="tx2">
                    <a:lumMod val="75000"/>
                  </a:schemeClr>
                </a:solidFill>
              </a:rPr>
              <a:t>2 months after training</a:t>
            </a:r>
          </a:p>
          <a:p>
            <a:endParaRPr lang="en-GB" dirty="0">
              <a:solidFill>
                <a:schemeClr val="tx2">
                  <a:lumMod val="75000"/>
                </a:schemeClr>
              </a:solidFill>
            </a:endParaRPr>
          </a:p>
          <a:p>
            <a:pPr marL="0" indent="0">
              <a:buNone/>
            </a:pPr>
            <a:endParaRPr lang="en-GB" dirty="0">
              <a:solidFill>
                <a:schemeClr val="tx2">
                  <a:lumMod val="75000"/>
                </a:schemeClr>
              </a:solidFill>
            </a:endParaRPr>
          </a:p>
          <a:p>
            <a:endParaRPr lang="en-GB" dirty="0"/>
          </a:p>
        </p:txBody>
      </p:sp>
      <p:pic>
        <p:nvPicPr>
          <p:cNvPr id="9" name="Picture 8"/>
          <p:cNvPicPr>
            <a:picLocks noChangeAspect="1"/>
          </p:cNvPicPr>
          <p:nvPr/>
        </p:nvPicPr>
        <p:blipFill>
          <a:blip r:embed="rId3"/>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11652</TotalTime>
  <Words>1424</Words>
  <Application>Microsoft Office PowerPoint</Application>
  <PresentationFormat>Widescreen</PresentationFormat>
  <Paragraphs>194</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3075</cp:revision>
  <dcterms:created xsi:type="dcterms:W3CDTF">2006-08-16T00:00:00Z</dcterms:created>
  <dcterms:modified xsi:type="dcterms:W3CDTF">2023-12-01T16:14:45Z</dcterms:modified>
</cp:coreProperties>
</file>