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58" r:id="rId3"/>
    <p:sldId id="362" r:id="rId4"/>
    <p:sldId id="363" r:id="rId5"/>
    <p:sldId id="359" r:id="rId6"/>
    <p:sldId id="365" r:id="rId7"/>
    <p:sldId id="360" r:id="rId8"/>
    <p:sldId id="366" r:id="rId9"/>
    <p:sldId id="367" r:id="rId10"/>
    <p:sldId id="368" r:id="rId11"/>
    <p:sldId id="369" r:id="rId12"/>
    <p:sldId id="352" r:id="rId13"/>
    <p:sldId id="351" r:id="rId14"/>
    <p:sldId id="355" r:id="rId15"/>
    <p:sldId id="370" r:id="rId16"/>
    <p:sldId id="356" r:id="rId17"/>
    <p:sldId id="357" r:id="rId18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2DCDB"/>
    <a:srgbClr val="FFFF99"/>
    <a:srgbClr val="95B3D7"/>
    <a:srgbClr val="E6B9B8"/>
    <a:srgbClr val="632523"/>
    <a:srgbClr val="B9CDE5"/>
    <a:srgbClr val="10253F"/>
    <a:srgbClr val="FFFFFF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87948-0903-4FFF-8274-2781A94C59A6}" v="4" dt="2024-03-11T12:00:32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2268" autoAdjust="0"/>
  </p:normalViewPr>
  <p:slideViewPr>
    <p:cSldViewPr snapToGrid="0">
      <p:cViewPr varScale="1">
        <p:scale>
          <a:sx n="79" d="100"/>
          <a:sy n="79" d="100"/>
        </p:scale>
        <p:origin x="1578" y="78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716" y="36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92E87948-0903-4FFF-8274-2781A94C59A6}"/>
    <pc:docChg chg="custSel modSld">
      <pc:chgData name="Christopher Berry" userId="468ae48a-5539-4b21-98ea-6081f4d86140" providerId="ADAL" clId="{92E87948-0903-4FFF-8274-2781A94C59A6}" dt="2024-03-11T12:01:43.866" v="519" actId="20577"/>
      <pc:docMkLst>
        <pc:docMk/>
      </pc:docMkLst>
      <pc:sldChg chg="modNotesTx">
        <pc:chgData name="Christopher Berry" userId="468ae48a-5539-4b21-98ea-6081f4d86140" providerId="ADAL" clId="{92E87948-0903-4FFF-8274-2781A94C59A6}" dt="2024-03-11T10:37:06.530" v="0" actId="20577"/>
        <pc:sldMkLst>
          <pc:docMk/>
          <pc:sldMk cId="1337738250" sldId="257"/>
        </pc:sldMkLst>
      </pc:sldChg>
      <pc:sldChg chg="modNotesTx">
        <pc:chgData name="Christopher Berry" userId="468ae48a-5539-4b21-98ea-6081f4d86140" providerId="ADAL" clId="{92E87948-0903-4FFF-8274-2781A94C59A6}" dt="2024-03-11T10:53:46.357" v="278" actId="12"/>
        <pc:sldMkLst>
          <pc:docMk/>
          <pc:sldMk cId="898351589" sldId="351"/>
        </pc:sldMkLst>
      </pc:sldChg>
      <pc:sldChg chg="modNotesTx">
        <pc:chgData name="Christopher Berry" userId="468ae48a-5539-4b21-98ea-6081f4d86140" providerId="ADAL" clId="{92E87948-0903-4FFF-8274-2781A94C59A6}" dt="2024-03-11T10:52:47.248" v="269" actId="33524"/>
        <pc:sldMkLst>
          <pc:docMk/>
          <pc:sldMk cId="427809079" sldId="352"/>
        </pc:sldMkLst>
      </pc:sldChg>
      <pc:sldChg chg="modNotesTx">
        <pc:chgData name="Christopher Berry" userId="468ae48a-5539-4b21-98ea-6081f4d86140" providerId="ADAL" clId="{92E87948-0903-4FFF-8274-2781A94C59A6}" dt="2024-03-11T10:57:30.409" v="342" actId="20577"/>
        <pc:sldMkLst>
          <pc:docMk/>
          <pc:sldMk cId="2467422278" sldId="355"/>
        </pc:sldMkLst>
      </pc:sldChg>
      <pc:sldChg chg="modAnim modNotesTx">
        <pc:chgData name="Christopher Berry" userId="468ae48a-5539-4b21-98ea-6081f4d86140" providerId="ADAL" clId="{92E87948-0903-4FFF-8274-2781A94C59A6}" dt="2024-03-11T12:00:32.336" v="518"/>
        <pc:sldMkLst>
          <pc:docMk/>
          <pc:sldMk cId="1169166015" sldId="356"/>
        </pc:sldMkLst>
      </pc:sldChg>
      <pc:sldChg chg="modNotesTx">
        <pc:chgData name="Christopher Berry" userId="468ae48a-5539-4b21-98ea-6081f4d86140" providerId="ADAL" clId="{92E87948-0903-4FFF-8274-2781A94C59A6}" dt="2024-03-11T12:01:43.866" v="519" actId="20577"/>
        <pc:sldMkLst>
          <pc:docMk/>
          <pc:sldMk cId="909518638" sldId="357"/>
        </pc:sldMkLst>
      </pc:sldChg>
      <pc:sldChg chg="modNotesTx">
        <pc:chgData name="Christopher Berry" userId="468ae48a-5539-4b21-98ea-6081f4d86140" providerId="ADAL" clId="{92E87948-0903-4FFF-8274-2781A94C59A6}" dt="2024-03-11T10:40:45.100" v="17" actId="20577"/>
        <pc:sldMkLst>
          <pc:docMk/>
          <pc:sldMk cId="526375412" sldId="358"/>
        </pc:sldMkLst>
      </pc:sldChg>
      <pc:sldChg chg="modNotesTx">
        <pc:chgData name="Christopher Berry" userId="468ae48a-5539-4b21-98ea-6081f4d86140" providerId="ADAL" clId="{92E87948-0903-4FFF-8274-2781A94C59A6}" dt="2024-03-11T10:43:39.040" v="64" actId="20577"/>
        <pc:sldMkLst>
          <pc:docMk/>
          <pc:sldMk cId="1039672698" sldId="359"/>
        </pc:sldMkLst>
      </pc:sldChg>
      <pc:sldChg chg="modNotesTx">
        <pc:chgData name="Christopher Berry" userId="468ae48a-5539-4b21-98ea-6081f4d86140" providerId="ADAL" clId="{92E87948-0903-4FFF-8274-2781A94C59A6}" dt="2024-03-11T10:45:23.085" v="66" actId="313"/>
        <pc:sldMkLst>
          <pc:docMk/>
          <pc:sldMk cId="2442537065" sldId="360"/>
        </pc:sldMkLst>
      </pc:sldChg>
      <pc:sldChg chg="modNotesTx">
        <pc:chgData name="Christopher Berry" userId="468ae48a-5539-4b21-98ea-6081f4d86140" providerId="ADAL" clId="{92E87948-0903-4FFF-8274-2781A94C59A6}" dt="2024-03-11T10:41:04.306" v="31" actId="20577"/>
        <pc:sldMkLst>
          <pc:docMk/>
          <pc:sldMk cId="3482227358" sldId="362"/>
        </pc:sldMkLst>
      </pc:sldChg>
      <pc:sldChg chg="modNotesTx">
        <pc:chgData name="Christopher Berry" userId="468ae48a-5539-4b21-98ea-6081f4d86140" providerId="ADAL" clId="{92E87948-0903-4FFF-8274-2781A94C59A6}" dt="2024-03-11T10:48:53.367" v="225" actId="313"/>
        <pc:sldMkLst>
          <pc:docMk/>
          <pc:sldMk cId="3657777566" sldId="367"/>
        </pc:sldMkLst>
      </pc:sldChg>
      <pc:sldChg chg="modNotesTx">
        <pc:chgData name="Christopher Berry" userId="468ae48a-5539-4b21-98ea-6081f4d86140" providerId="ADAL" clId="{92E87948-0903-4FFF-8274-2781A94C59A6}" dt="2024-03-11T10:49:30.473" v="242" actId="20577"/>
        <pc:sldMkLst>
          <pc:docMk/>
          <pc:sldMk cId="42077738" sldId="368"/>
        </pc:sldMkLst>
      </pc:sldChg>
      <pc:sldChg chg="modNotesTx">
        <pc:chgData name="Christopher Berry" userId="468ae48a-5539-4b21-98ea-6081f4d86140" providerId="ADAL" clId="{92E87948-0903-4FFF-8274-2781A94C59A6}" dt="2024-03-11T10:50:17.985" v="268" actId="20577"/>
        <pc:sldMkLst>
          <pc:docMk/>
          <pc:sldMk cId="1181104512" sldId="369"/>
        </pc:sldMkLst>
      </pc:sldChg>
      <pc:sldChg chg="modAnim modNotesTx">
        <pc:chgData name="Christopher Berry" userId="468ae48a-5539-4b21-98ea-6081f4d86140" providerId="ADAL" clId="{92E87948-0903-4FFF-8274-2781A94C59A6}" dt="2024-03-11T12:00:07.052" v="517"/>
        <pc:sldMkLst>
          <pc:docMk/>
          <pc:sldMk cId="4007906762" sldId="370"/>
        </pc:sldMkLst>
      </pc:sldChg>
    </pc:docChg>
  </pc:docChgLst>
  <pc:docChgLst>
    <pc:chgData name="Christopher Berry" userId="468ae48a-5539-4b21-98ea-6081f4d86140" providerId="ADAL" clId="{3632FEA9-16FD-4A0B-B0C9-3A6A3492B9F6}"/>
    <pc:docChg chg="modSld">
      <pc:chgData name="Christopher Berry" userId="468ae48a-5539-4b21-98ea-6081f4d86140" providerId="ADAL" clId="{3632FEA9-16FD-4A0B-B0C9-3A6A3492B9F6}" dt="2024-01-15T16:11:46.080" v="0"/>
      <pc:docMkLst>
        <pc:docMk/>
      </pc:docMkLst>
      <pc:sldChg chg="addSp modSp">
        <pc:chgData name="Christopher Berry" userId="468ae48a-5539-4b21-98ea-6081f4d86140" providerId="ADAL" clId="{3632FEA9-16FD-4A0B-B0C9-3A6A3492B9F6}" dt="2024-01-15T16:11:46.080" v="0"/>
        <pc:sldMkLst>
          <pc:docMk/>
          <pc:sldMk cId="1337738250" sldId="257"/>
        </pc:sldMkLst>
        <pc:spChg chg="add mod">
          <ac:chgData name="Christopher Berry" userId="468ae48a-5539-4b21-98ea-6081f4d86140" providerId="ADAL" clId="{3632FEA9-16FD-4A0B-B0C9-3A6A3492B9F6}" dt="2024-01-15T16:11:46.080" v="0"/>
          <ac:spMkLst>
            <pc:docMk/>
            <pc:sldMk cId="1337738250" sldId="257"/>
            <ac:spMk id="5" creationId="{2C779BCD-5162-0F53-3DA1-E04B1867444D}"/>
          </ac:spMkLst>
        </pc:spChg>
        <pc:spChg chg="add mod">
          <ac:chgData name="Christopher Berry" userId="468ae48a-5539-4b21-98ea-6081f4d86140" providerId="ADAL" clId="{3632FEA9-16FD-4A0B-B0C9-3A6A3492B9F6}" dt="2024-01-15T16:11:46.080" v="0"/>
          <ac:spMkLst>
            <pc:docMk/>
            <pc:sldMk cId="1337738250" sldId="257"/>
            <ac:spMk id="6" creationId="{0AD84710-9FD3-DE89-F1B0-E03CA2D03B4D}"/>
          </ac:spMkLst>
        </pc:spChg>
        <pc:picChg chg="add mod">
          <ac:chgData name="Christopher Berry" userId="468ae48a-5539-4b21-98ea-6081f4d86140" providerId="ADAL" clId="{3632FEA9-16FD-4A0B-B0C9-3A6A3492B9F6}" dt="2024-01-15T16:11:46.080" v="0"/>
          <ac:picMkLst>
            <pc:docMk/>
            <pc:sldMk cId="1337738250" sldId="257"/>
            <ac:picMk id="7" creationId="{7EB58743-A286-D058-BC10-14EC2E36C373}"/>
          </ac:picMkLst>
        </pc:picChg>
        <pc:picChg chg="add mod">
          <ac:chgData name="Christopher Berry" userId="468ae48a-5539-4b21-98ea-6081f4d86140" providerId="ADAL" clId="{3632FEA9-16FD-4A0B-B0C9-3A6A3492B9F6}" dt="2024-01-15T16:11:46.080" v="0"/>
          <ac:picMkLst>
            <pc:docMk/>
            <pc:sldMk cId="1337738250" sldId="257"/>
            <ac:picMk id="8" creationId="{72F31875-A051-58EB-2DEC-5A3534567934}"/>
          </ac:picMkLst>
        </pc:picChg>
      </pc:sldChg>
    </pc:docChg>
  </pc:docChgLst>
  <pc:docChgLst>
    <pc:chgData name="Christopher Berry" userId="468ae48a-5539-4b21-98ea-6081f4d86140" providerId="ADAL" clId="{3613AACA-DED3-40CA-A3BD-FCBB6F470970}"/>
    <pc:docChg chg="undo custSel modSld">
      <pc:chgData name="Christopher Berry" userId="468ae48a-5539-4b21-98ea-6081f4d86140" providerId="ADAL" clId="{3613AACA-DED3-40CA-A3BD-FCBB6F470970}" dt="2023-03-05T13:23:51.316" v="444" actId="1076"/>
      <pc:docMkLst>
        <pc:docMk/>
      </pc:docMkLst>
      <pc:sldChg chg="modSp mod modNotes">
        <pc:chgData name="Christopher Berry" userId="468ae48a-5539-4b21-98ea-6081f4d86140" providerId="ADAL" clId="{3613AACA-DED3-40CA-A3BD-FCBB6F470970}" dt="2023-03-05T13:23:51.316" v="444" actId="1076"/>
        <pc:sldMkLst>
          <pc:docMk/>
          <pc:sldMk cId="1337738250" sldId="257"/>
        </pc:sldMkLst>
        <pc:spChg chg="mod">
          <ac:chgData name="Christopher Berry" userId="468ae48a-5539-4b21-98ea-6081f4d86140" providerId="ADAL" clId="{3613AACA-DED3-40CA-A3BD-FCBB6F470970}" dt="2023-03-01T10:50:33.493" v="132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 modAnim modNotesTx">
        <pc:chgData name="Christopher Berry" userId="468ae48a-5539-4b21-98ea-6081f4d86140" providerId="ADAL" clId="{3613AACA-DED3-40CA-A3BD-FCBB6F470970}" dt="2023-03-03T13:23:30.195" v="411" actId="1076"/>
        <pc:sldMkLst>
          <pc:docMk/>
          <pc:sldMk cId="427809079" sldId="352"/>
        </pc:sldMkLst>
        <pc:spChg chg="mod">
          <ac:chgData name="Christopher Berry" userId="468ae48a-5539-4b21-98ea-6081f4d86140" providerId="ADAL" clId="{3613AACA-DED3-40CA-A3BD-FCBB6F470970}" dt="2023-03-03T13:21:45.163" v="246" actId="1076"/>
          <ac:spMkLst>
            <pc:docMk/>
            <pc:sldMk cId="427809079" sldId="352"/>
            <ac:spMk id="2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3T13:23:30.195" v="411" actId="1076"/>
          <ac:spMkLst>
            <pc:docMk/>
            <pc:sldMk cId="427809079" sldId="352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3613AACA-DED3-40CA-A3BD-FCBB6F470970}" dt="2023-03-03T16:45:51.195" v="424" actId="1076"/>
        <pc:sldMkLst>
          <pc:docMk/>
          <pc:sldMk cId="2467422278" sldId="355"/>
        </pc:sldMkLst>
        <pc:spChg chg="mod">
          <ac:chgData name="Christopher Berry" userId="468ae48a-5539-4b21-98ea-6081f4d86140" providerId="ADAL" clId="{3613AACA-DED3-40CA-A3BD-FCBB6F470970}" dt="2023-03-03T16:45:51.195" v="424" actId="1076"/>
          <ac:spMkLst>
            <pc:docMk/>
            <pc:sldMk cId="2467422278" sldId="355"/>
            <ac:spMk id="7" creationId="{00000000-0000-0000-0000-000000000000}"/>
          </ac:spMkLst>
        </pc:spChg>
        <pc:picChg chg="mod ord">
          <ac:chgData name="Christopher Berry" userId="468ae48a-5539-4b21-98ea-6081f4d86140" providerId="ADAL" clId="{3613AACA-DED3-40CA-A3BD-FCBB6F470970}" dt="2023-03-03T16:45:47.734" v="423" actId="14826"/>
          <ac:picMkLst>
            <pc:docMk/>
            <pc:sldMk cId="2467422278" sldId="355"/>
            <ac:picMk id="5" creationId="{00000000-0000-0000-0000-000000000000}"/>
          </ac:picMkLst>
        </pc:picChg>
      </pc:sldChg>
      <pc:sldChg chg="modSp mod">
        <pc:chgData name="Christopher Berry" userId="468ae48a-5539-4b21-98ea-6081f4d86140" providerId="ADAL" clId="{3613AACA-DED3-40CA-A3BD-FCBB6F470970}" dt="2023-03-01T10:49:43.571" v="110" actId="404"/>
        <pc:sldMkLst>
          <pc:docMk/>
          <pc:sldMk cId="909518638" sldId="357"/>
        </pc:sldMkLst>
        <pc:spChg chg="mod">
          <ac:chgData name="Christopher Berry" userId="468ae48a-5539-4b21-98ea-6081f4d86140" providerId="ADAL" clId="{3613AACA-DED3-40CA-A3BD-FCBB6F470970}" dt="2023-03-01T10:47:31.852" v="13" actId="20577"/>
          <ac:spMkLst>
            <pc:docMk/>
            <pc:sldMk cId="909518638" sldId="357"/>
            <ac:spMk id="3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1T10:49:43.571" v="110" actId="404"/>
          <ac:spMkLst>
            <pc:docMk/>
            <pc:sldMk cId="909518638" sldId="357"/>
            <ac:spMk id="5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1T10:47:42.196" v="22" actId="20577"/>
          <ac:spMkLst>
            <pc:docMk/>
            <pc:sldMk cId="909518638" sldId="357"/>
            <ac:spMk id="8" creationId="{00000000-0000-0000-0000-000000000000}"/>
          </ac:spMkLst>
        </pc:spChg>
      </pc:sldChg>
      <pc:sldChg chg="modSp mod">
        <pc:chgData name="Christopher Berry" userId="468ae48a-5539-4b21-98ea-6081f4d86140" providerId="ADAL" clId="{3613AACA-DED3-40CA-A3BD-FCBB6F470970}" dt="2023-03-03T16:43:17.823" v="412" actId="14826"/>
        <pc:sldMkLst>
          <pc:docMk/>
          <pc:sldMk cId="399881219" sldId="363"/>
        </pc:sldMkLst>
        <pc:picChg chg="mod">
          <ac:chgData name="Christopher Berry" userId="468ae48a-5539-4b21-98ea-6081f4d86140" providerId="ADAL" clId="{3613AACA-DED3-40CA-A3BD-FCBB6F470970}" dt="2023-03-03T16:43:17.823" v="412" actId="14826"/>
          <ac:picMkLst>
            <pc:docMk/>
            <pc:sldMk cId="399881219" sldId="363"/>
            <ac:picMk id="5" creationId="{00000000-0000-0000-0000-000000000000}"/>
          </ac:picMkLst>
        </pc:picChg>
      </pc:sldChg>
      <pc:sldChg chg="modNotesTx">
        <pc:chgData name="Christopher Berry" userId="468ae48a-5539-4b21-98ea-6081f4d86140" providerId="ADAL" clId="{3613AACA-DED3-40CA-A3BD-FCBB6F470970}" dt="2023-03-03T13:20:51.960" v="235" actId="20577"/>
        <pc:sldMkLst>
          <pc:docMk/>
          <pc:sldMk cId="948542933" sldId="365"/>
        </pc:sldMkLst>
      </pc:sldChg>
      <pc:sldChg chg="modSp mod">
        <pc:chgData name="Christopher Berry" userId="468ae48a-5539-4b21-98ea-6081f4d86140" providerId="ADAL" clId="{3613AACA-DED3-40CA-A3BD-FCBB6F470970}" dt="2023-03-05T12:31:47.295" v="430" actId="20577"/>
        <pc:sldMkLst>
          <pc:docMk/>
          <pc:sldMk cId="4289793266" sldId="366"/>
        </pc:sldMkLst>
        <pc:spChg chg="mod">
          <ac:chgData name="Christopher Berry" userId="468ae48a-5539-4b21-98ea-6081f4d86140" providerId="ADAL" clId="{3613AACA-DED3-40CA-A3BD-FCBB6F470970}" dt="2023-03-03T13:20:59.863" v="236" actId="20577"/>
          <ac:spMkLst>
            <pc:docMk/>
            <pc:sldMk cId="4289793266" sldId="366"/>
            <ac:spMk id="9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5T12:31:47.295" v="430" actId="20577"/>
          <ac:spMkLst>
            <pc:docMk/>
            <pc:sldMk cId="4289793266" sldId="366"/>
            <ac:spMk id="12" creationId="{00000000-0000-0000-0000-000000000000}"/>
          </ac:spMkLst>
        </pc:spChg>
      </pc:sldChg>
      <pc:sldChg chg="modSp">
        <pc:chgData name="Christopher Berry" userId="468ae48a-5539-4b21-98ea-6081f4d86140" providerId="ADAL" clId="{3613AACA-DED3-40CA-A3BD-FCBB6F470970}" dt="2023-03-05T12:34:29.111" v="443" actId="20577"/>
        <pc:sldMkLst>
          <pc:docMk/>
          <pc:sldMk cId="3657777566" sldId="367"/>
        </pc:sldMkLst>
        <pc:spChg chg="mod">
          <ac:chgData name="Christopher Berry" userId="468ae48a-5539-4b21-98ea-6081f4d86140" providerId="ADAL" clId="{3613AACA-DED3-40CA-A3BD-FCBB6F470970}" dt="2023-03-05T12:34:29.111" v="443" actId="20577"/>
          <ac:spMkLst>
            <pc:docMk/>
            <pc:sldMk cId="3657777566" sldId="367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3613AACA-DED3-40CA-A3BD-FCBB6F470970}" dt="2023-03-03T13:21:14.023" v="244" actId="20577"/>
        <pc:sldMkLst>
          <pc:docMk/>
          <pc:sldMk cId="1181104512" sldId="369"/>
        </pc:sldMkLst>
        <pc:spChg chg="mod">
          <ac:chgData name="Christopher Berry" userId="468ae48a-5539-4b21-98ea-6081f4d86140" providerId="ADAL" clId="{3613AACA-DED3-40CA-A3BD-FCBB6F470970}" dt="2023-03-03T13:21:14.023" v="244" actId="20577"/>
          <ac:spMkLst>
            <pc:docMk/>
            <pc:sldMk cId="1181104512" sldId="369"/>
            <ac:spMk id="3" creationId="{00000000-0000-0000-0000-000000000000}"/>
          </ac:spMkLst>
        </pc:spChg>
      </pc:sldChg>
    </pc:docChg>
  </pc:docChgLst>
  <pc:docChgLst>
    <pc:chgData name="Christopher Berry" userId="468ae48a-5539-4b21-98ea-6081f4d86140" providerId="ADAL" clId="{077597A2-3206-42B8-8EF5-2FC160E1827F}"/>
    <pc:docChg chg="custSel modSld">
      <pc:chgData name="Christopher Berry" userId="468ae48a-5539-4b21-98ea-6081f4d86140" providerId="ADAL" clId="{077597A2-3206-42B8-8EF5-2FC160E1827F}" dt="2024-03-11T12:03:00.331" v="33" actId="368"/>
      <pc:docMkLst>
        <pc:docMk/>
      </pc:docMkLst>
      <pc:sldChg chg="modNotes">
        <pc:chgData name="Christopher Berry" userId="468ae48a-5539-4b21-98ea-6081f4d86140" providerId="ADAL" clId="{077597A2-3206-42B8-8EF5-2FC160E1827F}" dt="2024-03-11T12:03:00.252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077597A2-3206-42B8-8EF5-2FC160E1827F}" dt="2024-03-11T12:03:00.309" v="25" actId="368"/>
        <pc:sldMkLst>
          <pc:docMk/>
          <pc:sldMk cId="898351589" sldId="351"/>
        </pc:sldMkLst>
      </pc:sldChg>
      <pc:sldChg chg="modNotes">
        <pc:chgData name="Christopher Berry" userId="468ae48a-5539-4b21-98ea-6081f4d86140" providerId="ADAL" clId="{077597A2-3206-42B8-8EF5-2FC160E1827F}" dt="2024-03-11T12:03:00.304" v="23" actId="368"/>
        <pc:sldMkLst>
          <pc:docMk/>
          <pc:sldMk cId="427809079" sldId="352"/>
        </pc:sldMkLst>
      </pc:sldChg>
      <pc:sldChg chg="modNotes">
        <pc:chgData name="Christopher Berry" userId="468ae48a-5539-4b21-98ea-6081f4d86140" providerId="ADAL" clId="{077597A2-3206-42B8-8EF5-2FC160E1827F}" dt="2024-03-11T12:03:00.315" v="27" actId="368"/>
        <pc:sldMkLst>
          <pc:docMk/>
          <pc:sldMk cId="2467422278" sldId="355"/>
        </pc:sldMkLst>
      </pc:sldChg>
      <pc:sldChg chg="modNotes">
        <pc:chgData name="Christopher Berry" userId="468ae48a-5539-4b21-98ea-6081f4d86140" providerId="ADAL" clId="{077597A2-3206-42B8-8EF5-2FC160E1827F}" dt="2024-03-11T12:03:00.326" v="31" actId="368"/>
        <pc:sldMkLst>
          <pc:docMk/>
          <pc:sldMk cId="1169166015" sldId="356"/>
        </pc:sldMkLst>
      </pc:sldChg>
      <pc:sldChg chg="modNotes">
        <pc:chgData name="Christopher Berry" userId="468ae48a-5539-4b21-98ea-6081f4d86140" providerId="ADAL" clId="{077597A2-3206-42B8-8EF5-2FC160E1827F}" dt="2024-03-11T12:03:00.331" v="33" actId="368"/>
        <pc:sldMkLst>
          <pc:docMk/>
          <pc:sldMk cId="909518638" sldId="357"/>
        </pc:sldMkLst>
      </pc:sldChg>
      <pc:sldChg chg="modNotes">
        <pc:chgData name="Christopher Berry" userId="468ae48a-5539-4b21-98ea-6081f4d86140" providerId="ADAL" clId="{077597A2-3206-42B8-8EF5-2FC160E1827F}" dt="2024-03-11T12:03:00.258" v="3" actId="368"/>
        <pc:sldMkLst>
          <pc:docMk/>
          <pc:sldMk cId="526375412" sldId="358"/>
        </pc:sldMkLst>
      </pc:sldChg>
      <pc:sldChg chg="modNotes">
        <pc:chgData name="Christopher Berry" userId="468ae48a-5539-4b21-98ea-6081f4d86140" providerId="ADAL" clId="{077597A2-3206-42B8-8EF5-2FC160E1827F}" dt="2024-03-11T12:03:00.273" v="9" actId="368"/>
        <pc:sldMkLst>
          <pc:docMk/>
          <pc:sldMk cId="1039672698" sldId="359"/>
        </pc:sldMkLst>
      </pc:sldChg>
      <pc:sldChg chg="modNotes">
        <pc:chgData name="Christopher Berry" userId="468ae48a-5539-4b21-98ea-6081f4d86140" providerId="ADAL" clId="{077597A2-3206-42B8-8EF5-2FC160E1827F}" dt="2024-03-11T12:03:00.283" v="13" actId="368"/>
        <pc:sldMkLst>
          <pc:docMk/>
          <pc:sldMk cId="2442537065" sldId="360"/>
        </pc:sldMkLst>
      </pc:sldChg>
      <pc:sldChg chg="modNotes">
        <pc:chgData name="Christopher Berry" userId="468ae48a-5539-4b21-98ea-6081f4d86140" providerId="ADAL" clId="{077597A2-3206-42B8-8EF5-2FC160E1827F}" dt="2024-03-11T12:03:00.262" v="5" actId="368"/>
        <pc:sldMkLst>
          <pc:docMk/>
          <pc:sldMk cId="3482227358" sldId="362"/>
        </pc:sldMkLst>
      </pc:sldChg>
      <pc:sldChg chg="modNotes">
        <pc:chgData name="Christopher Berry" userId="468ae48a-5539-4b21-98ea-6081f4d86140" providerId="ADAL" clId="{077597A2-3206-42B8-8EF5-2FC160E1827F}" dt="2024-03-11T12:03:00.268" v="7" actId="368"/>
        <pc:sldMkLst>
          <pc:docMk/>
          <pc:sldMk cId="399881219" sldId="363"/>
        </pc:sldMkLst>
      </pc:sldChg>
      <pc:sldChg chg="modNotes">
        <pc:chgData name="Christopher Berry" userId="468ae48a-5539-4b21-98ea-6081f4d86140" providerId="ADAL" clId="{077597A2-3206-42B8-8EF5-2FC160E1827F}" dt="2024-03-11T12:03:00.278" v="11" actId="368"/>
        <pc:sldMkLst>
          <pc:docMk/>
          <pc:sldMk cId="948542933" sldId="365"/>
        </pc:sldMkLst>
      </pc:sldChg>
      <pc:sldChg chg="modNotes">
        <pc:chgData name="Christopher Berry" userId="468ae48a-5539-4b21-98ea-6081f4d86140" providerId="ADAL" clId="{077597A2-3206-42B8-8EF5-2FC160E1827F}" dt="2024-03-11T12:03:00.287" v="15" actId="368"/>
        <pc:sldMkLst>
          <pc:docMk/>
          <pc:sldMk cId="4289793266" sldId="366"/>
        </pc:sldMkLst>
      </pc:sldChg>
      <pc:sldChg chg="modNotes">
        <pc:chgData name="Christopher Berry" userId="468ae48a-5539-4b21-98ea-6081f4d86140" providerId="ADAL" clId="{077597A2-3206-42B8-8EF5-2FC160E1827F}" dt="2024-03-11T12:03:00.291" v="17" actId="368"/>
        <pc:sldMkLst>
          <pc:docMk/>
          <pc:sldMk cId="3657777566" sldId="367"/>
        </pc:sldMkLst>
      </pc:sldChg>
      <pc:sldChg chg="modNotes">
        <pc:chgData name="Christopher Berry" userId="468ae48a-5539-4b21-98ea-6081f4d86140" providerId="ADAL" clId="{077597A2-3206-42B8-8EF5-2FC160E1827F}" dt="2024-03-11T12:03:00.295" v="19" actId="368"/>
        <pc:sldMkLst>
          <pc:docMk/>
          <pc:sldMk cId="42077738" sldId="368"/>
        </pc:sldMkLst>
      </pc:sldChg>
      <pc:sldChg chg="modNotes">
        <pc:chgData name="Christopher Berry" userId="468ae48a-5539-4b21-98ea-6081f4d86140" providerId="ADAL" clId="{077597A2-3206-42B8-8EF5-2FC160E1827F}" dt="2024-03-11T12:03:00.300" v="21" actId="368"/>
        <pc:sldMkLst>
          <pc:docMk/>
          <pc:sldMk cId="1181104512" sldId="369"/>
        </pc:sldMkLst>
      </pc:sldChg>
      <pc:sldChg chg="modNotes">
        <pc:chgData name="Christopher Berry" userId="468ae48a-5539-4b21-98ea-6081f4d86140" providerId="ADAL" clId="{077597A2-3206-42B8-8EF5-2FC160E1827F}" dt="2024-03-11T12:03:00.321" v="29" actId="368"/>
        <pc:sldMkLst>
          <pc:docMk/>
          <pc:sldMk cId="4007906762" sldId="370"/>
        </pc:sldMkLst>
      </pc:sldChg>
    </pc:docChg>
  </pc:docChgLst>
  <pc:docChgLst>
    <pc:chgData name="Christopher Berry" userId="468ae48a-5539-4b21-98ea-6081f4d86140" providerId="ADAL" clId="{5BFDDD9D-EAF9-4D49-A8F7-46A298D0BB53}"/>
    <pc:docChg chg="custSel modSld">
      <pc:chgData name="Christopher Berry" userId="468ae48a-5539-4b21-98ea-6081f4d86140" providerId="ADAL" clId="{5BFDDD9D-EAF9-4D49-A8F7-46A298D0BB53}" dt="2023-12-01T15:48:20.322" v="13" actId="21"/>
      <pc:docMkLst>
        <pc:docMk/>
      </pc:docMkLst>
      <pc:sldChg chg="modSp mod">
        <pc:chgData name="Christopher Berry" userId="468ae48a-5539-4b21-98ea-6081f4d86140" providerId="ADAL" clId="{5BFDDD9D-EAF9-4D49-A8F7-46A298D0BB53}" dt="2023-12-01T15:46:32.971" v="3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5BFDDD9D-EAF9-4D49-A8F7-46A298D0BB53}" dt="2023-12-01T15:46:32.971" v="3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addSp delSp modSp mod delAnim modAnim">
        <pc:chgData name="Christopher Berry" userId="468ae48a-5539-4b21-98ea-6081f4d86140" providerId="ADAL" clId="{5BFDDD9D-EAF9-4D49-A8F7-46A298D0BB53}" dt="2023-12-01T15:48:20.322" v="13" actId="21"/>
        <pc:sldMkLst>
          <pc:docMk/>
          <pc:sldMk cId="909518638" sldId="357"/>
        </pc:sldMkLst>
        <pc:spChg chg="mod">
          <ac:chgData name="Christopher Berry" userId="468ae48a-5539-4b21-98ea-6081f4d86140" providerId="ADAL" clId="{5BFDDD9D-EAF9-4D49-A8F7-46A298D0BB53}" dt="2023-12-01T15:46:53.227" v="7" actId="1076"/>
          <ac:spMkLst>
            <pc:docMk/>
            <pc:sldMk cId="909518638" sldId="357"/>
            <ac:spMk id="2" creationId="{00000000-0000-0000-0000-000000000000}"/>
          </ac:spMkLst>
        </pc:spChg>
        <pc:spChg chg="mod">
          <ac:chgData name="Christopher Berry" userId="468ae48a-5539-4b21-98ea-6081f4d86140" providerId="ADAL" clId="{5BFDDD9D-EAF9-4D49-A8F7-46A298D0BB53}" dt="2023-12-01T15:46:51.799" v="6" actId="1076"/>
          <ac:spMkLst>
            <pc:docMk/>
            <pc:sldMk cId="909518638" sldId="357"/>
            <ac:spMk id="3" creationId="{00000000-0000-0000-0000-000000000000}"/>
          </ac:spMkLst>
        </pc:spChg>
        <pc:spChg chg="del">
          <ac:chgData name="Christopher Berry" userId="468ae48a-5539-4b21-98ea-6081f4d86140" providerId="ADAL" clId="{5BFDDD9D-EAF9-4D49-A8F7-46A298D0BB53}" dt="2023-12-01T15:46:43.279" v="4" actId="478"/>
          <ac:spMkLst>
            <pc:docMk/>
            <pc:sldMk cId="909518638" sldId="357"/>
            <ac:spMk id="5" creationId="{00000000-0000-0000-0000-000000000000}"/>
          </ac:spMkLst>
        </pc:spChg>
        <pc:spChg chg="mod">
          <ac:chgData name="Christopher Berry" userId="468ae48a-5539-4b21-98ea-6081f4d86140" providerId="ADAL" clId="{5BFDDD9D-EAF9-4D49-A8F7-46A298D0BB53}" dt="2023-12-01T15:46:51.799" v="6" actId="1076"/>
          <ac:spMkLst>
            <pc:docMk/>
            <pc:sldMk cId="909518638" sldId="357"/>
            <ac:spMk id="6" creationId="{00000000-0000-0000-0000-000000000000}"/>
          </ac:spMkLst>
        </pc:spChg>
        <pc:spChg chg="del">
          <ac:chgData name="Christopher Berry" userId="468ae48a-5539-4b21-98ea-6081f4d86140" providerId="ADAL" clId="{5BFDDD9D-EAF9-4D49-A8F7-46A298D0BB53}" dt="2023-12-01T15:46:59.074" v="10" actId="21"/>
          <ac:spMkLst>
            <pc:docMk/>
            <pc:sldMk cId="909518638" sldId="357"/>
            <ac:spMk id="8" creationId="{00000000-0000-0000-0000-000000000000}"/>
          </ac:spMkLst>
        </pc:spChg>
        <pc:spChg chg="add mod">
          <ac:chgData name="Christopher Berry" userId="468ae48a-5539-4b21-98ea-6081f4d86140" providerId="ADAL" clId="{5BFDDD9D-EAF9-4D49-A8F7-46A298D0BB53}" dt="2023-12-01T15:47:01.684" v="11" actId="1076"/>
          <ac:spMkLst>
            <pc:docMk/>
            <pc:sldMk cId="909518638" sldId="357"/>
            <ac:spMk id="9" creationId="{DDA69F0C-E056-9B4E-98A3-7EE731FEFE5C}"/>
          </ac:spMkLst>
        </pc:spChg>
        <pc:spChg chg="add del mod">
          <ac:chgData name="Christopher Berry" userId="468ae48a-5539-4b21-98ea-6081f4d86140" providerId="ADAL" clId="{5BFDDD9D-EAF9-4D49-A8F7-46A298D0BB53}" dt="2023-12-01T15:48:20.322" v="13" actId="21"/>
          <ac:spMkLst>
            <pc:docMk/>
            <pc:sldMk cId="909518638" sldId="357"/>
            <ac:spMk id="10" creationId="{CAF942C2-1C5A-0B06-10E0-340C24A616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4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6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6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1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7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0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1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2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1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8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7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le.plymouth.ac.uk/mod/scheduler/view.php?id=140262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wills.info/rmin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7: Pre-post data, </a:t>
            </a:r>
            <a:br>
              <a:rPr lang="en-GB" sz="2800" b="1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clinically sig change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779BCD-5162-0F53-3DA1-E04B1867444D}"/>
              </a:ext>
            </a:extLst>
          </p:cNvPr>
          <p:cNvSpPr txBox="1">
            <a:spLocks/>
          </p:cNvSpPr>
          <p:nvPr/>
        </p:nvSpPr>
        <p:spPr>
          <a:xfrm>
            <a:off x="3027939" y="5267001"/>
            <a:ext cx="3265095" cy="10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 an office appointment: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Tue and Fri 1-2pm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 QR code or click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here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84710-9FD3-DE89-F1B0-E03CA2D03B4D}"/>
              </a:ext>
            </a:extLst>
          </p:cNvPr>
          <p:cNvSpPr/>
          <p:nvPr/>
        </p:nvSpPr>
        <p:spPr>
          <a:xfrm>
            <a:off x="9526843" y="5267002"/>
            <a:ext cx="2388254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in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**-**-**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58743-A286-D058-BC10-14EC2E36C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650" y="5097651"/>
            <a:ext cx="1587722" cy="15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F31875-A051-58EB-2DEC-5A35345679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8801100" y="320156"/>
            <a:ext cx="3140698" cy="94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576443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79014" y="4379903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71645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600" y="3716964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960100" y="371536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2061" y="1278603"/>
            <a:ext cx="636129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both group and baseline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   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group +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baseline only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baseline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unique contribution of group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/ baseline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2061" y="3692279"/>
            <a:ext cx="569486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[1] group + baseline : 6.079873 ±0.83%</a:t>
            </a:r>
          </a:p>
          <a:p>
            <a:endParaRPr lang="en-GB" sz="1600" dirty="0">
              <a:latin typeface="Lucida Console" panose="020B0609040504020204" pitchFamily="49" charset="0"/>
            </a:endParaRPr>
          </a:p>
          <a:p>
            <a:r>
              <a:rPr lang="en-GB" sz="16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week3 ~ baseline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Bayes factor type: </a:t>
            </a:r>
            <a:r>
              <a:rPr lang="en-GB" sz="1600" dirty="0" err="1">
                <a:latin typeface="Lucida Console" panose="020B0609040504020204" pitchFamily="49" charset="0"/>
              </a:rPr>
              <a:t>BFlinearModel</a:t>
            </a:r>
            <a:r>
              <a:rPr lang="en-GB" sz="16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3648" y="5026580"/>
            <a:ext cx="35560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There’s substantial evidence for an effect of </a:t>
            </a:r>
            <a:r>
              <a:rPr lang="en-GB" sz="1600" dirty="0">
                <a:latin typeface="Lucida Console" panose="020B0609040504020204" pitchFamily="49" charset="0"/>
              </a:rPr>
              <a:t>group</a:t>
            </a:r>
            <a:r>
              <a:rPr lang="en-GB" dirty="0"/>
              <a:t> on depression symptoms at </a:t>
            </a:r>
            <a:r>
              <a:rPr lang="en-GB" sz="1600" dirty="0">
                <a:latin typeface="Lucida Console" panose="020B0609040504020204" pitchFamily="49" charset="0"/>
              </a:rPr>
              <a:t>week3 </a:t>
            </a:r>
            <a:r>
              <a:rPr lang="en-GB" dirty="0"/>
              <a:t>after accounting for severity at </a:t>
            </a:r>
            <a:r>
              <a:rPr lang="en-GB" sz="1600" dirty="0">
                <a:latin typeface="Lucida Console" panose="020B0609040504020204" pitchFamily="49" charset="0"/>
              </a:rPr>
              <a:t>baseline</a:t>
            </a:r>
            <a:r>
              <a:rPr lang="en-GB" dirty="0"/>
              <a:t>, BF = 6.08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012" y="296595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28185" y="4385311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420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Which approach?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888480" cy="3340099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Depends on research question:</a:t>
            </a:r>
          </a:p>
          <a:p>
            <a:pPr lvl="1"/>
            <a:r>
              <a:rPr lang="en-GB" dirty="0"/>
              <a:t>Approaches 1 &amp; 2 are concerned with </a:t>
            </a:r>
            <a:r>
              <a:rPr lang="en-GB" dirty="0">
                <a:solidFill>
                  <a:schemeClr val="tx2"/>
                </a:solidFill>
              </a:rPr>
              <a:t>differences in </a:t>
            </a:r>
            <a:r>
              <a:rPr lang="en-GB" i="1" dirty="0">
                <a:solidFill>
                  <a:schemeClr val="tx2"/>
                </a:solidFill>
              </a:rPr>
              <a:t>change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scores </a:t>
            </a:r>
            <a:r>
              <a:rPr lang="en-GB" dirty="0">
                <a:solidFill>
                  <a:schemeClr val="tx2"/>
                </a:solidFill>
              </a:rPr>
              <a:t>between groups</a:t>
            </a:r>
          </a:p>
          <a:p>
            <a:pPr lvl="1"/>
            <a:r>
              <a:rPr lang="en-GB" dirty="0"/>
              <a:t>Approach 3 is concerned with </a:t>
            </a:r>
            <a:r>
              <a:rPr lang="en-GB" dirty="0">
                <a:solidFill>
                  <a:schemeClr val="tx2"/>
                </a:solidFill>
              </a:rPr>
              <a:t>scores between groups after the intervention</a:t>
            </a:r>
            <a:r>
              <a:rPr lang="en-GB" dirty="0"/>
              <a:t> (</a:t>
            </a:r>
            <a:r>
              <a:rPr lang="en-GB" dirty="0" err="1"/>
              <a:t>posttest</a:t>
            </a:r>
            <a:r>
              <a:rPr lang="en-GB" dirty="0"/>
              <a:t>).</a:t>
            </a:r>
          </a:p>
          <a:p>
            <a:pPr lvl="2"/>
            <a:r>
              <a:rPr lang="en-GB" dirty="0"/>
              <a:t>By accounting for the </a:t>
            </a:r>
            <a:r>
              <a:rPr lang="en-GB" dirty="0" err="1"/>
              <a:t>pretest</a:t>
            </a:r>
            <a:r>
              <a:rPr lang="en-GB" dirty="0"/>
              <a:t> scores as a covariate first, the statistical power of the test of group on </a:t>
            </a:r>
            <a:r>
              <a:rPr lang="en-GB" dirty="0" err="1"/>
              <a:t>posttest</a:t>
            </a:r>
            <a:r>
              <a:rPr lang="en-GB" dirty="0"/>
              <a:t> is increased.</a:t>
            </a:r>
          </a:p>
          <a:p>
            <a:pPr lvl="2"/>
            <a:r>
              <a:rPr lang="en-GB" dirty="0"/>
              <a:t>Widely recommended and adopted in clinical literature (O’Connell et al., 2017)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" y="5338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O'Connell, N. S., Dai, L., Jiang, Y.,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Speiser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L., Ward, R., Wei, W., ... &amp;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Gebregziabher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M. (2017). Methods for analysis of pre-post data in clinical research: a comparison of five common methods.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Journal of Biometrics &amp; Biostatistics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(1),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8809" y="2942344"/>
            <a:ext cx="3133615" cy="199795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75254" y="3608237"/>
            <a:ext cx="1005145" cy="97400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9316" y="32169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Group</a:t>
            </a:r>
            <a:endParaRPr lang="en-GB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47381" y="3608237"/>
            <a:ext cx="1105890" cy="1104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268567" y="321698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Pre-test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0089609" y="4985291"/>
            <a:ext cx="518160" cy="4383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29520" y="5463540"/>
            <a:ext cx="99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Variance in </a:t>
            </a:r>
            <a:r>
              <a:rPr lang="en-GB" sz="1200" dirty="0" err="1"/>
              <a:t>posttest</a:t>
            </a:r>
            <a:r>
              <a:rPr lang="en-GB" sz="1200" dirty="0"/>
              <a:t> to 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8" grpId="0"/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932"/>
            <a:ext cx="10972800" cy="1143000"/>
          </a:xfrm>
        </p:spPr>
        <p:txBody>
          <a:bodyPr/>
          <a:lstStyle/>
          <a:p>
            <a:r>
              <a:rPr lang="en-GB" dirty="0"/>
              <a:t>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4329"/>
            <a:ext cx="5933440" cy="544036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We’ve used </a:t>
            </a:r>
            <a:r>
              <a:rPr lang="en-GB" b="1" dirty="0">
                <a:solidFill>
                  <a:schemeClr val="tx2"/>
                </a:solidFill>
              </a:rPr>
              <a:t>Bayes factors </a:t>
            </a:r>
            <a:r>
              <a:rPr lang="en-GB" dirty="0"/>
              <a:t>to tell us whether we have evidence for one model relative to another. </a:t>
            </a:r>
          </a:p>
          <a:p>
            <a:pPr lvl="1"/>
            <a:r>
              <a:rPr lang="en-GB" dirty="0"/>
              <a:t>If BF &gt; 3, then substantial evidence for the alternative model</a:t>
            </a:r>
          </a:p>
          <a:p>
            <a:pPr lvl="1"/>
            <a:r>
              <a:rPr lang="en-GB" dirty="0"/>
              <a:t>If BF &lt; 0.33, then substantial evidence for the null model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Note, because our BFs are always calculated for the alternative (more complex) model vs. the null (simpler model), the BFs has subscripts ‘10’, </a:t>
            </a:r>
            <a:br>
              <a:rPr lang="en-GB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i.e.,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= 3.23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Occasionally,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01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reported in articles, which refers to the evidence for the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null model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. It’s equal to 1 /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  <a:p>
            <a:endParaRPr lang="en-GB" baseline="-25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p-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values also widely used (i.e.,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&lt; .05)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BF (and </a:t>
            </a:r>
            <a:r>
              <a:rPr lang="en-GB" i="1" dirty="0"/>
              <a:t>p</a:t>
            </a:r>
            <a:r>
              <a:rPr lang="en-GB" dirty="0"/>
              <a:t>-value) in itself does not tell us about the </a:t>
            </a:r>
            <a:r>
              <a:rPr lang="en-GB" b="1" dirty="0">
                <a:solidFill>
                  <a:schemeClr val="tx2"/>
                </a:solidFill>
              </a:rPr>
              <a:t>size</a:t>
            </a:r>
            <a:r>
              <a:rPr lang="en-GB" dirty="0"/>
              <a:t> or </a:t>
            </a:r>
            <a:r>
              <a:rPr lang="en-GB" b="1" dirty="0">
                <a:solidFill>
                  <a:schemeClr val="tx2"/>
                </a:solidFill>
              </a:rPr>
              <a:t>magnitude</a:t>
            </a:r>
            <a:r>
              <a:rPr lang="en-GB" dirty="0"/>
              <a:t> of the effect of difference between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4" y="2523956"/>
            <a:ext cx="5092586" cy="2049948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46240" y="2124195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From Session 5: </a:t>
            </a:r>
          </a:p>
        </p:txBody>
      </p:sp>
      <p:sp>
        <p:nvSpPr>
          <p:cNvPr id="7" name="Oval 6"/>
          <p:cNvSpPr/>
          <p:nvPr/>
        </p:nvSpPr>
        <p:spPr>
          <a:xfrm>
            <a:off x="9286240" y="303784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216640" y="335335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04238" y="4849225"/>
            <a:ext cx="378456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BF &gt; 3</a:t>
            </a:r>
          </a:p>
          <a:p>
            <a:r>
              <a:rPr lang="en-GB" sz="1600" dirty="0"/>
              <a:t>But R</a:t>
            </a:r>
            <a:r>
              <a:rPr lang="en-GB" sz="1600" baseline="30000" dirty="0"/>
              <a:t>2 </a:t>
            </a:r>
            <a:r>
              <a:rPr lang="en-GB" sz="1600" dirty="0"/>
              <a:t>is tiny! (= 0.002, or 0.2%)</a:t>
            </a:r>
          </a:p>
          <a:p>
            <a:r>
              <a:rPr lang="en-GB" sz="1600" i="1" dirty="0"/>
              <a:t>How practically or clinically relevant is this?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78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19520" cy="4277361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Measures of effect size such as R</a:t>
            </a:r>
            <a:r>
              <a:rPr lang="en-GB" sz="2400" baseline="30000" dirty="0"/>
              <a:t>2</a:t>
            </a:r>
            <a:r>
              <a:rPr lang="en-GB" sz="2400" dirty="0"/>
              <a:t> and Cohen’s </a:t>
            </a:r>
            <a:r>
              <a:rPr lang="en-GB" sz="2400" i="1" dirty="0"/>
              <a:t>d </a:t>
            </a:r>
            <a:r>
              <a:rPr lang="en-GB" sz="2400" dirty="0"/>
              <a:t>tell us</a:t>
            </a:r>
            <a:r>
              <a:rPr lang="en-GB" sz="2400" i="1" dirty="0"/>
              <a:t> </a:t>
            </a:r>
            <a:r>
              <a:rPr lang="en-GB" sz="2400" dirty="0"/>
              <a:t>about the magnitude of the effect.</a:t>
            </a:r>
          </a:p>
          <a:p>
            <a:r>
              <a:rPr lang="en-GB" sz="2400" dirty="0"/>
              <a:t>Cohen’s d is the standardised difference between two means.</a:t>
            </a:r>
          </a:p>
          <a:p>
            <a:pPr lvl="1"/>
            <a:r>
              <a:rPr lang="en-GB" sz="1900" dirty="0"/>
              <a:t>Various packages exist for measuring </a:t>
            </a:r>
            <a:r>
              <a:rPr lang="en-GB" sz="1900" i="1" dirty="0"/>
              <a:t>d</a:t>
            </a:r>
            <a:r>
              <a:rPr lang="en-GB" sz="1900" dirty="0"/>
              <a:t> and other effect sizes in R, e.g., </a:t>
            </a:r>
            <a:r>
              <a:rPr lang="en-GB" sz="1700" dirty="0" err="1">
                <a:latin typeface="Lucida Console" panose="020B0609040504020204" pitchFamily="49" charset="0"/>
              </a:rPr>
              <a:t>effsize</a:t>
            </a:r>
            <a:endParaRPr lang="en-GB" sz="1700" dirty="0">
              <a:latin typeface="Lucida Console" panose="020B0609040504020204" pitchFamily="49" charset="0"/>
            </a:endParaRPr>
          </a:p>
          <a:p>
            <a:pPr lvl="1"/>
            <a:r>
              <a:rPr lang="en-GB" sz="1700" dirty="0">
                <a:latin typeface="Lucida Console" panose="020B0609040504020204" pitchFamily="49" charset="0"/>
              </a:rPr>
              <a:t>see </a:t>
            </a:r>
            <a:r>
              <a:rPr lang="en-GB" sz="2000" dirty="0">
                <a:hlinkClick r:id="rId3"/>
              </a:rPr>
              <a:t>http://www.andywills.info/rminr/</a:t>
            </a:r>
            <a:endParaRPr lang="en-GB" sz="2000" dirty="0"/>
          </a:p>
          <a:p>
            <a:pPr marL="0" indent="0">
              <a:buNone/>
            </a:pPr>
            <a:r>
              <a:rPr lang="en-GB" sz="1400" dirty="0"/>
              <a:t>	(Press CTRL + F and search for “effect size”)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But, a large effect size still doesn’t necessarily translate to </a:t>
            </a:r>
            <a:r>
              <a:rPr lang="en-GB" sz="2400" i="1" dirty="0">
                <a:solidFill>
                  <a:srgbClr val="002060"/>
                </a:solidFill>
              </a:rPr>
              <a:t>practical</a:t>
            </a:r>
            <a:r>
              <a:rPr lang="en-GB" sz="2400" dirty="0"/>
              <a:t> or </a:t>
            </a:r>
            <a:r>
              <a:rPr lang="en-GB" sz="2400" i="1" dirty="0">
                <a:solidFill>
                  <a:srgbClr val="002060"/>
                </a:solidFill>
              </a:rPr>
              <a:t>clinical</a:t>
            </a:r>
            <a:r>
              <a:rPr lang="en-GB" sz="2400" dirty="0"/>
              <a:t> significance</a:t>
            </a:r>
            <a:br>
              <a:rPr lang="en-GB" sz="2400" dirty="0"/>
            </a:br>
            <a:r>
              <a:rPr lang="en-GB" sz="2400" dirty="0"/>
              <a:t>(however, like statistical significance, might be theoretically important)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69200" y="2587229"/>
            <a:ext cx="4389718" cy="1815882"/>
          </a:xfrm>
          <a:prstGeom prst="rect">
            <a:avLst/>
          </a:prstGeom>
          <a:solidFill>
            <a:srgbClr val="F2DCDB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Hypothetical study of a weight loss intervention: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BF &gt; 3 for treatment vs.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Cohen’s d =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But the average weight loss difference between groups could be only 50 g after 1 year</a:t>
            </a:r>
          </a:p>
          <a:p>
            <a:br>
              <a:rPr lang="en-GB" sz="1600" dirty="0"/>
            </a:br>
            <a:r>
              <a:rPr lang="en-GB" sz="1600" i="1" dirty="0"/>
              <a:t>How practically or clinically relevant is this?</a:t>
            </a:r>
          </a:p>
        </p:txBody>
      </p:sp>
    </p:spTree>
    <p:extLst>
      <p:ext uri="{BB962C8B-B14F-4D97-AF65-F5344CB8AC3E}">
        <p14:creationId xmlns:p14="http://schemas.microsoft.com/office/powerpoint/2010/main" val="8983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88" y="1468436"/>
            <a:ext cx="5051272" cy="4525963"/>
          </a:xfrm>
        </p:spPr>
        <p:txBody>
          <a:bodyPr>
            <a:normAutofit/>
          </a:bodyPr>
          <a:lstStyle/>
          <a:p>
            <a:pPr lvl="0"/>
            <a:r>
              <a:rPr lang="en-GB" sz="2200" b="1" dirty="0">
                <a:solidFill>
                  <a:srgbClr val="002060"/>
                </a:solidFill>
              </a:rPr>
              <a:t>Clinical significance </a:t>
            </a:r>
            <a:r>
              <a:rPr lang="en-GB" sz="2200" dirty="0"/>
              <a:t>refers to whether an intervention leads to an outcome that is clinically meaningful.</a:t>
            </a:r>
          </a:p>
          <a:p>
            <a:pPr lvl="1"/>
            <a:r>
              <a:rPr lang="en-GB" sz="2200" dirty="0"/>
              <a:t>e.g., whether therapy results in a </a:t>
            </a:r>
            <a:r>
              <a:rPr lang="en-GB" sz="2200" dirty="0">
                <a:solidFill>
                  <a:srgbClr val="002060"/>
                </a:solidFill>
              </a:rPr>
              <a:t>change in diagnosis</a:t>
            </a:r>
            <a:r>
              <a:rPr lang="en-GB" sz="2200" dirty="0"/>
              <a:t> of a disorder in a client or not</a:t>
            </a:r>
          </a:p>
          <a:p>
            <a:pPr lvl="0"/>
            <a:r>
              <a:rPr lang="en-GB" sz="2200" dirty="0"/>
              <a:t>Some scales have an </a:t>
            </a:r>
            <a:r>
              <a:rPr lang="en-GB" sz="2200" dirty="0">
                <a:solidFill>
                  <a:schemeClr val="tx2"/>
                </a:solidFill>
              </a:rPr>
              <a:t>established </a:t>
            </a:r>
            <a:r>
              <a:rPr lang="en-GB" sz="2200" dirty="0" err="1">
                <a:solidFill>
                  <a:schemeClr val="tx2"/>
                </a:solidFill>
              </a:rPr>
              <a:t>cutoff</a:t>
            </a:r>
            <a:r>
              <a:rPr lang="en-GB" sz="2200" dirty="0">
                <a:solidFill>
                  <a:schemeClr val="tx2"/>
                </a:solidFill>
              </a:rPr>
              <a:t> </a:t>
            </a:r>
            <a:r>
              <a:rPr lang="en-GB" sz="2200" dirty="0"/>
              <a:t>for a diagnosis of a disorder or not.</a:t>
            </a:r>
          </a:p>
          <a:p>
            <a:pPr lvl="1"/>
            <a:r>
              <a:rPr lang="en-GB" sz="2200" dirty="0"/>
              <a:t>e.g., on the CES-D depression scale, scores </a:t>
            </a:r>
            <a:r>
              <a:rPr lang="en-GB" sz="2200" dirty="0">
                <a:solidFill>
                  <a:srgbClr val="002060"/>
                </a:solidFill>
              </a:rPr>
              <a:t>16 or greater </a:t>
            </a:r>
            <a:r>
              <a:rPr lang="en-GB" sz="2200" dirty="0"/>
              <a:t>are considered as showing enhanced symptoms of depression (</a:t>
            </a:r>
            <a:r>
              <a:rPr lang="en-GB" sz="2200" dirty="0" err="1"/>
              <a:t>Radloff</a:t>
            </a:r>
            <a:r>
              <a:rPr lang="en-GB" sz="2200" dirty="0"/>
              <a:t>, 1977).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2780" y="1951270"/>
            <a:ext cx="4436745" cy="370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37904" y="4239697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CES-D = 16</a:t>
            </a:r>
          </a:p>
        </p:txBody>
      </p:sp>
      <p:sp>
        <p:nvSpPr>
          <p:cNvPr id="7" name="Oval 6"/>
          <p:cNvSpPr/>
          <p:nvPr/>
        </p:nvSpPr>
        <p:spPr>
          <a:xfrm>
            <a:off x="8964886" y="4351894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931952" y="5736705"/>
            <a:ext cx="268524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 average, a shift to a healthy diet resulted in a change in diagnosis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939" y="1564018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Francis et al. (2019)</a:t>
            </a:r>
          </a:p>
        </p:txBody>
      </p:sp>
    </p:spTree>
    <p:extLst>
      <p:ext uri="{BB962C8B-B14F-4D97-AF65-F5344CB8AC3E}">
        <p14:creationId xmlns:p14="http://schemas.microsoft.com/office/powerpoint/2010/main" val="24674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6341451" cy="452596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GB" sz="2200" b="1" dirty="0">
                <a:solidFill>
                  <a:srgbClr val="002060"/>
                </a:solidFill>
              </a:rPr>
              <a:t>Jacobson and </a:t>
            </a:r>
            <a:r>
              <a:rPr lang="en-GB" sz="2200" b="1" dirty="0" err="1">
                <a:solidFill>
                  <a:srgbClr val="002060"/>
                </a:solidFill>
              </a:rPr>
              <a:t>Truax</a:t>
            </a:r>
            <a:r>
              <a:rPr lang="en-GB" sz="22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2200" dirty="0"/>
              <a:t>Tried to establish a more general method of determining whether intervention led to clinically significant change or not.</a:t>
            </a:r>
          </a:p>
          <a:p>
            <a:r>
              <a:rPr lang="en-GB" sz="2200" dirty="0"/>
              <a:t>An individual’s improvement may be due to measurement error, and may not necessarily be </a:t>
            </a:r>
            <a:r>
              <a:rPr lang="en-GB" sz="2200" i="1" dirty="0"/>
              <a:t>reliable</a:t>
            </a:r>
            <a:r>
              <a:rPr lang="en-GB" sz="2200" dirty="0"/>
              <a:t>.</a:t>
            </a:r>
          </a:p>
          <a:p>
            <a:pPr lvl="0"/>
            <a:r>
              <a:rPr lang="en-GB" sz="2200" b="1" dirty="0">
                <a:solidFill>
                  <a:srgbClr val="002060"/>
                </a:solidFill>
              </a:rPr>
              <a:t>Reliable change (RC) index </a:t>
            </a:r>
            <a:r>
              <a:rPr lang="en-GB" sz="2200" dirty="0"/>
              <a:t>– used to establish whether individuals have a reliable change score between baseline and follow-up.</a:t>
            </a:r>
          </a:p>
          <a:p>
            <a:pPr lvl="0"/>
            <a:r>
              <a:rPr lang="en-GB" sz="2200" dirty="0"/>
              <a:t>For each participant:</a:t>
            </a:r>
          </a:p>
          <a:p>
            <a:pPr marL="0" lvl="0" indent="0">
              <a:buNone/>
            </a:pPr>
            <a:r>
              <a:rPr lang="en-GB" sz="2200" dirty="0"/>
              <a:t>	RC = (</a:t>
            </a:r>
            <a:r>
              <a:rPr lang="en-GB" sz="2200" dirty="0" err="1"/>
              <a:t>pretest</a:t>
            </a:r>
            <a:r>
              <a:rPr lang="en-GB" sz="2200" dirty="0"/>
              <a:t> – </a:t>
            </a:r>
            <a:r>
              <a:rPr lang="en-GB" sz="2200" dirty="0" err="1"/>
              <a:t>posttest</a:t>
            </a:r>
            <a:r>
              <a:rPr lang="en-GB" sz="2200" dirty="0"/>
              <a:t>) / </a:t>
            </a:r>
            <a:r>
              <a:rPr lang="en-GB" sz="2200" dirty="0" err="1"/>
              <a:t>SE_difference</a:t>
            </a:r>
            <a:endParaRPr lang="en-GB" sz="2200" dirty="0"/>
          </a:p>
          <a:p>
            <a:pPr lvl="0"/>
            <a:r>
              <a:rPr lang="en-GB" sz="2200" dirty="0"/>
              <a:t>If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&gt; 1.96 </a:t>
            </a:r>
            <a:r>
              <a:rPr lang="en-GB" sz="2200" dirty="0"/>
              <a:t>or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&lt; -1.96</a:t>
            </a:r>
            <a:r>
              <a:rPr lang="en-GB" sz="2200" dirty="0"/>
              <a:t>, then reliable change.</a:t>
            </a:r>
          </a:p>
          <a:p>
            <a:pPr lvl="0"/>
            <a:r>
              <a:rPr lang="en-GB" sz="2200" dirty="0"/>
              <a:t>See Further Knowledge section in Worksheet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4212" y="6356351"/>
            <a:ext cx="39818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25" y="1856499"/>
            <a:ext cx="3876190" cy="35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4785" y="1328529"/>
            <a:ext cx="229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Francis et al. (2019). Dietary change group</a:t>
            </a: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10934775" y="2575821"/>
            <a:ext cx="518160" cy="438337"/>
          </a:xfrm>
          <a:prstGeom prst="curvedConnector3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84212" y="2978402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8582904" y="2697203"/>
            <a:ext cx="530128" cy="22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28079" y="21398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18320" y="5388406"/>
            <a:ext cx="199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10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ppts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 below lower RC index, therefore show </a:t>
            </a:r>
            <a:r>
              <a:rPr lang="en-GB" i="1" dirty="0">
                <a:solidFill>
                  <a:schemeClr val="tx2"/>
                </a:solidFill>
              </a:rPr>
              <a:t>reliable change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10363805" y="1771379"/>
            <a:ext cx="736997" cy="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55111" y="1038030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diagonal = no change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59488" y="0"/>
            <a:ext cx="6132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" y="274638"/>
            <a:ext cx="6050508" cy="1143000"/>
          </a:xfrm>
        </p:spPr>
        <p:txBody>
          <a:bodyPr>
            <a:normAutofit/>
          </a:bodyPr>
          <a:lstStyle/>
          <a:p>
            <a:r>
              <a:rPr lang="en-GB" sz="2800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5" y="1417638"/>
            <a:ext cx="5943074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1800" b="1" dirty="0">
                <a:solidFill>
                  <a:srgbClr val="002060"/>
                </a:solidFill>
              </a:rPr>
              <a:t>Jacobson and </a:t>
            </a:r>
            <a:r>
              <a:rPr lang="en-GB" sz="1800" b="1" dirty="0" err="1">
                <a:solidFill>
                  <a:srgbClr val="002060"/>
                </a:solidFill>
              </a:rPr>
              <a:t>Truax</a:t>
            </a:r>
            <a:r>
              <a:rPr lang="en-GB" sz="18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1800" b="1" dirty="0">
                <a:solidFill>
                  <a:srgbClr val="003300"/>
                </a:solidFill>
              </a:rPr>
              <a:t>Suggested these treatment outcomes on the basis of a participant’s RC index and criterion for diagnosis: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Recovered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crosses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Improved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does not cross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Unchanged</a:t>
            </a:r>
          </a:p>
          <a:p>
            <a:pPr lvl="2"/>
            <a:r>
              <a:rPr lang="en-GB" sz="1800" dirty="0"/>
              <a:t>No reliable change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Deteriorated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below </a:t>
            </a:r>
            <a:r>
              <a:rPr lang="en-GB" sz="1800" dirty="0" err="1"/>
              <a:t>pretest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In absence of established criterion, if M</a:t>
            </a:r>
            <a:r>
              <a:rPr lang="en-GB" sz="1800" baseline="-25000" dirty="0"/>
              <a:t>1</a:t>
            </a:r>
            <a:r>
              <a:rPr lang="en-GB" sz="1800" dirty="0"/>
              <a:t> and M</a:t>
            </a:r>
            <a:r>
              <a:rPr lang="en-GB" sz="1800" baseline="-25000" dirty="0"/>
              <a:t>2</a:t>
            </a:r>
            <a:r>
              <a:rPr lang="en-GB" sz="1800" dirty="0"/>
              <a:t> are known, the midpoint between them can be used as a </a:t>
            </a:r>
            <a:r>
              <a:rPr lang="en-GB" sz="1800" dirty="0" err="1"/>
              <a:t>cutoff</a:t>
            </a:r>
            <a:r>
              <a:rPr lang="en-GB" sz="1800" dirty="0"/>
              <a:t> (</a:t>
            </a:r>
            <a:r>
              <a:rPr lang="en-GB" sz="1800" b="1" dirty="0"/>
              <a:t>c</a:t>
            </a:r>
            <a:r>
              <a:rPr lang="en-GB" sz="1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37447" y="20586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</a:p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1089" y="2058678"/>
            <a:ext cx="134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Dysfunctional</a:t>
            </a:r>
          </a:p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9000" r="24540"/>
          <a:stretch/>
        </p:blipFill>
        <p:spPr>
          <a:xfrm>
            <a:off x="6660107" y="2622085"/>
            <a:ext cx="4435524" cy="1832038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8375650" y="2705100"/>
            <a:ext cx="803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29260" y="2698750"/>
            <a:ext cx="7568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6660107" y="4368800"/>
            <a:ext cx="41158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7699844" y="2614058"/>
            <a:ext cx="472318" cy="21736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9794177" y="2520343"/>
            <a:ext cx="486540" cy="438555"/>
          </a:xfrm>
          <a:prstGeom prst="curvedConnector3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1822" y="3680619"/>
            <a:ext cx="0" cy="7058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8770597" y="310985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90883" y="2361396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55417" y="2370288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2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221603" y="4375151"/>
            <a:ext cx="0" cy="3396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22222" y="4269166"/>
            <a:ext cx="5358" cy="4456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64338" y="4705613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65256" y="4705612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6230573" y="5968163"/>
            <a:ext cx="47606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Jacobson, N. S., &amp; </a:t>
            </a:r>
            <a:r>
              <a:rPr lang="en-GB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Truax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P. (1991). Clinical significance: A statistical approach to defining meaningful change in psychotherapy research.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of Consulting and Clinical Psychology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59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(1), 12–19. https://doi.org/10.1037/0022-006X.59.1.12</a:t>
            </a:r>
          </a:p>
        </p:txBody>
      </p:sp>
    </p:spTree>
    <p:extLst>
      <p:ext uri="{BB962C8B-B14F-4D97-AF65-F5344CB8AC3E}">
        <p14:creationId xmlns:p14="http://schemas.microsoft.com/office/powerpoint/2010/main" val="11691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32" grpId="0"/>
      <p:bldP spid="42" grpId="0"/>
      <p:bldP spid="43" grpId="0"/>
      <p:bldP spid="47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1335894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7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257300" y="3697986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7: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00" y="2453361"/>
            <a:ext cx="629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Please ask me if you have any questions on the code or concepts.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DA69F0C-E056-9B4E-98A3-7EE731FEFE5C}"/>
              </a:ext>
            </a:extLst>
          </p:cNvPr>
          <p:cNvSpPr txBox="1"/>
          <p:nvPr/>
        </p:nvSpPr>
        <p:spPr>
          <a:xfrm>
            <a:off x="4095705" y="5522106"/>
            <a:ext cx="428437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Remember, next week is our last session!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(Please bring your questions!)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Pre-post design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8677595"/>
              </p:ext>
            </p:extLst>
          </p:nvPr>
        </p:nvGraphicFramePr>
        <p:xfrm>
          <a:off x="6624320" y="2576354"/>
          <a:ext cx="5160977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378247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679610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Pre-test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Post-test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Treatment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Control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7520" y="1960879"/>
            <a:ext cx="5384800" cy="4114323"/>
          </a:xfrm>
        </p:spPr>
        <p:txBody>
          <a:bodyPr/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tx2"/>
                </a:solidFill>
              </a:rPr>
              <a:t>dependent variable </a:t>
            </a:r>
            <a:r>
              <a:rPr lang="en-GB" sz="2400" dirty="0"/>
              <a:t>can be measured at two time points (pre-test and post test) </a:t>
            </a:r>
          </a:p>
          <a:p>
            <a:pPr lvl="1"/>
            <a:r>
              <a:rPr lang="en-GB" dirty="0"/>
              <a:t>e.g., symptoms of depression before and after therapy</a:t>
            </a:r>
          </a:p>
          <a:p>
            <a:r>
              <a:rPr lang="en-GB" sz="2400" dirty="0"/>
              <a:t>A Control group can be included.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Left Bracket 5"/>
          <p:cNvSpPr/>
          <p:nvPr/>
        </p:nvSpPr>
        <p:spPr>
          <a:xfrm rot="16200000">
            <a:off x="10058399" y="3663456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826108" y="4217652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10" name="Left Bracket 9"/>
          <p:cNvSpPr/>
          <p:nvPr/>
        </p:nvSpPr>
        <p:spPr>
          <a:xfrm>
            <a:off x="6329680" y="3029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30871" y="3259723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6560" y="5317729"/>
            <a:ext cx="29972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Pre-post designs can be analysed in multiple ways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ariety of healthy and delicious foods for vegetarians ...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2" r="4632" b="2778"/>
          <a:stretch/>
        </p:blipFill>
        <p:spPr>
          <a:xfrm>
            <a:off x="7119256" y="0"/>
            <a:ext cx="5072744" cy="68580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2669"/>
          </a:xfrm>
        </p:spPr>
        <p:txBody>
          <a:bodyPr>
            <a:normAutofit/>
          </a:bodyPr>
          <a:lstStyle/>
          <a:p>
            <a:pPr algn="l"/>
            <a:r>
              <a:rPr lang="en-GB" sz="2600" dirty="0"/>
              <a:t>Francis et al. (2019)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599" y="987307"/>
            <a:ext cx="5049329" cy="337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Administered a healthy diet intervention to a n = 38 individuals with elevated levels of depression symptoms and a poor diet.</a:t>
            </a: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Depressive symptoms measured before and 3 weeks after the intervention.</a:t>
            </a:r>
          </a:p>
          <a:p>
            <a:pPr marL="0" indent="0">
              <a:buNone/>
            </a:pP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Performance compared to a control group (n = 38) who did not receive the dietary intervention.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4320426"/>
            <a:ext cx="5221857" cy="2218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Factors (IVs):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Group: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between subjects,</a:t>
            </a:r>
            <a:br>
              <a:rPr lang="en-GB" sz="2200" dirty="0">
                <a:solidFill>
                  <a:schemeClr val="tx2"/>
                </a:solidFill>
              </a:rPr>
            </a:br>
            <a:r>
              <a:rPr lang="en-GB" sz="2200" dirty="0">
                <a:solidFill>
                  <a:schemeClr val="tx2"/>
                </a:solidFill>
              </a:rPr>
              <a:t>  2 levels (</a:t>
            </a:r>
            <a:r>
              <a:rPr lang="en-GB" sz="2200" dirty="0" err="1">
                <a:solidFill>
                  <a:schemeClr val="tx2"/>
                </a:solidFill>
              </a:rPr>
              <a:t>diet_change</a:t>
            </a:r>
            <a:r>
              <a:rPr lang="en-GB" sz="2200" dirty="0">
                <a:solidFill>
                  <a:schemeClr val="tx2"/>
                </a:solidFill>
              </a:rPr>
              <a:t>, </a:t>
            </a:r>
            <a:r>
              <a:rPr lang="en-GB" sz="2200" dirty="0" err="1">
                <a:solidFill>
                  <a:schemeClr val="tx2"/>
                </a:solidFill>
              </a:rPr>
              <a:t>habitual_diet</a:t>
            </a:r>
            <a:r>
              <a:rPr lang="en-GB" sz="2200" dirty="0">
                <a:solidFill>
                  <a:schemeClr val="tx2"/>
                </a:solidFill>
              </a:rPr>
              <a:t>)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Time: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within-subjects, 2 levels, (baseline, week 3)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Dependent variable (DV):</a:t>
            </a:r>
          </a:p>
          <a:p>
            <a:r>
              <a:rPr lang="en-GB" sz="2200" dirty="0">
                <a:solidFill>
                  <a:schemeClr val="tx2"/>
                </a:solidFill>
              </a:rPr>
              <a:t>Depressive symptoms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350" y="698729"/>
            <a:ext cx="6531467" cy="5460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832" y="479685"/>
            <a:ext cx="1653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>
                <a:latin typeface="Lucida Console" panose="020B0609040504020204" pitchFamily="49" charset="0"/>
              </a:rPr>
              <a:t>ggdotplot</a:t>
            </a:r>
            <a:r>
              <a:rPr lang="en-GB" sz="1700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/>
              <a:t>(in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3251" y="5707916"/>
            <a:ext cx="2054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Solid dots = means</a:t>
            </a:r>
          </a:p>
          <a:p>
            <a:r>
              <a:rPr lang="en-GB" sz="1600" dirty="0"/>
              <a:t>Intervals = SE</a:t>
            </a:r>
          </a:p>
          <a:p>
            <a:r>
              <a:rPr lang="en-GB" sz="1600" dirty="0"/>
              <a:t>Open dots = single </a:t>
            </a:r>
            <a:r>
              <a:rPr lang="en-GB" sz="1600" dirty="0" err="1"/>
              <a:t>ppt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883250" y="2083633"/>
            <a:ext cx="2824068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Depressive symptoms appear lower after 3 weeks in the </a:t>
            </a:r>
            <a:r>
              <a:rPr lang="en-GB" sz="1600" dirty="0">
                <a:latin typeface="Lucida Console" panose="020B0609040504020204" pitchFamily="49" charset="0"/>
              </a:rPr>
              <a:t>diet change </a:t>
            </a:r>
            <a:r>
              <a:rPr lang="en-GB" dirty="0"/>
              <a:t>group, but not the </a:t>
            </a:r>
            <a:r>
              <a:rPr lang="en-GB" sz="1600" dirty="0">
                <a:latin typeface="Lucida Console" panose="020B0609040504020204" pitchFamily="49" charset="0"/>
              </a:rPr>
              <a:t>habitual diet </a:t>
            </a:r>
            <a:r>
              <a:rPr lang="en-GB" dirty="0"/>
              <a:t>group.</a:t>
            </a:r>
          </a:p>
        </p:txBody>
      </p:sp>
    </p:spTree>
    <p:extLst>
      <p:ext uri="{BB962C8B-B14F-4D97-AF65-F5344CB8AC3E}">
        <p14:creationId xmlns:p14="http://schemas.microsoft.com/office/powerpoint/2010/main" val="3998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86" y="1596454"/>
            <a:ext cx="5176603" cy="4875550"/>
          </a:xfrm>
        </p:spPr>
        <p:txBody>
          <a:bodyPr>
            <a:normAutofit/>
          </a:bodyPr>
          <a:lstStyle/>
          <a:p>
            <a:r>
              <a:rPr lang="en-GB" sz="2000" dirty="0"/>
              <a:t>If we are concerned with the </a:t>
            </a:r>
            <a:r>
              <a:rPr lang="en-GB" sz="2000" i="1" dirty="0">
                <a:solidFill>
                  <a:srgbClr val="002060"/>
                </a:solidFill>
              </a:rPr>
              <a:t>change</a:t>
            </a:r>
            <a:r>
              <a:rPr lang="en-GB" sz="2000" dirty="0"/>
              <a:t> in symptoms between groups, the difference in the mean change score can be compared.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Design for this analysis</a:t>
            </a:r>
          </a:p>
          <a:p>
            <a:pPr lvl="1"/>
            <a:r>
              <a:rPr lang="en-GB" sz="2000" dirty="0"/>
              <a:t>DV: change score</a:t>
            </a:r>
          </a:p>
          <a:p>
            <a:pPr lvl="1"/>
            <a:r>
              <a:rPr lang="en-GB" sz="2000" dirty="0"/>
              <a:t>IV: group </a:t>
            </a:r>
          </a:p>
          <a:p>
            <a:pPr lvl="1"/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Analysis type</a:t>
            </a:r>
          </a:p>
          <a:p>
            <a:pPr lvl="1"/>
            <a:r>
              <a:rPr lang="en-GB" sz="2000" dirty="0"/>
              <a:t>One-way between subjects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689793"/>
              </p:ext>
            </p:extLst>
          </p:nvPr>
        </p:nvGraphicFramePr>
        <p:xfrm>
          <a:off x="5661284" y="2514601"/>
          <a:ext cx="592111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  <a:br>
                        <a:rPr lang="en-GB" sz="1800" b="1" dirty="0">
                          <a:solidFill>
                            <a:schemeClr val="tx2"/>
                          </a:solidFill>
                        </a:rPr>
                      </a:b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GB" sz="1800" b="1" dirty="0" err="1">
                          <a:solidFill>
                            <a:schemeClr val="tx2"/>
                          </a:solidFill>
                        </a:rPr>
                        <a:t>pretest</a:t>
                      </a: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b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1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posttest</a:t>
                      </a: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10759607" y="4191000"/>
            <a:ext cx="19404" cy="739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21810" y="4950123"/>
            <a:ext cx="1362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Compare these scores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1039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224" y="2256544"/>
            <a:ext cx="5176603" cy="36688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analysis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--------------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[1] Alt., r=0.707 : 2.262527 ±0%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Against denominator: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Null, mu1-mu2 = 0 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type: </a:t>
            </a:r>
            <a:r>
              <a:rPr lang="en-GB" sz="2000" dirty="0" err="1">
                <a:latin typeface="Lucida Console" panose="020B0609040504020204" pitchFamily="49" charset="0"/>
              </a:rPr>
              <a:t>BFindepSample</a:t>
            </a:r>
            <a:r>
              <a:rPr lang="en-GB" sz="20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6398" y="1613809"/>
            <a:ext cx="3392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(change ~ group)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14331"/>
              </p:ext>
            </p:extLst>
          </p:nvPr>
        </p:nvGraphicFramePr>
        <p:xfrm>
          <a:off x="7756784" y="1839119"/>
          <a:ext cx="359764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56784" y="4090987"/>
            <a:ext cx="382561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Although the Bayes factor indicates weak evidence for a difference in the mean change score between groups, the evidence is </a:t>
            </a:r>
            <a:r>
              <a:rPr lang="en-GB" b="1" dirty="0">
                <a:solidFill>
                  <a:schemeClr val="tx2"/>
                </a:solidFill>
              </a:rPr>
              <a:t>inconclusive, BF = 2.26</a:t>
            </a:r>
            <a:r>
              <a:rPr lang="en-GB" dirty="0"/>
              <a:t>. 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7467600" y="2521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/>
          </a:bodyPr>
          <a:lstStyle/>
          <a:p>
            <a:r>
              <a:rPr lang="en-GB" sz="2400" dirty="0"/>
              <a:t>Alternatively, the design could be treated as a </a:t>
            </a:r>
            <a:r>
              <a:rPr lang="en-GB" sz="2400" b="1" dirty="0">
                <a:solidFill>
                  <a:schemeClr val="tx2"/>
                </a:solidFill>
              </a:rPr>
              <a:t>2 x 2 mixed factorial design</a:t>
            </a:r>
            <a:r>
              <a:rPr lang="en-GB" sz="2400" dirty="0"/>
              <a:t>: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Between-subjects</a:t>
            </a:r>
            <a:r>
              <a:rPr lang="en-GB" sz="2400" dirty="0"/>
              <a:t>: group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Within-subjects</a:t>
            </a:r>
            <a:r>
              <a:rPr lang="en-GB" sz="2400" dirty="0"/>
              <a:t>: time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Allows assessment of: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group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time</a:t>
            </a:r>
          </a:p>
          <a:p>
            <a:r>
              <a:rPr lang="en-GB" sz="2000" dirty="0"/>
              <a:t>Group x time </a:t>
            </a:r>
            <a:r>
              <a:rPr lang="en-GB" sz="2000" dirty="0">
                <a:solidFill>
                  <a:schemeClr val="tx2"/>
                </a:solidFill>
              </a:rPr>
              <a:t>interaction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682908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61600" y="3413523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29309" y="391398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883400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3730" y="5379720"/>
            <a:ext cx="895234" cy="4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3092" y="4841111"/>
            <a:ext cx="162645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Of key interest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Are the change scores different between groups?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0768" y="2981712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4425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310425"/>
              </p:ext>
            </p:extLst>
          </p:nvPr>
        </p:nvGraphicFramePr>
        <p:xfrm>
          <a:off x="7264400" y="2006312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80755" y="2999215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48464" y="349967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02555" y="2542490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366073" y="3790871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group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0699" y="1218685"/>
            <a:ext cx="85217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(symptoms ~ group * time +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whichRandom</a:t>
            </a:r>
            <a:r>
              <a:rPr lang="en-GB" dirty="0">
                <a:latin typeface="Lucida Console" panose="020B0609040504020204" pitchFamily="49" charset="0"/>
              </a:rPr>
              <a:t> = "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“)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936" y="2069297"/>
            <a:ext cx="326374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 must be included as a random factor in the model (see Session 6)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936" y="3442891"/>
            <a:ext cx="609723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[1] group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: 0.5156914 ±0.58%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[2]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 : 1.3727    ±0.83%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[3] group +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: 0.7196471 ±1.13%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[4] group + time + </a:t>
            </a:r>
            <a:r>
              <a:rPr lang="en-GB" sz="1400" dirty="0" err="1">
                <a:latin typeface="Lucida Console" panose="020B0609040504020204" pitchFamily="49" charset="0"/>
              </a:rPr>
              <a:t>group:time</a:t>
            </a:r>
            <a:r>
              <a:rPr lang="en-GB" sz="1400" dirty="0">
                <a:latin typeface="Lucida Console" panose="020B0609040504020204" pitchFamily="49" charset="0"/>
              </a:rPr>
              <a:t>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: 1.706539  ±4.44%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symptoms ~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Bayes factor type: </a:t>
            </a:r>
            <a:r>
              <a:rPr lang="en-GB" sz="1400" dirty="0" err="1">
                <a:latin typeface="Lucida Console" panose="020B0609040504020204" pitchFamily="49" charset="0"/>
              </a:rPr>
              <a:t>BFlinearModel</a:t>
            </a:r>
            <a:r>
              <a:rPr lang="en-GB" sz="1400" dirty="0">
                <a:latin typeface="Lucida Console" panose="020B0609040504020204" pitchFamily="49" charset="0"/>
              </a:rPr>
              <a:t>, JZS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50935" y="3960148"/>
            <a:ext cx="1115138" cy="37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6237" y="4271508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time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61099" y="4271508"/>
            <a:ext cx="1115139" cy="169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76237" y="4779183"/>
            <a:ext cx="229022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BF for the interaction 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[4] / [3]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1.71 / 0.72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2.38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6237" y="6017797"/>
            <a:ext cx="402836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Again, there’s insufficient evidence that change scores differ between groups.</a:t>
            </a:r>
          </a:p>
        </p:txBody>
      </p:sp>
    </p:spTree>
    <p:extLst>
      <p:ext uri="{BB962C8B-B14F-4D97-AF65-F5344CB8AC3E}">
        <p14:creationId xmlns:p14="http://schemas.microsoft.com/office/powerpoint/2010/main" val="42897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Alternatively, the design can be treated as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multiple regression </a:t>
            </a:r>
            <a:r>
              <a:rPr lang="en-GB" dirty="0"/>
              <a:t>with one continuous variable (a covariate) and one categorical variable (Session 4). This is known as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ANCOVA</a:t>
            </a:r>
            <a:r>
              <a:rPr lang="en-GB" dirty="0"/>
              <a:t> (Analysis of Covariance).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Key Q: Is there an effect of </a:t>
            </a:r>
            <a:r>
              <a:rPr lang="en-GB" b="1" dirty="0">
                <a:solidFill>
                  <a:schemeClr val="tx2"/>
                </a:solidFill>
              </a:rPr>
              <a:t>group</a:t>
            </a:r>
            <a:r>
              <a:rPr lang="en-GB" dirty="0">
                <a:solidFill>
                  <a:schemeClr val="tx2"/>
                </a:solidFill>
              </a:rPr>
              <a:t> on </a:t>
            </a:r>
            <a:r>
              <a:rPr lang="en-GB" b="1" dirty="0">
                <a:solidFill>
                  <a:schemeClr val="tx2"/>
                </a:solidFill>
              </a:rPr>
              <a:t>week 3 scores </a:t>
            </a:r>
            <a:r>
              <a:rPr lang="en-GB" i="1" dirty="0"/>
              <a:t>after</a:t>
            </a:r>
            <a:r>
              <a:rPr lang="en-GB" dirty="0"/>
              <a:t> the variance associated with baseline scores has been accounted for?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36835"/>
              </p:ext>
            </p:extLst>
          </p:nvPr>
        </p:nvGraphicFramePr>
        <p:xfrm>
          <a:off x="7245245" y="17399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17256" y="3716239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7026832" y="22760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599" y="308484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1609" y="242291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02136" y="3716239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889301" y="3103553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30346" y="4450684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8527926" y="4730573"/>
            <a:ext cx="1659119" cy="37917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84207" y="5010461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46168" y="5532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8554051" y="5349015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6600" y="5499539"/>
            <a:ext cx="732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week3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933758" y="4991394"/>
            <a:ext cx="67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group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79819" y="609383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7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3" grpId="0"/>
      <p:bldP spid="14" grpId="0"/>
      <p:bldP spid="16" grpId="0" animBg="1"/>
      <p:bldP spid="18" grpId="0" animBg="1"/>
      <p:bldP spid="19" grpId="0" animBg="1"/>
      <p:bldP spid="1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13570</TotalTime>
  <Words>1785</Words>
  <Application>Microsoft Office PowerPoint</Application>
  <PresentationFormat>Widescreen</PresentationFormat>
  <Paragraphs>316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Console</vt:lpstr>
      <vt:lpstr>Wingdings</vt:lpstr>
      <vt:lpstr>Office Theme</vt:lpstr>
      <vt:lpstr>PowerPoint Presentation</vt:lpstr>
      <vt:lpstr>Pre-post design</vt:lpstr>
      <vt:lpstr>Francis et al. (2019)</vt:lpstr>
      <vt:lpstr>PowerPoint Presentation</vt:lpstr>
      <vt:lpstr>Approach 1: Change scores</vt:lpstr>
      <vt:lpstr>Approach 1: Change scores</vt:lpstr>
      <vt:lpstr>Approach 2: Mixed ANOVA</vt:lpstr>
      <vt:lpstr>Approach 2: Mixed ANOVA</vt:lpstr>
      <vt:lpstr>Approach 3: ANCOVA</vt:lpstr>
      <vt:lpstr>Approach 3: ANCOVA</vt:lpstr>
      <vt:lpstr>Which approach?</vt:lpstr>
      <vt:lpstr>Statistical significance</vt:lpstr>
      <vt:lpstr>Effect Size</vt:lpstr>
      <vt:lpstr>Clinical significance</vt:lpstr>
      <vt:lpstr>Going further: Clinical significance</vt:lpstr>
      <vt:lpstr>Going further: Clinical significance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3262</cp:revision>
  <dcterms:created xsi:type="dcterms:W3CDTF">2006-08-16T00:00:00Z</dcterms:created>
  <dcterms:modified xsi:type="dcterms:W3CDTF">2024-03-11T12:03:04Z</dcterms:modified>
</cp:coreProperties>
</file>