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334" r:id="rId4"/>
    <p:sldId id="305" r:id="rId5"/>
    <p:sldId id="33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8" r:id="rId16"/>
    <p:sldId id="319" r:id="rId17"/>
    <p:sldId id="321" r:id="rId18"/>
    <p:sldId id="322" r:id="rId19"/>
    <p:sldId id="325" r:id="rId20"/>
    <p:sldId id="326" r:id="rId21"/>
    <p:sldId id="327" r:id="rId22"/>
    <p:sldId id="331" r:id="rId23"/>
    <p:sldId id="335" r:id="rId24"/>
    <p:sldId id="336" r:id="rId25"/>
    <p:sldId id="333" r:id="rId26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FFFFFF"/>
    <a:srgbClr val="8CE23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22" autoAdjust="0"/>
  </p:normalViewPr>
  <p:slideViewPr>
    <p:cSldViewPr>
      <p:cViewPr varScale="1">
        <p:scale>
          <a:sx n="70" d="100"/>
          <a:sy n="70" d="100"/>
        </p:scale>
        <p:origin x="84" y="20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>
        <p:scale>
          <a:sx n="50" d="100"/>
          <a:sy n="50" d="100"/>
        </p:scale>
        <p:origin x="-2874" y="-5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erry2\OneDrive\Teaching\2016-17\PSYC201\Resources\Examples\Examples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2">
                  <a:lumMod val="75000"/>
                  <a:alpha val="89000"/>
                </a:schemeClr>
              </a:solidFill>
              <a:ln>
                <a:noFill/>
              </a:ln>
            </c:spPr>
          </c:marker>
          <c:trendline>
            <c:spPr>
              <a:ln w="19050"/>
            </c:spPr>
            <c:trendlineType val="linear"/>
            <c:dispRSqr val="0"/>
            <c:dispEq val="0"/>
          </c:trendline>
          <c:xVal>
            <c:numRef>
              <c:f>anscombe2!$B$3:$B$23</c:f>
              <c:numCache>
                <c:formatCode>0.0</c:formatCode>
                <c:ptCount val="21"/>
                <c:pt idx="0">
                  <c:v>10</c:v>
                </c:pt>
                <c:pt idx="1">
                  <c:v>8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14</c:v>
                </c:pt>
                <c:pt idx="6">
                  <c:v>6</c:v>
                </c:pt>
                <c:pt idx="7">
                  <c:v>4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</c:numCache>
            </c:numRef>
          </c:xVal>
          <c:yVal>
            <c:numRef>
              <c:f>anscombe2!$C$3:$C$23</c:f>
              <c:numCache>
                <c:formatCode>0.0</c:formatCode>
                <c:ptCount val="21"/>
                <c:pt idx="0">
                  <c:v>9.14</c:v>
                </c:pt>
                <c:pt idx="1">
                  <c:v>8.14</c:v>
                </c:pt>
                <c:pt idx="2">
                  <c:v>8.74</c:v>
                </c:pt>
                <c:pt idx="3">
                  <c:v>8.77</c:v>
                </c:pt>
                <c:pt idx="4">
                  <c:v>9.26</c:v>
                </c:pt>
                <c:pt idx="5">
                  <c:v>8.1</c:v>
                </c:pt>
                <c:pt idx="6">
                  <c:v>6.13</c:v>
                </c:pt>
                <c:pt idx="7">
                  <c:v>3.1</c:v>
                </c:pt>
                <c:pt idx="8">
                  <c:v>9.1300000000000008</c:v>
                </c:pt>
                <c:pt idx="9">
                  <c:v>7.26</c:v>
                </c:pt>
                <c:pt idx="10">
                  <c:v>4.74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25-4A5E-823B-5A5A391F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9904"/>
        <c:axId val="115661824"/>
      </c:scatterChart>
      <c:valAx>
        <c:axId val="115659904"/>
        <c:scaling>
          <c:orientation val="minMax"/>
          <c:max val="1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x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61824"/>
        <c:crosses val="autoZero"/>
        <c:crossBetween val="midCat"/>
        <c:majorUnit val="3"/>
      </c:valAx>
      <c:valAx>
        <c:axId val="115661824"/>
        <c:scaling>
          <c:orientation val="minMax"/>
          <c:max val="1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y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2857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59904"/>
        <c:crosses val="autoZero"/>
        <c:crossBetween val="midCat"/>
        <c:majorUnit val="3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D6DD-4541-4B93-806A-3220459C2350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89CB-4AB2-48ED-86A4-620027DCA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5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9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5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9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48968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29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8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1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89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5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18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58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42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8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9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50492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6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5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95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5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03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5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e.plymouth.ac.uk/pluginfile.php/2780250/mod_resource/content/3/MSc%20Assessment%20and%20Return%20Dates%2022_2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2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1. Simple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2023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4834790" cy="441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49"/>
            <a:ext cx="10972800" cy="1143000"/>
          </a:xfrm>
        </p:spPr>
        <p:txBody>
          <a:bodyPr/>
          <a:lstStyle/>
          <a:p>
            <a:r>
              <a:rPr lang="en-GB" dirty="0"/>
              <a:t>Anxiety Example: The Intercept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4091" y="2705725"/>
            <a:ext cx="3509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 = 5.59</a:t>
            </a:r>
            <a:r>
              <a:rPr lang="en-GB" sz="2200" dirty="0"/>
              <a:t>, this means that if the Screen Time score were equal to zero, the Anxiety score would be </a:t>
            </a:r>
            <a:r>
              <a:rPr lang="en-GB" sz="2200" b="1" dirty="0">
                <a:solidFill>
                  <a:schemeClr val="tx2"/>
                </a:solidFill>
              </a:rPr>
              <a:t>5.59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67000" y="3370944"/>
            <a:ext cx="3238501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1370" y="4071258"/>
            <a:ext cx="838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7438" y="3868056"/>
            <a:ext cx="81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5.59</a:t>
            </a:r>
          </a:p>
        </p:txBody>
      </p:sp>
    </p:spTree>
    <p:extLst>
      <p:ext uri="{BB962C8B-B14F-4D97-AF65-F5344CB8AC3E}">
        <p14:creationId xmlns:p14="http://schemas.microsoft.com/office/powerpoint/2010/main" val="299463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GB" dirty="0"/>
              <a:t>The Slope b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98072" y="5287962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6974" y="1477962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442" y="579927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6236" y="246856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032234" y="5287962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0340" y="528796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01592" y="539121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535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/>
              <a:t> is the amount of change in Y with a one unit increase in X.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/>
              <a:t> can be positive or negative.</a:t>
            </a:r>
          </a:p>
        </p:txBody>
      </p:sp>
      <p:sp>
        <p:nvSpPr>
          <p:cNvPr id="71" name="Line 1077"/>
          <p:cNvSpPr>
            <a:spLocks noChangeShapeType="1"/>
          </p:cNvSpPr>
          <p:nvPr/>
        </p:nvSpPr>
        <p:spPr bwMode="auto">
          <a:xfrm flipV="1">
            <a:off x="3026974" y="2937538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17624" y="3809521"/>
            <a:ext cx="1809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50226" y="3850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V="1">
            <a:off x="5417634" y="410732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187966" y="3276121"/>
            <a:ext cx="0" cy="533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058"/>
          <p:cNvGrpSpPr>
            <a:grpSpLocks/>
          </p:cNvGrpSpPr>
          <p:nvPr/>
        </p:nvGrpSpPr>
        <p:grpSpPr bwMode="auto">
          <a:xfrm>
            <a:off x="3124200" y="1828321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rot="10800000">
            <a:off x="4367908" y="4107327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324600" y="327612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29400" y="324311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2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slope (b) determines how steep the line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24" y="2820025"/>
            <a:ext cx="183791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321040" y="3031442"/>
            <a:ext cx="1467184" cy="138815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3157" y="2034463"/>
            <a:ext cx="1905046" cy="1571127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8880" y="528563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-10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8478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69347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9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9" grpId="0"/>
      <p:bldP spid="41" grpId="0"/>
      <p:bldP spid="42" grpId="0"/>
      <p:bldP spid="43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Anxiety Example: Slope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34823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dirty="0">
                <a:solidFill>
                  <a:schemeClr val="tx2"/>
                </a:solidFill>
              </a:rPr>
              <a:t>b = </a:t>
            </a:r>
            <a:r>
              <a:rPr lang="en-GB" sz="2400" b="1" dirty="0">
                <a:solidFill>
                  <a:srgbClr val="C00000"/>
                </a:solidFill>
              </a:rPr>
              <a:t>0.13</a:t>
            </a:r>
            <a:r>
              <a:rPr lang="en-GB" sz="2400" dirty="0"/>
              <a:t>, this means that for each unit (1) increase in Screen Time, the predicted Anxiety Score increases by </a:t>
            </a:r>
            <a:r>
              <a:rPr lang="en-GB" sz="2400" b="1" dirty="0">
                <a:solidFill>
                  <a:srgbClr val="C00000"/>
                </a:solidFill>
              </a:rPr>
              <a:t>0.13</a:t>
            </a:r>
            <a:r>
              <a:rPr lang="en-GB" sz="24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71355" y="3913740"/>
            <a:ext cx="0" cy="11763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1331" y="4017243"/>
            <a:ext cx="0" cy="10728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95931" y="4010881"/>
            <a:ext cx="375424" cy="63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2048" y="3913740"/>
            <a:ext cx="3675304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991669"/>
            <a:ext cx="306465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5655" y="3874812"/>
            <a:ext cx="0" cy="16673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3782" y="3803199"/>
            <a:ext cx="7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0.13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28030" y="4049725"/>
            <a:ext cx="1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961" y="39594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6.91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5622" y="376844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50000"/>
                  </a:schemeClr>
                </a:solidFill>
              </a:rPr>
              <a:t>7.04</a:t>
            </a:r>
          </a:p>
        </p:txBody>
      </p:sp>
    </p:spTree>
    <p:extLst>
      <p:ext uri="{BB962C8B-B14F-4D97-AF65-F5344CB8AC3E}">
        <p14:creationId xmlns:p14="http://schemas.microsoft.com/office/powerpoint/2010/main" val="38790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572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the general regression equation:</a:t>
            </a:r>
          </a:p>
          <a:p>
            <a:endParaRPr lang="en-GB" sz="2400" b="1" dirty="0"/>
          </a:p>
          <a:p>
            <a:r>
              <a:rPr lang="en-GB" sz="2800" b="1" dirty="0"/>
              <a:t>Ŷ      =  a        +     bX </a:t>
            </a:r>
          </a:p>
          <a:p>
            <a:endParaRPr lang="en-GB" sz="2400" b="1" dirty="0"/>
          </a:p>
          <a:p>
            <a:r>
              <a:rPr lang="en-GB" sz="2400" dirty="0"/>
              <a:t>if the intercept </a:t>
            </a:r>
            <a:r>
              <a:rPr lang="en-GB" sz="2400" dirty="0">
                <a:solidFill>
                  <a:schemeClr val="tx2"/>
                </a:solidFill>
              </a:rPr>
              <a:t>a = 5.59</a:t>
            </a:r>
          </a:p>
          <a:p>
            <a:r>
              <a:rPr lang="en-GB" sz="2400" dirty="0"/>
              <a:t>and the slope </a:t>
            </a:r>
            <a:r>
              <a:rPr lang="en-GB" sz="2400" dirty="0">
                <a:solidFill>
                  <a:schemeClr val="tx2"/>
                </a:solidFill>
              </a:rPr>
              <a:t>b = 0.13</a:t>
            </a:r>
            <a:r>
              <a:rPr lang="en-GB" sz="2400" dirty="0"/>
              <a:t>,</a:t>
            </a:r>
          </a:p>
          <a:p>
            <a:endParaRPr lang="en-GB" sz="2400" dirty="0"/>
          </a:p>
          <a:p>
            <a:r>
              <a:rPr lang="en-GB" sz="2400" dirty="0"/>
              <a:t>then the regression equation </a:t>
            </a:r>
            <a:br>
              <a:rPr lang="en-GB" sz="2400" dirty="0"/>
            </a:br>
            <a:r>
              <a:rPr lang="en-GB" sz="2400" dirty="0"/>
              <a:t>for Anxiety and Screen Time is </a:t>
            </a:r>
          </a:p>
          <a:p>
            <a:endParaRPr lang="en-GB" sz="2400" dirty="0"/>
          </a:p>
          <a:p>
            <a:r>
              <a:rPr lang="en-GB" sz="2800" b="1" dirty="0"/>
              <a:t>Predicted Anxiety =  5.59   +   0.13*Screen Time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5" y="1684627"/>
            <a:ext cx="3386990" cy="3093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24800" y="3048000"/>
            <a:ext cx="2286000" cy="38463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33" y="1479636"/>
            <a:ext cx="4834790" cy="44153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90923" y="3276600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/>
              <a:t>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0" y="1446979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Residual:</a:t>
            </a:r>
            <a:r>
              <a:rPr lang="en-GB" sz="2400" dirty="0"/>
              <a:t> the error in the prediction of Y for a given data point.</a:t>
            </a:r>
          </a:p>
          <a:p>
            <a:endParaRPr lang="en-GB" sz="2400" dirty="0"/>
          </a:p>
          <a:p>
            <a:r>
              <a:rPr lang="en-GB" sz="2400" dirty="0"/>
              <a:t>This is the difference between a data point’s Y value and the Y value predicted by the line (Ŷ):</a:t>
            </a:r>
          </a:p>
          <a:p>
            <a:endParaRPr lang="en-GB" sz="2000" dirty="0"/>
          </a:p>
          <a:p>
            <a:r>
              <a:rPr lang="en-GB" sz="2400" b="1" dirty="0">
                <a:solidFill>
                  <a:srgbClr val="FF0000"/>
                </a:solidFill>
              </a:rPr>
              <a:t>Residual = Observed - Predicted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Residual = Y - Ŷ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4256" y="2590800"/>
            <a:ext cx="0" cy="109264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8432" y="27873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Residual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3575418"/>
            <a:ext cx="0" cy="345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4532" y="3383231"/>
            <a:ext cx="0" cy="241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6859" y="2269524"/>
            <a:ext cx="0" cy="115947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97" y="2312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8074" y="37052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Ŷ</a:t>
            </a:r>
          </a:p>
        </p:txBody>
      </p:sp>
    </p:spTree>
    <p:extLst>
      <p:ext uri="{BB962C8B-B14F-4D97-AF65-F5344CB8AC3E}">
        <p14:creationId xmlns:p14="http://schemas.microsoft.com/office/powerpoint/2010/main" val="44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27"/>
            <a:ext cx="57912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/>
              <a:t>The goal of regression is to find the values of the intercept a and slope b that minimise the residuals (errors).</a:t>
            </a:r>
          </a:p>
          <a:p>
            <a:pPr marL="457200" indent="-457200"/>
            <a:r>
              <a:rPr lang="en-GB" dirty="0"/>
              <a:t>Specifically, we want to minimise the </a:t>
            </a:r>
            <a:r>
              <a:rPr lang="en-GB" b="1" dirty="0">
                <a:solidFill>
                  <a:schemeClr val="tx2"/>
                </a:solidFill>
              </a:rPr>
              <a:t>sum of the </a:t>
            </a:r>
            <a:r>
              <a:rPr lang="en-GB" b="1" u="sng" dirty="0">
                <a:solidFill>
                  <a:schemeClr val="tx2"/>
                </a:solidFill>
              </a:rPr>
              <a:t>squared</a:t>
            </a:r>
            <a:r>
              <a:rPr lang="en-GB" b="1" dirty="0">
                <a:solidFill>
                  <a:schemeClr val="tx2"/>
                </a:solidFill>
              </a:rPr>
              <a:t> residuals</a:t>
            </a:r>
            <a:endParaRPr lang="en-GB" dirty="0"/>
          </a:p>
          <a:p>
            <a:r>
              <a:rPr lang="en-GB" dirty="0"/>
              <a:t>This method of finding the “best fitting line” is called the </a:t>
            </a:r>
            <a:r>
              <a:rPr lang="en-GB" b="1" dirty="0">
                <a:solidFill>
                  <a:schemeClr val="tx2"/>
                </a:solidFill>
              </a:rPr>
              <a:t>method of least squares.</a:t>
            </a:r>
          </a:p>
          <a:p>
            <a:r>
              <a:rPr lang="en-GB" dirty="0"/>
              <a:t>Automatically obtained by statistical software (e.g., R Studio)</a:t>
            </a:r>
          </a:p>
          <a:p>
            <a:pPr marL="0" indent="0">
              <a:buNone/>
            </a:pPr>
            <a:endParaRPr lang="en-GB" b="1" baseline="30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t="10346" b="3068"/>
          <a:stretch/>
        </p:blipFill>
        <p:spPr bwMode="auto">
          <a:xfrm>
            <a:off x="6357007" y="1752599"/>
            <a:ext cx="4879428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Interim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The regression equation is 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4400" dirty="0"/>
              <a:t>Ŷ = a + bX</a:t>
            </a:r>
          </a:p>
          <a:p>
            <a:endParaRPr lang="en-GB" sz="1800" dirty="0"/>
          </a:p>
          <a:p>
            <a:r>
              <a:rPr lang="en-GB" dirty="0"/>
              <a:t>This is a </a:t>
            </a:r>
            <a:r>
              <a:rPr lang="en-GB" b="1" dirty="0">
                <a:solidFill>
                  <a:schemeClr val="tx2"/>
                </a:solidFill>
              </a:rPr>
              <a:t>linear model </a:t>
            </a:r>
            <a:r>
              <a:rPr lang="en-GB" dirty="0"/>
              <a:t>of our data</a:t>
            </a:r>
          </a:p>
          <a:p>
            <a:endParaRPr lang="en-GB" dirty="0"/>
          </a:p>
          <a:p>
            <a:r>
              <a:rPr lang="en-GB" dirty="0"/>
              <a:t>The values of </a:t>
            </a:r>
            <a:r>
              <a:rPr lang="en-GB" b="1" dirty="0"/>
              <a:t>a</a:t>
            </a:r>
            <a:r>
              <a:rPr lang="en-GB" dirty="0"/>
              <a:t> (the intercept) and </a:t>
            </a:r>
            <a:r>
              <a:rPr lang="en-GB" b="1" dirty="0"/>
              <a:t>b</a:t>
            </a:r>
            <a:r>
              <a:rPr lang="en-GB" dirty="0"/>
              <a:t> (the slope) are the values that minimize the sum of the squared residuals </a:t>
            </a:r>
          </a:p>
          <a:p>
            <a:endParaRPr lang="en-GB" dirty="0"/>
          </a:p>
          <a:p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are automatically calculated by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/>
              <a:t>Using the regression equation for </a:t>
            </a:r>
            <a:r>
              <a:rPr lang="en-GB" u="sng" dirty="0"/>
              <a:t>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1932" y="1376861"/>
            <a:ext cx="4692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The regression equation can be used to predict the value of Y for a given value of X.</a:t>
            </a:r>
          </a:p>
          <a:p>
            <a:endParaRPr lang="en-GB" sz="2300" dirty="0"/>
          </a:p>
          <a:p>
            <a:r>
              <a:rPr lang="en-GB" sz="2300" dirty="0"/>
              <a:t>If a person’s Screen Time score = </a:t>
            </a:r>
            <a:r>
              <a:rPr lang="en-GB" sz="2300" b="1" dirty="0">
                <a:solidFill>
                  <a:schemeClr val="tx2"/>
                </a:solidFill>
              </a:rPr>
              <a:t>7 hours</a:t>
            </a:r>
            <a:r>
              <a:rPr lang="en-GB" sz="2300" dirty="0"/>
              <a:t>, what is their predicted Anxiety score?</a:t>
            </a:r>
          </a:p>
          <a:p>
            <a:endParaRPr lang="en-GB" sz="2300" b="1" dirty="0"/>
          </a:p>
          <a:p>
            <a:r>
              <a:rPr lang="en-GB" sz="2300" b="1" dirty="0"/>
              <a:t>Anxiety = 5.59 + 0.13*Screen Time </a:t>
            </a:r>
          </a:p>
          <a:p>
            <a:endParaRPr lang="en-GB" sz="2300" b="1" dirty="0"/>
          </a:p>
          <a:p>
            <a:r>
              <a:rPr lang="en-GB" sz="2300" b="1" dirty="0"/>
              <a:t>Anxiety = 5.59 + (0.13*7)</a:t>
            </a:r>
          </a:p>
          <a:p>
            <a:r>
              <a:rPr lang="en-GB" sz="2300" b="1" dirty="0"/>
              <a:t>Anxiety = 6.5</a:t>
            </a:r>
          </a:p>
          <a:p>
            <a:endParaRPr lang="en-GB" sz="2300" b="1" dirty="0"/>
          </a:p>
          <a:p>
            <a:r>
              <a:rPr lang="en-GB" sz="2300" b="1" u="sng" dirty="0">
                <a:solidFill>
                  <a:schemeClr val="tx2"/>
                </a:solidFill>
              </a:rPr>
              <a:t>The predicted Anxiety Score is 6.5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4117032"/>
            <a:ext cx="17679" cy="1006269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135785" y="4114800"/>
            <a:ext cx="190281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6198" y="3886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6.5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50585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7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41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4267200" cy="419100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Linearity</a:t>
            </a:r>
          </a:p>
          <a:p>
            <a:pPr lvl="1"/>
            <a:r>
              <a:rPr lang="en-GB" sz="2400" dirty="0"/>
              <a:t>There should be a </a:t>
            </a:r>
            <a:r>
              <a:rPr lang="en-GB" sz="2400" dirty="0">
                <a:solidFill>
                  <a:schemeClr val="tx2"/>
                </a:solidFill>
              </a:rPr>
              <a:t>linear relationship </a:t>
            </a:r>
            <a:r>
              <a:rPr lang="en-GB" sz="2400" dirty="0"/>
              <a:t>between the values of X and values of Y (at least over the range of X considered).</a:t>
            </a:r>
          </a:p>
          <a:p>
            <a:pPr lvl="1"/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with a </a:t>
            </a:r>
            <a:r>
              <a:rPr lang="en-GB" sz="2400" dirty="0">
                <a:solidFill>
                  <a:schemeClr val="tx2"/>
                </a:solidFill>
              </a:rPr>
              <a:t>scatterplot</a:t>
            </a:r>
            <a:r>
              <a:rPr lang="en-GB" sz="2400" dirty="0"/>
              <a:t>.</a:t>
            </a:r>
          </a:p>
          <a:p>
            <a:endParaRPr lang="en-GB" sz="2200" dirty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9278"/>
              </p:ext>
            </p:extLst>
          </p:nvPr>
        </p:nvGraphicFramePr>
        <p:xfrm>
          <a:off x="6597648" y="2514600"/>
          <a:ext cx="3079752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677400" y="3167390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4722"/>
            <a:ext cx="10972800" cy="891380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96400" cy="3916363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Sessions</a:t>
            </a:r>
          </a:p>
          <a:p>
            <a:pPr lvl="1"/>
            <a:r>
              <a:rPr lang="en-GB" sz="2400" dirty="0"/>
              <a:t>7 sessions, weekly until 06/03/23</a:t>
            </a:r>
          </a:p>
          <a:p>
            <a:pPr lvl="1"/>
            <a:r>
              <a:rPr lang="en-GB" sz="2400" dirty="0"/>
              <a:t>No session on 13/02/23</a:t>
            </a:r>
          </a:p>
          <a:p>
            <a:r>
              <a:rPr lang="en-GB" sz="2400" b="1" dirty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GB" sz="2400" dirty="0"/>
              <a:t>First session in each week</a:t>
            </a:r>
          </a:p>
          <a:p>
            <a:pPr lvl="2"/>
            <a:r>
              <a:rPr lang="en-GB" sz="2400" dirty="0"/>
              <a:t>Short lecture</a:t>
            </a:r>
          </a:p>
          <a:p>
            <a:pPr lvl="2"/>
            <a:r>
              <a:rPr lang="en-GB" sz="2400" dirty="0"/>
              <a:t>Worksheet</a:t>
            </a:r>
          </a:p>
          <a:p>
            <a:pPr lvl="1"/>
            <a:r>
              <a:rPr lang="en-GB" sz="2400" dirty="0"/>
              <a:t>Fridays</a:t>
            </a:r>
          </a:p>
          <a:p>
            <a:pPr lvl="2"/>
            <a:r>
              <a:rPr lang="en-GB" sz="2400" dirty="0"/>
              <a:t>Support session (4-5pm first two </a:t>
            </a:r>
            <a:r>
              <a:rPr lang="en-GB" sz="2400" dirty="0" err="1"/>
              <a:t>wks</a:t>
            </a:r>
            <a:r>
              <a:rPr lang="en-GB" sz="2400" dirty="0"/>
              <a:t>, then 1-2pm after)</a:t>
            </a:r>
          </a:p>
          <a:p>
            <a:r>
              <a:rPr lang="en-GB" sz="2400" b="1" dirty="0">
                <a:solidFill>
                  <a:schemeClr val="tx2"/>
                </a:solidFill>
              </a:rPr>
              <a:t>Analysis Assessment (50%)</a:t>
            </a:r>
          </a:p>
          <a:p>
            <a:pPr lvl="1"/>
            <a:r>
              <a:rPr lang="en-GB" sz="2400" dirty="0"/>
              <a:t>Details released in third session</a:t>
            </a:r>
          </a:p>
          <a:p>
            <a:pPr lvl="2"/>
            <a:r>
              <a:rPr lang="en-GB" sz="2400" dirty="0"/>
              <a:t>30/03/23. </a:t>
            </a:r>
            <a:r>
              <a:rPr lang="en-GB" sz="2400" dirty="0">
                <a:hlinkClick r:id="rId3"/>
              </a:rPr>
              <a:t>Submission deadlines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857839"/>
            <a:ext cx="9525000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Constant variance of the residuals (homoscedasticity)</a:t>
            </a:r>
          </a:p>
          <a:p>
            <a:pPr lvl="1"/>
            <a:r>
              <a:rPr lang="en-GB" sz="2200" dirty="0"/>
              <a:t>For each value of X, the residuals should have the same variance.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predicted (fitted) values vs. residuals: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4165" y="4256533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sym typeface="Wingdings"/>
              </a:rPr>
              <a:t>ok</a:t>
            </a:r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54435"/>
            <a:ext cx="5457447" cy="4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/>
              <a:t>Assumptions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54102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Independence of residuals</a:t>
            </a:r>
          </a:p>
          <a:p>
            <a:pPr lvl="1"/>
            <a:r>
              <a:rPr lang="en-GB" sz="2200" dirty="0"/>
              <a:t>The value of one residual should not be correlated with the next (the value of one residual does not predict another).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residuals vs. predicted values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37400" y="62553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1914" y="4410031"/>
            <a:ext cx="1868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en-GB" b="1" dirty="0">
                <a:solidFill>
                  <a:srgbClr val="C00000"/>
                </a:solidFill>
                <a:sym typeface="Wingdings"/>
              </a:rPr>
              <a:t>non-independence evident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743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sz="2800" b="1" dirty="0">
                <a:solidFill>
                  <a:srgbClr val="00B050"/>
                </a:solidFill>
                <a:sym typeface="Wingdings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Pattern ok</a:t>
            </a:r>
            <a:endParaRPr lang="en-GB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26453"/>
            <a:ext cx="3142494" cy="26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146541"/>
            <a:ext cx="3142494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162800" cy="4068764"/>
          </a:xfrm>
        </p:spPr>
        <p:txBody>
          <a:bodyPr>
            <a:normAutofit/>
          </a:bodyPr>
          <a:lstStyle/>
          <a:p>
            <a:r>
              <a:rPr lang="en-GB" dirty="0"/>
              <a:t>The proportion of the total variability in the outcome variable that can be accounted for by the model is given by R</a:t>
            </a:r>
            <a:r>
              <a:rPr lang="en-GB" baseline="30000" dirty="0"/>
              <a:t>2</a:t>
            </a:r>
            <a:endParaRPr lang="en-GB" dirty="0"/>
          </a:p>
          <a:p>
            <a:r>
              <a:rPr lang="en-GB" dirty="0"/>
              <a:t>Multiply R</a:t>
            </a:r>
            <a:r>
              <a:rPr lang="en-GB" baseline="30000" dirty="0"/>
              <a:t>2</a:t>
            </a:r>
            <a:r>
              <a:rPr lang="en-GB" dirty="0"/>
              <a:t> by 100 to report as a percentage. </a:t>
            </a:r>
          </a:p>
          <a:p>
            <a:r>
              <a:rPr lang="en-GB" dirty="0"/>
              <a:t>For example, if </a:t>
            </a:r>
            <a:r>
              <a:rPr lang="en-GB" b="1" dirty="0"/>
              <a:t>R</a:t>
            </a:r>
            <a:r>
              <a:rPr lang="en-GB" b="1" baseline="30000" dirty="0"/>
              <a:t>2</a:t>
            </a:r>
            <a:r>
              <a:rPr lang="en-GB" b="1" dirty="0"/>
              <a:t> = .3412</a:t>
            </a:r>
            <a:r>
              <a:rPr lang="en-GB" dirty="0"/>
              <a:t>, then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34.12% of the total variability in the outcome variable (anxiety) can be accounted for by the regression model (screen time)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40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R</a:t>
            </a:r>
            <a:r>
              <a:rPr lang="en-GB" sz="28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93"/>
            <a:ext cx="6756400" cy="3992564"/>
          </a:xfrm>
        </p:spPr>
        <p:txBody>
          <a:bodyPr>
            <a:normAutofit/>
          </a:bodyPr>
          <a:lstStyle/>
          <a:p>
            <a:r>
              <a:rPr lang="en-GB" dirty="0"/>
              <a:t>If we only had the outcome variable (and no predictor), the </a:t>
            </a:r>
            <a:r>
              <a:rPr lang="en-GB"/>
              <a:t>best prediction or </a:t>
            </a:r>
            <a:r>
              <a:rPr lang="en-GB" dirty="0"/>
              <a:t>“model” of the outcome would be its </a:t>
            </a:r>
            <a:r>
              <a:rPr lang="en-GB" b="1" dirty="0">
                <a:solidFill>
                  <a:schemeClr val="tx2"/>
                </a:solidFill>
              </a:rPr>
              <a:t>mean value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(e.g., the mean Anxiety Score).</a:t>
            </a:r>
          </a:p>
          <a:p>
            <a:r>
              <a:rPr lang="en-GB" dirty="0"/>
              <a:t>This is called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dirty="0"/>
              <a:t> </a:t>
            </a:r>
            <a:r>
              <a:rPr lang="en-GB" dirty="0">
                <a:solidFill>
                  <a:schemeClr val="tx2"/>
                </a:solidFill>
              </a:rPr>
              <a:t>model</a:t>
            </a:r>
            <a:r>
              <a:rPr lang="en-GB" dirty="0"/>
              <a:t> or </a:t>
            </a:r>
            <a:r>
              <a:rPr lang="en-GB" b="1" dirty="0">
                <a:solidFill>
                  <a:schemeClr val="tx2"/>
                </a:solidFill>
              </a:rPr>
              <a:t>Intercept-only model</a:t>
            </a:r>
            <a:r>
              <a:rPr lang="en-GB" dirty="0"/>
              <a:t>.</a:t>
            </a:r>
          </a:p>
          <a:p>
            <a:r>
              <a:rPr lang="en-GB" dirty="0"/>
              <a:t>It is the scenario where the predictor does not predict the outcome at all and has a zero-slope (a flat regression line).</a:t>
            </a:r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Intercept-only model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976703"/>
            <a:ext cx="3823686" cy="34919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686800" y="3660775"/>
            <a:ext cx="2667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06502"/>
            <a:ext cx="9144000" cy="266699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Bayes Factor </a:t>
            </a:r>
            <a:r>
              <a:rPr lang="en-GB" dirty="0"/>
              <a:t>can tell us whether there’s more evidence for the regression model than the intercept-only model.</a:t>
            </a:r>
          </a:p>
          <a:p>
            <a:r>
              <a:rPr lang="en-GB" dirty="0"/>
              <a:t>More formally, the BF is the likelihood of the model given the data, relative to that of another model (</a:t>
            </a:r>
            <a:r>
              <a:rPr lang="en-GB" dirty="0" err="1"/>
              <a:t>Rouder</a:t>
            </a:r>
            <a:r>
              <a:rPr lang="en-GB" dirty="0"/>
              <a:t> &amp; Morey, 2013)</a:t>
            </a:r>
          </a:p>
          <a:p>
            <a:r>
              <a:rPr lang="en-GB" dirty="0"/>
              <a:t>For example, if the BF for a simple regression model is </a:t>
            </a:r>
            <a:r>
              <a:rPr lang="en-GB" b="1" dirty="0">
                <a:solidFill>
                  <a:schemeClr val="tx2"/>
                </a:solidFill>
              </a:rPr>
              <a:t>3</a:t>
            </a:r>
            <a:r>
              <a:rPr lang="en-GB" dirty="0"/>
              <a:t>, then it is </a:t>
            </a:r>
            <a:r>
              <a:rPr lang="en-GB" dirty="0">
                <a:solidFill>
                  <a:schemeClr val="tx2"/>
                </a:solidFill>
              </a:rPr>
              <a:t>three</a:t>
            </a:r>
            <a:r>
              <a:rPr lang="en-GB" dirty="0"/>
              <a:t> times more likely than the intercept only model.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Bayes Factor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783" y="6077248"/>
            <a:ext cx="7297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Multivariate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(6), 877-903.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604209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*Other approaches exist (e.g., frequentist approaches using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-values)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96099" y="3981130"/>
            <a:ext cx="7504875" cy="1631216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BFs greater than 1 </a:t>
            </a:r>
            <a:r>
              <a:rPr lang="en-GB" sz="2000" dirty="0"/>
              <a:t>= regression model more likely than intercept-only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BFs less than 1</a:t>
            </a:r>
            <a:r>
              <a:rPr lang="en-GB" sz="2000" b="1" dirty="0"/>
              <a:t> </a:t>
            </a:r>
            <a:r>
              <a:rPr lang="en-GB" sz="2000" dirty="0"/>
              <a:t>= intercept-only model more likely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BFs greater than 3 </a:t>
            </a:r>
            <a:r>
              <a:rPr lang="en-GB" sz="2000" dirty="0"/>
              <a:t>= substantial evidence for the regression model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BFs less than 0.33 </a:t>
            </a:r>
            <a:r>
              <a:rPr lang="en-GB" sz="2000" dirty="0"/>
              <a:t>= substantial evidence for the intercept-only model 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BFs between 0.33 to 3 </a:t>
            </a:r>
            <a:r>
              <a:rPr lang="en-GB" sz="2000" dirty="0"/>
              <a:t>are considered </a:t>
            </a:r>
            <a:r>
              <a:rPr lang="en-GB" sz="2000" dirty="0">
                <a:solidFill>
                  <a:schemeClr val="tx2"/>
                </a:solidFill>
              </a:rPr>
              <a:t>inconclusive</a:t>
            </a:r>
            <a:r>
              <a:rPr lang="en-GB" sz="2000" dirty="0"/>
              <a:t> evidence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5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438400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1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4250928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hlinkClick r:id="rId3"/>
              </a:rPr>
              <a:t>https://chrisjberry.github.io/datafluencyCB/</a:t>
            </a:r>
            <a:endParaRPr lang="en-GB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11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Why Are We Doing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133600"/>
            <a:ext cx="6705600" cy="399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Become better psychologists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Draw sound inferences from data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To better understand the literature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Closely related to </a:t>
            </a:r>
            <a:r>
              <a:rPr lang="en-GB" b="1" dirty="0">
                <a:solidFill>
                  <a:schemeClr val="tx2"/>
                </a:solidFill>
              </a:rPr>
              <a:t>correlation</a:t>
            </a:r>
            <a:r>
              <a:rPr lang="en-GB" dirty="0"/>
              <a:t>, which describes the </a:t>
            </a:r>
            <a:r>
              <a:rPr lang="en-GB" b="1" dirty="0">
                <a:solidFill>
                  <a:schemeClr val="accent1"/>
                </a:solidFill>
              </a:rPr>
              <a:t>strength of association </a:t>
            </a:r>
            <a:r>
              <a:rPr lang="en-GB" dirty="0"/>
              <a:t>between two variables (X and Y).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Regression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enables the </a:t>
            </a:r>
            <a:r>
              <a:rPr lang="en-GB" b="1" dirty="0">
                <a:solidFill>
                  <a:schemeClr val="accent1"/>
                </a:solidFill>
              </a:rPr>
              <a:t>prediction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of values of Y from values of X.</a:t>
            </a:r>
          </a:p>
          <a:p>
            <a:pPr lvl="1"/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linear</a:t>
            </a:r>
            <a:r>
              <a:rPr lang="en-GB" dirty="0"/>
              <a:t> equation relates scores of X (e.g., Screen Time) to scores of Y (e.g</a:t>
            </a:r>
            <a:r>
              <a:rPr lang="en-GB"/>
              <a:t>., Anxiety).</a:t>
            </a:r>
            <a:endParaRPr lang="en-GB" dirty="0"/>
          </a:p>
          <a:p>
            <a:pPr lvl="1"/>
            <a:r>
              <a:rPr lang="en-GB" dirty="0"/>
              <a:t>The equation is a </a:t>
            </a:r>
            <a:r>
              <a:rPr lang="en-GB" b="1" dirty="0">
                <a:solidFill>
                  <a:srgbClr val="0070C0"/>
                </a:solidFill>
              </a:rPr>
              <a:t>statistical model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the relationship between X and Y.</a:t>
            </a:r>
          </a:p>
          <a:p>
            <a:pPr lvl="1"/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Widely used in psychology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Teychenne</a:t>
            </a:r>
            <a:r>
              <a:rPr lang="en-GB" b="1" dirty="0">
                <a:solidFill>
                  <a:schemeClr val="tx2"/>
                </a:solidFill>
              </a:rPr>
              <a:t> &amp; </a:t>
            </a:r>
            <a:r>
              <a:rPr lang="en-GB" b="1" dirty="0" err="1">
                <a:solidFill>
                  <a:schemeClr val="tx2"/>
                </a:solidFill>
              </a:rPr>
              <a:t>Hinkley</a:t>
            </a:r>
            <a:r>
              <a:rPr lang="en-GB" b="1" dirty="0">
                <a:solidFill>
                  <a:schemeClr val="tx2"/>
                </a:solidFill>
              </a:rPr>
              <a:t> (2016)</a:t>
            </a:r>
          </a:p>
          <a:p>
            <a:pPr marL="0" indent="0">
              <a:buNone/>
            </a:pPr>
            <a:r>
              <a:rPr lang="en-GB" dirty="0"/>
              <a:t>Used regression to investigate whether </a:t>
            </a:r>
            <a:r>
              <a:rPr lang="en-GB" dirty="0">
                <a:solidFill>
                  <a:schemeClr val="tx2"/>
                </a:solidFill>
              </a:rPr>
              <a:t>screen time </a:t>
            </a:r>
            <a:r>
              <a:rPr lang="en-GB" dirty="0"/>
              <a:t>is associated with </a:t>
            </a:r>
            <a:r>
              <a:rPr lang="en-GB" dirty="0">
                <a:solidFill>
                  <a:schemeClr val="tx2"/>
                </a:solidFill>
              </a:rPr>
              <a:t>anxiety</a:t>
            </a:r>
            <a:r>
              <a:rPr lang="en-GB" dirty="0"/>
              <a:t> symptoms in 528 mothers with young children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830388"/>
            <a:ext cx="4194175" cy="2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8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2" name="Title 40"/>
          <p:cNvSpPr txBox="1">
            <a:spLocks/>
          </p:cNvSpPr>
          <p:nvPr/>
        </p:nvSpPr>
        <p:spPr>
          <a:xfrm>
            <a:off x="1977753" y="295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Simple Linear Regression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06201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058"/>
          <p:cNvGrpSpPr>
            <a:grpSpLocks/>
          </p:cNvGrpSpPr>
          <p:nvPr/>
        </p:nvGrpSpPr>
        <p:grpSpPr bwMode="auto">
          <a:xfrm>
            <a:off x="3730353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82" name="Line 1077"/>
          <p:cNvSpPr>
            <a:spLocks noChangeShapeType="1"/>
          </p:cNvSpPr>
          <p:nvPr/>
        </p:nvSpPr>
        <p:spPr bwMode="auto">
          <a:xfrm flipV="1">
            <a:off x="3635103" y="3017359"/>
            <a:ext cx="4419600" cy="1207424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35103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6326" y="5437256"/>
            <a:ext cx="2552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X</a:t>
            </a:r>
          </a:p>
          <a:p>
            <a:pPr algn="ctr"/>
            <a:r>
              <a:rPr lang="en-GB" sz="2400" b="1" dirty="0">
                <a:solidFill>
                  <a:schemeClr val="tx2"/>
                </a:solidFill>
              </a:rPr>
              <a:t>(e.g., Screen Time)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69115" y="2878650"/>
            <a:ext cx="1965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Y</a:t>
            </a:r>
          </a:p>
          <a:p>
            <a:pPr algn="ctr"/>
            <a:r>
              <a:rPr lang="en-GB" sz="2400" b="1" dirty="0">
                <a:solidFill>
                  <a:schemeClr val="tx2"/>
                </a:solidFill>
              </a:rPr>
              <a:t>(e.g., Anxiety)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01384" y="1365307"/>
            <a:ext cx="2638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dirty="0"/>
              <a:t>The relation between variables X and Y is described as a </a:t>
            </a:r>
            <a:br>
              <a:rPr lang="en-GB" sz="2000" dirty="0"/>
            </a:br>
            <a:r>
              <a:rPr lang="en-GB" sz="2000" b="1" dirty="0">
                <a:solidFill>
                  <a:schemeClr val="accent1"/>
                </a:solidFill>
              </a:rPr>
              <a:t>straight line </a:t>
            </a:r>
            <a:br>
              <a:rPr lang="en-GB" sz="2000" b="1" dirty="0">
                <a:solidFill>
                  <a:schemeClr val="accent1"/>
                </a:solidFill>
              </a:rPr>
            </a:br>
            <a:r>
              <a:rPr lang="en-GB" sz="2000" dirty="0"/>
              <a:t>(i.e., a linear relationship).</a:t>
            </a:r>
          </a:p>
          <a:p>
            <a:endParaRPr lang="en-GB" sz="2000" b="1" dirty="0"/>
          </a:p>
          <a:p>
            <a:r>
              <a:rPr lang="en-GB" sz="2000" dirty="0"/>
              <a:t>The line is </a:t>
            </a:r>
            <a:r>
              <a:rPr lang="en-GB" sz="2000" b="1" dirty="0">
                <a:solidFill>
                  <a:schemeClr val="accent1"/>
                </a:solidFill>
              </a:rPr>
              <a:t>described by an equation </a:t>
            </a:r>
            <a:r>
              <a:rPr lang="en-GB" sz="2000" dirty="0"/>
              <a:t>that relates the values of X to the values of Y.</a:t>
            </a:r>
          </a:p>
        </p:txBody>
      </p:sp>
    </p:spTree>
    <p:extLst>
      <p:ext uri="{BB962C8B-B14F-4D97-AF65-F5344CB8AC3E}">
        <p14:creationId xmlns:p14="http://schemas.microsoft.com/office/powerpoint/2010/main" val="2538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GB" dirty="0"/>
              <a:t>The Simple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GB" sz="1800" dirty="0"/>
          </a:p>
          <a:p>
            <a:pPr marL="400050" lvl="1" indent="0" algn="ctr">
              <a:buNone/>
            </a:pPr>
            <a:r>
              <a:rPr lang="en-GB" sz="5800" dirty="0"/>
              <a:t>Ŷ = a + bX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/>
              <a:t>Ŷ</a:t>
            </a:r>
            <a:r>
              <a:rPr lang="en-GB" dirty="0"/>
              <a:t>  	The predicted value of the outcome variable </a:t>
            </a:r>
            <a:br>
              <a:rPr lang="en-GB" dirty="0"/>
            </a:br>
            <a:r>
              <a:rPr lang="en-GB" dirty="0"/>
              <a:t>	(e.g., </a:t>
            </a:r>
            <a:r>
              <a:rPr lang="en-GB" b="1" dirty="0">
                <a:solidFill>
                  <a:schemeClr val="tx2"/>
                </a:solidFill>
              </a:rPr>
              <a:t>Anxiety</a:t>
            </a:r>
            <a:r>
              <a:rPr lang="en-GB" dirty="0"/>
              <a:t> score) (pronounced “y-hat”)</a:t>
            </a:r>
          </a:p>
          <a:p>
            <a:pPr marL="400050" lvl="1" indent="0">
              <a:buNone/>
            </a:pPr>
            <a:r>
              <a:rPr lang="en-GB" b="1" dirty="0"/>
              <a:t>a</a:t>
            </a:r>
            <a:r>
              <a:rPr lang="en-GB" dirty="0"/>
              <a:t>	The intercept</a:t>
            </a:r>
          </a:p>
          <a:p>
            <a:pPr marL="400050" lvl="1" indent="0">
              <a:buNone/>
            </a:pPr>
            <a:r>
              <a:rPr lang="en-GB" b="1" dirty="0"/>
              <a:t>b</a:t>
            </a:r>
            <a:r>
              <a:rPr lang="en-GB" dirty="0"/>
              <a:t> 	The slope</a:t>
            </a:r>
          </a:p>
          <a:p>
            <a:pPr marL="400050" lvl="1" indent="0">
              <a:buNone/>
            </a:pPr>
            <a:r>
              <a:rPr lang="en-GB" b="1" dirty="0"/>
              <a:t>X</a:t>
            </a:r>
            <a:r>
              <a:rPr lang="en-GB" dirty="0"/>
              <a:t>	The predictor variable (e.g., </a:t>
            </a:r>
            <a:r>
              <a:rPr lang="en-GB" b="1" dirty="0">
                <a:solidFill>
                  <a:schemeClr val="tx2"/>
                </a:solidFill>
              </a:rPr>
              <a:t>Screen Time </a:t>
            </a:r>
            <a:r>
              <a:rPr lang="en-GB" dirty="0"/>
              <a:t>score)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8229600" cy="1143000"/>
          </a:xfrm>
        </p:spPr>
        <p:txBody>
          <a:bodyPr/>
          <a:lstStyle/>
          <a:p>
            <a:r>
              <a:rPr lang="en-GB" dirty="0"/>
              <a:t>The Intercept a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26672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55574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2042" y="54372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4836" y="25146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260834" y="5334000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97914" y="418837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18940" y="533400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3436" y="373117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0192" y="54372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0985" y="1646771"/>
            <a:ext cx="238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intercept </a:t>
            </a:r>
            <a:r>
              <a:rPr lang="en-GB" sz="2400" b="1" dirty="0">
                <a:solidFill>
                  <a:schemeClr val="tx2"/>
                </a:solidFill>
              </a:rPr>
              <a:t>a</a:t>
            </a:r>
            <a:r>
              <a:rPr lang="en-GB" sz="2400" dirty="0"/>
              <a:t> is the value of Y when X equals </a:t>
            </a:r>
            <a:r>
              <a:rPr lang="en-GB" sz="2400" dirty="0">
                <a:solidFill>
                  <a:schemeClr val="accent1"/>
                </a:solidFill>
              </a:rPr>
              <a:t>zero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The point where the line ‘cuts’ the y-axis</a:t>
            </a:r>
          </a:p>
        </p:txBody>
      </p:sp>
      <p:sp>
        <p:nvSpPr>
          <p:cNvPr id="68" name="Line 1077"/>
          <p:cNvSpPr>
            <a:spLocks noChangeShapeType="1"/>
          </p:cNvSpPr>
          <p:nvPr/>
        </p:nvSpPr>
        <p:spPr bwMode="auto">
          <a:xfrm flipV="1">
            <a:off x="3255574" y="2983576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grpSp>
        <p:nvGrpSpPr>
          <p:cNvPr id="69" name="Group 1058"/>
          <p:cNvGrpSpPr>
            <a:grpSpLocks/>
          </p:cNvGrpSpPr>
          <p:nvPr/>
        </p:nvGrpSpPr>
        <p:grpSpPr bwMode="auto">
          <a:xfrm>
            <a:off x="3352800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intercept (a) determines the “height”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18760" y="295170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911" y="2667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104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44932" y="380461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5603" y="2034462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6899" y="2482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7868" y="4234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1" y="527021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-50</a:t>
            </a:r>
          </a:p>
        </p:txBody>
      </p:sp>
    </p:spTree>
    <p:extLst>
      <p:ext uri="{BB962C8B-B14F-4D97-AF65-F5344CB8AC3E}">
        <p14:creationId xmlns:p14="http://schemas.microsoft.com/office/powerpoint/2010/main" val="2496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7750</TotalTime>
  <Words>1321</Words>
  <Application>Microsoft Office PowerPoint</Application>
  <PresentationFormat>Widescreen</PresentationFormat>
  <Paragraphs>243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PowerPoint Presentation</vt:lpstr>
      <vt:lpstr>Overview</vt:lpstr>
      <vt:lpstr>Why Are We Doing This?</vt:lpstr>
      <vt:lpstr>Simple Regression</vt:lpstr>
      <vt:lpstr>PowerPoint Presentation</vt:lpstr>
      <vt:lpstr>PowerPoint Presentation</vt:lpstr>
      <vt:lpstr>The Simple Regression Equation</vt:lpstr>
      <vt:lpstr>The Intercept a</vt:lpstr>
      <vt:lpstr>The intercept (a) determines the “height” of the line</vt:lpstr>
      <vt:lpstr>Anxiety Example: The Intercept a</vt:lpstr>
      <vt:lpstr>The Slope b</vt:lpstr>
      <vt:lpstr>The slope (b) determines how steep the line is</vt:lpstr>
      <vt:lpstr>Anxiety Example: Slope b</vt:lpstr>
      <vt:lpstr>Writing the Regression Equation</vt:lpstr>
      <vt:lpstr>Residuals</vt:lpstr>
      <vt:lpstr>Method of Least Squares</vt:lpstr>
      <vt:lpstr>Interim Summary</vt:lpstr>
      <vt:lpstr>Using the regression equation for prediction</vt:lpstr>
      <vt:lpstr>Assumptions of Regression</vt:lpstr>
      <vt:lpstr>Assumptions of Regression</vt:lpstr>
      <vt:lpstr>Assumptions of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1367</cp:revision>
  <cp:lastPrinted>2016-09-25T17:01:48Z</cp:lastPrinted>
  <dcterms:created xsi:type="dcterms:W3CDTF">2006-08-16T00:00:00Z</dcterms:created>
  <dcterms:modified xsi:type="dcterms:W3CDTF">2022-12-21T10:31:18Z</dcterms:modified>
</cp:coreProperties>
</file>