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2" r:id="rId3"/>
    <p:sldId id="293" r:id="rId4"/>
    <p:sldId id="351" r:id="rId5"/>
    <p:sldId id="284" r:id="rId6"/>
    <p:sldId id="288" r:id="rId7"/>
    <p:sldId id="285" r:id="rId8"/>
    <p:sldId id="294" r:id="rId9"/>
    <p:sldId id="352" r:id="rId10"/>
    <p:sldId id="350" r:id="rId11"/>
    <p:sldId id="354" r:id="rId12"/>
    <p:sldId id="355" r:id="rId13"/>
    <p:sldId id="338" r:id="rId14"/>
    <p:sldId id="299" r:id="rId15"/>
    <p:sldId id="356" r:id="rId16"/>
    <p:sldId id="287" r:id="rId17"/>
    <p:sldId id="344" r:id="rId18"/>
    <p:sldId id="357" r:id="rId19"/>
    <p:sldId id="358" r:id="rId20"/>
    <p:sldId id="305" r:id="rId21"/>
    <p:sldId id="329" r:id="rId22"/>
    <p:sldId id="353" r:id="rId2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2DCDB"/>
    <a:srgbClr val="95B3D7"/>
    <a:srgbClr val="E6B9B8"/>
    <a:srgbClr val="632523"/>
    <a:srgbClr val="B9CDE5"/>
    <a:srgbClr val="10253F"/>
    <a:srgbClr val="FFFFFF"/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6" autoAdjust="0"/>
    <p:restoredTop sz="94807" autoAdjust="0"/>
  </p:normalViewPr>
  <p:slideViewPr>
    <p:cSldViewPr snapToGrid="0">
      <p:cViewPr varScale="1">
        <p:scale>
          <a:sx n="72" d="100"/>
          <a:sy n="72" d="100"/>
        </p:scale>
        <p:origin x="6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21/12/2022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4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8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38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0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556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90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6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00424"/>
            <a:ext cx="5486400" cy="529607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640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7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8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18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90500" y="4724202"/>
            <a:ext cx="6419850" cy="496455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2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1"/>
            <a:ext cx="5486400" cy="505572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5325" y="4558440"/>
            <a:ext cx="5486400" cy="5287792"/>
          </a:xfrm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5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6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2: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Multiple continuous predictors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 and Correlations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8764" y="3425826"/>
            <a:ext cx="1206500" cy="1170296"/>
          </a:xfrm>
          <a:prstGeom prst="rect">
            <a:avLst/>
          </a:prstGeom>
          <a:solidFill>
            <a:srgbClr val="8CE23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085264" y="4123686"/>
            <a:ext cx="1328736" cy="472436"/>
          </a:xfrm>
          <a:prstGeom prst="rect">
            <a:avLst/>
          </a:prstGeom>
          <a:solidFill>
            <a:srgbClr val="8CE23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00468" y="1581383"/>
            <a:ext cx="13650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 err="1">
                <a:latin typeface="Lucida Console" panose="020B0609040504020204" pitchFamily="49" charset="0"/>
              </a:rPr>
              <a:t>ggplot</a:t>
            </a:r>
            <a:r>
              <a:rPr lang="en-GB" b="1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10" name="Picture 2" descr="Wellbeing scores as a function of worry and describing sc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0" y="2415553"/>
            <a:ext cx="6031313" cy="36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728424" y="1581383"/>
            <a:ext cx="18014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Lucida Console" panose="020B0609040504020204" pitchFamily="49" charset="0"/>
              </a:rPr>
              <a:t>correlate()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47147"/>
              </p:ext>
            </p:extLst>
          </p:nvPr>
        </p:nvGraphicFramePr>
        <p:xfrm>
          <a:off x="6892197" y="3133082"/>
          <a:ext cx="506591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478">
                  <a:extLst>
                    <a:ext uri="{9D8B030D-6E8A-4147-A177-3AD203B41FA5}">
                      <a16:colId xmlns:a16="http://schemas.microsoft.com/office/drawing/2014/main" val="2849911721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1936961263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572127099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3097005815"/>
                    </a:ext>
                  </a:extLst>
                </a:gridCol>
              </a:tblGrid>
              <a:tr h="3563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wellbeing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worry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describing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97039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/>
                        <a:t>wellbeing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1164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/>
                        <a:t>worry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1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/>
                        <a:t>describing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1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the model </a:t>
            </a:r>
            <a:r>
              <a:rPr lang="en-GB" sz="2400" dirty="0"/>
              <a:t>(two predictor 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1"/>
            <a:ext cx="10972800" cy="4571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</a:t>
            </a:r>
            <a:r>
              <a:rPr lang="en-GB" sz="1800" b="1" dirty="0" err="1">
                <a:latin typeface="Lucida Console" panose="020B0609040504020204" pitchFamily="49" charset="0"/>
              </a:rPr>
              <a:t>outcome_variable</a:t>
            </a:r>
            <a:r>
              <a:rPr lang="en-GB" sz="1800" b="1" dirty="0">
                <a:latin typeface="Lucida Console" panose="020B0609040504020204" pitchFamily="49" charset="0"/>
              </a:rPr>
              <a:t> ~ predictor_1 + predictor_2,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800350"/>
            <a:ext cx="109728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+mj-lt"/>
              </a:rPr>
              <a:t>No need to specify intercept a </a:t>
            </a:r>
          </a:p>
          <a:p>
            <a:r>
              <a:rPr lang="en-GB" sz="2400" dirty="0">
                <a:latin typeface="+mj-lt"/>
              </a:rPr>
              <a:t>Use ‘+’ to add predictors to the model</a:t>
            </a:r>
            <a:endParaRPr lang="en-GB" sz="36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124451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lm(wellbeing ~ worry + describing, data = </a:t>
            </a:r>
            <a:r>
              <a:rPr lang="en-GB" sz="1800" b="1" dirty="0" err="1">
                <a:latin typeface="Lucida Console" panose="020B0609040504020204" pitchFamily="49" charset="0"/>
              </a:rPr>
              <a:t>wellbeing_data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622800"/>
            <a:ext cx="10972800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+mj-lt"/>
              </a:rPr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31133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55751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b="1"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•"/>
              <a:defRPr sz="26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6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•"/>
              <a:defRPr sz="26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2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/>
              <a:t>lm(wellbeing ~ worry + describing, data = </a:t>
            </a:r>
            <a:r>
              <a:rPr lang="en-GB" dirty="0" err="1"/>
              <a:t>wellbeing_data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9600" y="2472594"/>
            <a:ext cx="8864606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lm(formula = wellbeing ~ worry + describing, data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wellbeing_data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Coefficients: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(Intercept)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worry 		describing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	70.7306 	-0.7708 	1.2484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4969253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33333"/>
                </a:solidFill>
                <a:latin typeface="MJXc-TeX-math-I"/>
              </a:rPr>
              <a:t>Regression equation:</a:t>
            </a:r>
          </a:p>
          <a:p>
            <a:endParaRPr lang="en-GB" sz="2400" dirty="0">
              <a:solidFill>
                <a:srgbClr val="333333"/>
              </a:solidFill>
              <a:latin typeface="MJXc-TeX-math-I"/>
            </a:endParaRPr>
          </a:p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Predicted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 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wellbeing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= 70.73 − 0.77(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worry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) + 1.25(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describing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)</a:t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59837"/>
            <a:ext cx="8229600" cy="633512"/>
          </a:xfrm>
        </p:spPr>
        <p:txBody>
          <a:bodyPr/>
          <a:lstStyle/>
          <a:p>
            <a:r>
              <a:rPr lang="en-GB" dirty="0"/>
              <a:t>Check Assumptions: Residual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5396" y="3025539"/>
            <a:ext cx="3805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The plot of the predicted (.fitted) values vs . the residuals (.</a:t>
            </a:r>
            <a:r>
              <a:rPr lang="en-GB" sz="1600" dirty="0" err="1"/>
              <a:t>resid</a:t>
            </a:r>
            <a:r>
              <a:rPr lang="en-GB" sz="1600" dirty="0"/>
              <a:t>). </a:t>
            </a:r>
          </a:p>
          <a:p>
            <a:endParaRPr lang="en-GB" sz="1600" dirty="0"/>
          </a:p>
          <a:p>
            <a:r>
              <a:rPr lang="en-GB" sz="1600" b="1" dirty="0">
                <a:solidFill>
                  <a:schemeClr val="tx2"/>
                </a:solidFill>
              </a:rPr>
              <a:t>Homoscedasticity and </a:t>
            </a:r>
          </a:p>
          <a:p>
            <a:r>
              <a:rPr lang="en-GB" sz="1600" b="1" dirty="0">
                <a:solidFill>
                  <a:schemeClr val="tx2"/>
                </a:solidFill>
              </a:rPr>
              <a:t>independence of residuals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82629" y="413000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3" name="Picture 2" descr="Scatterplot of the predicted values vs. residu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38" y="1690110"/>
            <a:ext cx="6115507" cy="45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8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4" y="1847850"/>
            <a:ext cx="8708571" cy="4217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tx2"/>
                </a:solidFill>
              </a:rPr>
              <a:t>R</a:t>
            </a:r>
            <a:r>
              <a:rPr lang="en-GB" sz="2800" b="1" baseline="30000" dirty="0">
                <a:solidFill>
                  <a:schemeClr val="tx2"/>
                </a:solidFill>
              </a:rPr>
              <a:t>2</a:t>
            </a:r>
            <a:r>
              <a:rPr lang="en-GB" sz="2800" b="1" dirty="0">
                <a:solidFill>
                  <a:schemeClr val="tx2"/>
                </a:solidFill>
              </a:rPr>
              <a:t>. </a:t>
            </a:r>
            <a:r>
              <a:rPr lang="en-GB" sz="2800" dirty="0"/>
              <a:t>The proportion of total variance in the outcome variable explained by the model.</a:t>
            </a:r>
          </a:p>
          <a:p>
            <a:pPr marL="361950" indent="-361950">
              <a:buNone/>
              <a:tabLst>
                <a:tab pos="450850" algn="l"/>
              </a:tabLst>
            </a:pPr>
            <a:r>
              <a:rPr lang="en-GB" sz="2800" dirty="0">
                <a:solidFill>
                  <a:srgbClr val="0070C0"/>
                </a:solidFill>
              </a:rPr>
              <a:t>	e.g., 46.56 % of the variance in </a:t>
            </a:r>
            <a:r>
              <a:rPr lang="en-GB" sz="2800" dirty="0">
                <a:solidFill>
                  <a:srgbClr val="002060"/>
                </a:solidFill>
              </a:rPr>
              <a:t>wellbeing</a:t>
            </a:r>
            <a:r>
              <a:rPr lang="en-GB" sz="2800" dirty="0">
                <a:solidFill>
                  <a:srgbClr val="0070C0"/>
                </a:solidFill>
              </a:rPr>
              <a:t> is explained by the regression model containing </a:t>
            </a:r>
            <a:r>
              <a:rPr lang="en-GB" sz="2800" dirty="0">
                <a:solidFill>
                  <a:srgbClr val="002060"/>
                </a:solidFill>
              </a:rPr>
              <a:t>worry</a:t>
            </a:r>
            <a:r>
              <a:rPr lang="en-GB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2060"/>
                </a:solidFill>
              </a:rPr>
              <a:t>describing</a:t>
            </a:r>
            <a:r>
              <a:rPr lang="en-GB" sz="28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GB" sz="2800" b="1" dirty="0">
                <a:solidFill>
                  <a:schemeClr val="tx2"/>
                </a:solidFill>
              </a:rPr>
              <a:t>Adjusted R</a:t>
            </a:r>
            <a:r>
              <a:rPr lang="en-GB" sz="2800" b="1" baseline="30000" dirty="0">
                <a:solidFill>
                  <a:schemeClr val="tx2"/>
                </a:solidFill>
              </a:rPr>
              <a:t>2</a:t>
            </a:r>
            <a:r>
              <a:rPr lang="en-GB" sz="2800" b="1" dirty="0">
                <a:solidFill>
                  <a:schemeClr val="tx2"/>
                </a:solidFill>
              </a:rPr>
              <a:t>. </a:t>
            </a:r>
            <a:r>
              <a:rPr lang="en-GB" sz="2800" dirty="0"/>
              <a:t>An estimate of R</a:t>
            </a:r>
            <a:r>
              <a:rPr lang="en-GB" sz="2800" baseline="30000" dirty="0"/>
              <a:t>2</a:t>
            </a:r>
            <a:r>
              <a:rPr lang="en-GB" sz="2800" dirty="0"/>
              <a:t> in the population, which takes the sample size and number of predictors into account.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GB" sz="2800" b="1" dirty="0">
                <a:solidFill>
                  <a:schemeClr val="tx2"/>
                </a:solidFill>
              </a:rPr>
              <a:t>	</a:t>
            </a:r>
            <a:r>
              <a:rPr lang="en-GB" sz="2800" dirty="0">
                <a:solidFill>
                  <a:srgbClr val="0070C0"/>
                </a:solidFill>
              </a:rPr>
              <a:t>e.g., adjusted R</a:t>
            </a:r>
            <a:r>
              <a:rPr lang="en-GB" sz="2800" baseline="30000" dirty="0">
                <a:solidFill>
                  <a:srgbClr val="0070C0"/>
                </a:solidFill>
              </a:rPr>
              <a:t>2</a:t>
            </a:r>
            <a:r>
              <a:rPr lang="en-GB" sz="2800" dirty="0">
                <a:solidFill>
                  <a:srgbClr val="0070C0"/>
                </a:solidFill>
              </a:rPr>
              <a:t> = 44.83%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2537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63" y="1434387"/>
            <a:ext cx="9131074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Bayes factor. </a:t>
            </a:r>
            <a:r>
              <a:rPr lang="en-GB" sz="2000" dirty="0"/>
              <a:t>Tells us how many times more likely the model is relative to an intercept-only model. In an intercept-only model, the coefficient for each predictor is zero.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the model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71800" y="2778999"/>
            <a:ext cx="5118389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[1] worry + describing : 4190994 ±0%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Against denominator: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Intercept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type: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BFlinearModel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JZS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244" y="5376059"/>
            <a:ext cx="8059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The model is </a:t>
            </a:r>
            <a:r>
              <a:rPr lang="en-GB" sz="2000" b="1" dirty="0">
                <a:solidFill>
                  <a:schemeClr val="tx2"/>
                </a:solidFill>
              </a:rPr>
              <a:t>4,190,994</a:t>
            </a:r>
            <a:r>
              <a:rPr lang="en-GB" sz="2000" dirty="0">
                <a:solidFill>
                  <a:schemeClr val="tx2"/>
                </a:solidFill>
              </a:rPr>
              <a:t> times more likely than an intercept only model. There’s therefore substantial evidence for the model overall.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53517" y="2387393"/>
            <a:ext cx="7554953" cy="2308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lmBF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(wellbeing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worry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describing,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wellbeing_data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9939"/>
            <a:ext cx="8229600" cy="621101"/>
          </a:xfrm>
        </p:spPr>
        <p:txBody>
          <a:bodyPr>
            <a:normAutofit/>
          </a:bodyPr>
          <a:lstStyle/>
          <a:p>
            <a:r>
              <a:rPr lang="en-GB" sz="2800" dirty="0"/>
              <a:t>The unique contribution of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05170"/>
            <a:ext cx="9791700" cy="4337050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In multiple regression, the unique contribution of a predictor is its contribution to the model </a:t>
            </a:r>
            <a:r>
              <a:rPr lang="en-GB" sz="2200" b="1" u="sng" dirty="0">
                <a:solidFill>
                  <a:schemeClr val="accent1">
                    <a:lumMod val="75000"/>
                  </a:schemeClr>
                </a:solidFill>
              </a:rPr>
              <a:t>once the other predictors have been taken into account</a:t>
            </a:r>
          </a:p>
          <a:p>
            <a:pPr lvl="1"/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Predictors are often </a:t>
            </a:r>
            <a:r>
              <a:rPr lang="en-GB" sz="2200" i="1" dirty="0">
                <a:solidFill>
                  <a:schemeClr val="accent1">
                    <a:lumMod val="50000"/>
                  </a:schemeClr>
                </a:solidFill>
              </a:rPr>
              <a:t>correlated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. This means the variance they explain in the outcome variable is </a:t>
            </a:r>
            <a:r>
              <a:rPr lang="en-GB" sz="2200" u="sng" dirty="0">
                <a:solidFill>
                  <a:schemeClr val="accent1">
                    <a:lumMod val="50000"/>
                  </a:schemeClr>
                </a:solidFill>
              </a:rPr>
              <a:t>shared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en-GB" sz="2200" dirty="0"/>
              <a:t>This affects the amount of </a:t>
            </a:r>
            <a:r>
              <a:rPr lang="en-GB" sz="2200" dirty="0">
                <a:solidFill>
                  <a:schemeClr val="tx2"/>
                </a:solidFill>
              </a:rPr>
              <a:t>variance that is uniquely explained</a:t>
            </a:r>
            <a:r>
              <a:rPr lang="en-GB" sz="2200" dirty="0"/>
              <a:t> by a predictor</a:t>
            </a:r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/>
              <a:t>Care should be taken when interpreting the model:</a:t>
            </a:r>
          </a:p>
          <a:p>
            <a:r>
              <a:rPr lang="en-GB" sz="2200" dirty="0"/>
              <a:t>“Worry is a predictor of wellbeing </a:t>
            </a:r>
            <a:r>
              <a:rPr lang="en-GB" sz="2200" u="sng" dirty="0">
                <a:solidFill>
                  <a:schemeClr val="tx2"/>
                </a:solidFill>
              </a:rPr>
              <a:t>after taking describing into account”</a:t>
            </a:r>
            <a:endParaRPr lang="en-GB" sz="2200" dirty="0"/>
          </a:p>
          <a:p>
            <a:r>
              <a:rPr lang="en-GB" sz="2200" dirty="0"/>
              <a:t>“Describing is a predictor of wellbeing </a:t>
            </a:r>
            <a:r>
              <a:rPr lang="en-GB" sz="2200" u="sng" dirty="0">
                <a:solidFill>
                  <a:schemeClr val="tx2"/>
                </a:solidFill>
              </a:rPr>
              <a:t>after taking worry into account”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10057" y="635635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292" y="1005634"/>
            <a:ext cx="8019226" cy="92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 unique contribution </a:t>
            </a:r>
            <a:r>
              <a:rPr lang="en-GB" sz="2200" dirty="0">
                <a:solidFill>
                  <a:schemeClr val="tx2"/>
                </a:solidFill>
              </a:rPr>
              <a:t>of the predictor </a:t>
            </a:r>
            <a:r>
              <a:rPr lang="en-GB" sz="2200" b="1" u="sng" dirty="0">
                <a:solidFill>
                  <a:schemeClr val="accent1">
                    <a:lumMod val="75000"/>
                  </a:schemeClr>
                </a:solidFill>
              </a:rPr>
              <a:t>after taking the other predictors into account. </a:t>
            </a:r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556999" y="2406526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830018" y="2992265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298871" y="3302326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89002" y="3295975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5981" y="3304825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5023795" y="2888969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946756" y="2492646"/>
            <a:ext cx="119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describing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3745" y="2485220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worry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17540" y="439738"/>
            <a:ext cx="8229600" cy="544228"/>
          </a:xfrm>
        </p:spPr>
        <p:txBody>
          <a:bodyPr>
            <a:normAutofit/>
          </a:bodyPr>
          <a:lstStyle/>
          <a:p>
            <a:r>
              <a:rPr lang="en-GB" sz="2400" dirty="0"/>
              <a:t>Understanding the contribution of individual predictors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0356" y="490391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Crescent a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worry</a:t>
            </a:r>
            <a:r>
              <a:rPr lang="en-GB" sz="2000" dirty="0">
                <a:solidFill>
                  <a:schemeClr val="tx2"/>
                </a:solidFill>
              </a:rPr>
              <a:t> to prediction of wellbeing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89903" y="490391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Crescent b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describing</a:t>
            </a:r>
            <a:r>
              <a:rPr lang="en-GB" sz="2000" dirty="0">
                <a:solidFill>
                  <a:schemeClr val="tx2"/>
                </a:solidFill>
              </a:rPr>
              <a:t> to prediction of wellbeing</a:t>
            </a: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963454" y="2363158"/>
            <a:ext cx="275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= total variance in wellbeing to be explained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3454" y="3295975"/>
            <a:ext cx="275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Overlap region (area c) = variation in wellbeing explained by both </a:t>
            </a:r>
            <a:r>
              <a:rPr lang="en-GB" b="1" dirty="0"/>
              <a:t>worry</a:t>
            </a:r>
            <a:r>
              <a:rPr lang="en-GB" dirty="0"/>
              <a:t> and </a:t>
            </a:r>
            <a:r>
              <a:rPr lang="en-GB" b="1" dirty="0"/>
              <a:t>describing</a:t>
            </a:r>
          </a:p>
        </p:txBody>
      </p:sp>
    </p:spTree>
    <p:extLst>
      <p:ext uri="{BB962C8B-B14F-4D97-AF65-F5344CB8AC3E}">
        <p14:creationId xmlns:p14="http://schemas.microsoft.com/office/powerpoint/2010/main" val="3759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5957" y="618072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81200" y="45878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Bayes factors to assess the unique contribution of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821" t="-1344" r="-1641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6101" y="3611607"/>
                <a:ext cx="5943600" cy="30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𝒐𝒏𝒍𝒚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more times likely the model is with predictor 1 than without it.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predictor 1 makes a unique contribution to the full model or no</a:t>
                </a:r>
                <a:r>
                  <a:rPr lang="en-GB" sz="1600" dirty="0"/>
                  <a:t>t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067699"/>
              </a:xfrm>
              <a:prstGeom prst="rect">
                <a:avLst/>
              </a:prstGeom>
              <a:blipFill>
                <a:blip r:embed="rId4"/>
                <a:stretch>
                  <a:fillRect l="-821" t="-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6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10057" y="635635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13571" y="1935969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0186590" y="2521708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655443" y="2831769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45574" y="2825418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0212553" y="2834268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9380367" y="2418412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0303328" y="2022089"/>
            <a:ext cx="119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describing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9020317" y="2014663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worry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17540" y="43973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Bayes factors to assess the unique contribution of predictors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8008" y="5303674"/>
            <a:ext cx="599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Evidence for unique contribution of describing (crescent b) is: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338008" y="4780150"/>
            <a:ext cx="599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Evidence for the unique contribution of worry (crescent a) is: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26973" y="1243923"/>
            <a:ext cx="8029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Steps:</a:t>
            </a:r>
          </a:p>
          <a:p>
            <a:endParaRPr lang="en-GB" sz="1600" b="1" dirty="0"/>
          </a:p>
          <a:p>
            <a:r>
              <a:rPr lang="en-GB" b="1" dirty="0"/>
              <a:t>Obtain BF full model</a:t>
            </a:r>
          </a:p>
          <a:p>
            <a:r>
              <a:rPr lang="en-US" altLang="en-US" sz="1600" dirty="0" err="1">
                <a:latin typeface="Lucida Console" panose="020B0609040504020204" pitchFamily="49" charset="0"/>
              </a:rPr>
              <a:t>BF</a:t>
            </a:r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_worry_describing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06287E"/>
                </a:solidFill>
                <a:latin typeface="Lucida Console" panose="020B0609040504020204" pitchFamily="49" charset="0"/>
              </a:rPr>
              <a:t>&lt;- </a:t>
            </a:r>
            <a:r>
              <a:rPr lang="en-US" altLang="en-US" sz="1600" dirty="0" err="1">
                <a:solidFill>
                  <a:srgbClr val="06287E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</a:t>
            </a:r>
            <a:r>
              <a:rPr lang="en-US" altLang="en-US" sz="1600" dirty="0">
                <a:solidFill>
                  <a:srgbClr val="4070A0"/>
                </a:solidFill>
                <a:latin typeface="Lucida Console" panose="020B0609040504020204" pitchFamily="49" charset="0"/>
              </a:rPr>
              <a:t>~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worry + describing)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endParaRPr lang="en-GB" sz="1600" b="1" dirty="0"/>
          </a:p>
          <a:p>
            <a:r>
              <a:rPr lang="en-GB" b="1" dirty="0"/>
              <a:t>Obtain BF without predictor 1</a:t>
            </a:r>
          </a:p>
          <a:p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BF_describing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6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~ describing)</a:t>
            </a:r>
          </a:p>
          <a:p>
            <a:endParaRPr lang="en-US" altLang="en-US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endParaRPr lang="en-GB" altLang="en-US" sz="1600" b="1" dirty="0"/>
          </a:p>
          <a:p>
            <a:r>
              <a:rPr lang="en-GB" altLang="en-US" b="1" dirty="0"/>
              <a:t>Obtain BF without predictor 2</a:t>
            </a:r>
            <a:endParaRPr lang="en-GB" b="1" dirty="0"/>
          </a:p>
          <a:p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BF_worry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600" dirty="0" err="1">
                <a:solidFill>
                  <a:srgbClr val="06287E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~ worry)</a:t>
            </a:r>
          </a:p>
          <a:p>
            <a:endParaRPr lang="en-US" altLang="en-US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5281" y="5304803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BF_worry_describing</a:t>
            </a:r>
            <a:r>
              <a:rPr lang="en-GB" sz="1600" dirty="0">
                <a:latin typeface="Lucida Console" panose="020B0609040504020204" pitchFamily="49" charset="0"/>
              </a:rPr>
              <a:t> / </a:t>
            </a:r>
            <a:r>
              <a:rPr lang="en-GB" sz="1600" dirty="0" err="1">
                <a:latin typeface="Lucida Console" panose="020B0609040504020204" pitchFamily="49" charset="0"/>
              </a:rPr>
              <a:t>BF_worry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81379" y="4797436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Lucida Console" panose="020B0609040504020204" pitchFamily="49" charset="0"/>
              </a:rPr>
              <a:t>BF_worry_describing</a:t>
            </a:r>
            <a:r>
              <a:rPr lang="en-GB" sz="1600" dirty="0">
                <a:latin typeface="Lucida Console" panose="020B0609040504020204" pitchFamily="49" charset="0"/>
              </a:rPr>
              <a:t> / </a:t>
            </a:r>
            <a:r>
              <a:rPr lang="en-GB" sz="1600" dirty="0" err="1">
                <a:latin typeface="Lucida Console" panose="020B0609040504020204" pitchFamily="49" charset="0"/>
              </a:rPr>
              <a:t>BF_describing</a:t>
            </a:r>
            <a:endParaRPr lang="en-GB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7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42962"/>
          </a:xfrm>
        </p:spPr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269680"/>
            <a:ext cx="6523184" cy="5016109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predictor variable (X) 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</a:t>
            </a:r>
          </a:p>
          <a:p>
            <a:pPr marL="0" indent="0">
              <a:buNone/>
            </a:pPr>
            <a:r>
              <a:rPr lang="en-GB" sz="2200" dirty="0"/>
              <a:t>	e.g., use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Screen Time </a:t>
            </a:r>
            <a:r>
              <a:rPr lang="en-GB" sz="2200" dirty="0"/>
              <a:t>(X) to predict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Anxiety</a:t>
            </a:r>
            <a:r>
              <a:rPr lang="en-GB" sz="2200" dirty="0"/>
              <a:t> (Y)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Simple regression equation: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>
              <a:buNone/>
            </a:pPr>
            <a:endParaRPr lang="en-GB" sz="1050" dirty="0"/>
          </a:p>
          <a:p>
            <a:pPr marL="449263" lvl="1" indent="174625">
              <a:buNone/>
            </a:pPr>
            <a:r>
              <a:rPr lang="en-GB" sz="2200" dirty="0"/>
              <a:t>Ŷ    the predicted value of Y</a:t>
            </a:r>
          </a:p>
          <a:p>
            <a:pPr marL="449263" lvl="1" indent="174625">
              <a:buNone/>
            </a:pPr>
            <a:r>
              <a:rPr lang="en-GB" sz="2200" dirty="0"/>
              <a:t>a    the intercept</a:t>
            </a:r>
          </a:p>
          <a:p>
            <a:pPr marL="449263" lvl="1" indent="174625">
              <a:buNone/>
            </a:pPr>
            <a:r>
              <a:rPr lang="en-GB" sz="2200" dirty="0"/>
              <a:t>b    the slope (the coefficient for X)</a:t>
            </a:r>
          </a:p>
          <a:p>
            <a:pPr marL="361950" indent="0">
              <a:buNone/>
            </a:pPr>
            <a:endParaRPr lang="en-GB" sz="2200" dirty="0"/>
          </a:p>
          <a:p>
            <a:pPr marL="36195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Anxiety = 5.59 + 0.13(Screen Time)</a:t>
            </a:r>
          </a:p>
          <a:p>
            <a:pPr lvl="1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1114" y="3073225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endParaRPr lang="en-GB" sz="3200" baseline="-250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890714" y="3416125"/>
            <a:ext cx="1295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96624" y="306797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229" y="377773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Anxiety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6832" y="3764280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Screen Time</a:t>
            </a:r>
          </a:p>
        </p:txBody>
      </p:sp>
    </p:spTree>
    <p:extLst>
      <p:ext uri="{BB962C8B-B14F-4D97-AF65-F5344CB8AC3E}">
        <p14:creationId xmlns:p14="http://schemas.microsoft.com/office/powerpoint/2010/main" val="21220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735"/>
            <a:ext cx="8229600" cy="525462"/>
          </a:xfrm>
        </p:spPr>
        <p:txBody>
          <a:bodyPr>
            <a:normAutofit fontScale="90000"/>
          </a:bodyPr>
          <a:lstStyle/>
          <a:p>
            <a:r>
              <a:rPr lang="en-GB" dirty="0"/>
              <a:t>Multicollinearity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25625"/>
            <a:ext cx="8229600" cy="4264706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If two predictor variables are highly correlated (above .80 or .below -0.80), this is known as multicollinearity, and can cause problems with </a:t>
            </a:r>
            <a:r>
              <a:rPr lang="en-GB" sz="2800" dirty="0">
                <a:solidFill>
                  <a:schemeClr val="tx2"/>
                </a:solidFill>
              </a:rPr>
              <a:t>interpretation</a:t>
            </a:r>
            <a:r>
              <a:rPr lang="en-GB" sz="2800" dirty="0"/>
              <a:t> of the regression.</a:t>
            </a:r>
          </a:p>
          <a:p>
            <a:r>
              <a:rPr lang="en-GB" sz="2800" dirty="0"/>
              <a:t>If so, consider </a:t>
            </a:r>
            <a:r>
              <a:rPr lang="en-GB" sz="2800" dirty="0">
                <a:solidFill>
                  <a:schemeClr val="tx2"/>
                </a:solidFill>
              </a:rPr>
              <a:t>dropping</a:t>
            </a:r>
            <a:r>
              <a:rPr lang="en-GB" sz="2800" dirty="0"/>
              <a:t> one predictor from the model.</a:t>
            </a:r>
          </a:p>
          <a:p>
            <a:r>
              <a:rPr lang="en-GB" sz="2800" dirty="0"/>
              <a:t>In the extreme scenario, although the model may explain the outcome overall, the unique contribution of each predictor may be negligible.</a:t>
            </a:r>
          </a:p>
          <a:p>
            <a:r>
              <a:rPr lang="en-GB" sz="2800" dirty="0"/>
              <a:t>Example: Suppose that the variable </a:t>
            </a:r>
            <a:r>
              <a:rPr lang="en-GB" sz="2800" dirty="0">
                <a:solidFill>
                  <a:srgbClr val="002060"/>
                </a:solidFill>
              </a:rPr>
              <a:t>BMI</a:t>
            </a:r>
            <a:r>
              <a:rPr lang="en-GB" sz="2800" dirty="0"/>
              <a:t> (</a:t>
            </a:r>
            <a:r>
              <a:rPr lang="en-GB" sz="2800" dirty="0">
                <a:solidFill>
                  <a:schemeClr val="tx2"/>
                </a:solidFill>
              </a:rPr>
              <a:t>Body Mass Index) </a:t>
            </a:r>
            <a:r>
              <a:rPr lang="en-GB" sz="2800" dirty="0"/>
              <a:t>is highly correlated with </a:t>
            </a:r>
            <a:r>
              <a:rPr lang="en-GB" sz="2800" dirty="0">
                <a:solidFill>
                  <a:srgbClr val="002060"/>
                </a:solidFill>
              </a:rPr>
              <a:t>weight in kg </a:t>
            </a:r>
            <a:r>
              <a:rPr lang="en-GB" sz="2800" dirty="0"/>
              <a:t>(</a:t>
            </a:r>
            <a:r>
              <a:rPr lang="en-GB" sz="2800" i="1" dirty="0"/>
              <a:t>r</a:t>
            </a:r>
            <a:r>
              <a:rPr lang="en-GB" sz="2800" dirty="0"/>
              <a:t> = .85)</a:t>
            </a:r>
          </a:p>
          <a:p>
            <a:endParaRPr lang="en-GB" sz="22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3972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GB" dirty="0"/>
              <a:t>Understanding multicollinearity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76983" y="2080817"/>
            <a:ext cx="3804676" cy="27612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92098" y="2846292"/>
            <a:ext cx="1426339" cy="1477599"/>
          </a:xfrm>
          <a:prstGeom prst="ellipse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360861" y="2846292"/>
            <a:ext cx="1477599" cy="1477599"/>
          </a:xfrm>
          <a:prstGeom prst="ellipse">
            <a:avLst/>
          </a:prstGeom>
          <a:solidFill>
            <a:srgbClr val="B9CDE5">
              <a:alpha val="49020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66871" y="250896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BMI</a:t>
            </a:r>
            <a:endParaRPr lang="en-GB" b="1" baseline="-250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1835" y="2476959"/>
            <a:ext cx="128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Weight (kg)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981200" y="7059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Venn diagram of model of BMI and weight (kg)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9357" y="5210202"/>
            <a:ext cx="5767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High correlation = high overlap in variance explained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The proportion of variance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000" dirty="0"/>
              <a:t>in the outcome variable that is now </a:t>
            </a:r>
            <a:r>
              <a:rPr lang="en-GB" sz="2000" b="1" i="1" dirty="0"/>
              <a:t>uniquely</a:t>
            </a:r>
            <a:r>
              <a:rPr lang="en-GB" sz="2000" i="1" dirty="0"/>
              <a:t> </a:t>
            </a:r>
            <a:r>
              <a:rPr lang="en-GB" sz="2000" dirty="0"/>
              <a:t>explained by each predictor is very </a:t>
            </a: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3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474704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2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629149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Support session Friday 4-5pm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5143818"/>
            <a:ext cx="10515600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The location next week is </a:t>
            </a:r>
            <a:r>
              <a:rPr lang="en-GB" sz="3200" b="1" i="1" dirty="0" err="1"/>
              <a:t>Emdeck</a:t>
            </a:r>
            <a:r>
              <a:rPr lang="en-GB" sz="3200" b="1" i="1" dirty="0"/>
              <a:t> 211a</a:t>
            </a:r>
          </a:p>
          <a:p>
            <a:r>
              <a:rPr lang="en-GB" sz="3200" b="1" dirty="0"/>
              <a:t>Both groups 1 and 2 at </a:t>
            </a:r>
            <a:r>
              <a:rPr lang="en-GB" sz="3200" b="1" i="1" dirty="0"/>
              <a:t>9am</a:t>
            </a:r>
            <a:r>
              <a:rPr lang="en-GB" sz="3200" b="1" dirty="0"/>
              <a:t>! </a:t>
            </a:r>
            <a:r>
              <a:rPr lang="en-GB" sz="3200" b="1" dirty="0">
                <a:sym typeface="Wingdings" panose="05000000000000000000" pitchFamily="2" charset="2"/>
              </a:rPr>
              <a:t>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8884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327" y="5436803"/>
            <a:ext cx="3575414" cy="944563"/>
          </a:xfrm>
          <a:solidFill>
            <a:srgbClr val="FFFF99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dirty="0"/>
              <a:t>But, we often want to know whether Y is predicted by </a:t>
            </a:r>
            <a:r>
              <a:rPr lang="en-GB" sz="2800" b="1" dirty="0">
                <a:solidFill>
                  <a:schemeClr val="tx2"/>
                </a:solidFill>
              </a:rPr>
              <a:t>multiple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/>
              <a:t>variables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486" y="509794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73388" y="128794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0651" y="520975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64514" y="254611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78648" y="509794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36754" y="5097941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48006" y="520119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12" name="Line 1077"/>
          <p:cNvSpPr>
            <a:spLocks noChangeShapeType="1"/>
          </p:cNvSpPr>
          <p:nvPr/>
        </p:nvSpPr>
        <p:spPr bwMode="auto">
          <a:xfrm flipV="1">
            <a:off x="3173388" y="2747517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4038" y="3619500"/>
            <a:ext cx="180975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640" y="366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5564048" y="391730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34380" y="3086100"/>
            <a:ext cx="0" cy="53340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4514322" y="3917306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47214" y="308610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75814" y="305309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</a:rPr>
              <a:t>b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8992" y="3951357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4514" y="34941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grpSp>
        <p:nvGrpSpPr>
          <p:cNvPr id="41" name="Group 1058"/>
          <p:cNvGrpSpPr>
            <a:grpSpLocks/>
          </p:cNvGrpSpPr>
          <p:nvPr/>
        </p:nvGrpSpPr>
        <p:grpSpPr bwMode="auto">
          <a:xfrm>
            <a:off x="3454295" y="1518002"/>
            <a:ext cx="4191000" cy="3276600"/>
            <a:chOff x="1392" y="1296"/>
            <a:chExt cx="2640" cy="206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850112" y="243977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Ŷ = a +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bX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4" grpId="0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Iani</a:t>
            </a:r>
            <a:r>
              <a:rPr lang="en-GB" b="1" dirty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/>
              <a:t>Used multiple regression to investigate whether </a:t>
            </a:r>
            <a:r>
              <a:rPr lang="en-GB" dirty="0">
                <a:solidFill>
                  <a:schemeClr val="tx2"/>
                </a:solidFill>
              </a:rPr>
              <a:t>worry</a:t>
            </a:r>
            <a:r>
              <a:rPr lang="en-GB" dirty="0"/>
              <a:t> and </a:t>
            </a:r>
            <a:r>
              <a:rPr lang="en-GB" dirty="0">
                <a:solidFill>
                  <a:schemeClr val="tx2"/>
                </a:solidFill>
              </a:rPr>
              <a:t>mindfulness (describing)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/>
              <a:t>associated with </a:t>
            </a:r>
            <a:r>
              <a:rPr lang="en-GB" dirty="0">
                <a:solidFill>
                  <a:schemeClr val="tx2"/>
                </a:solidFill>
              </a:rPr>
              <a:t>wellbeing </a:t>
            </a:r>
            <a:r>
              <a:rPr lang="en-GB" dirty="0"/>
              <a:t>in 66 individuals with Generalised Anxiety Disorder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7107382" y="1801091"/>
            <a:ext cx="4142509" cy="26600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e0225646.</a:t>
            </a:r>
          </a:p>
        </p:txBody>
      </p:sp>
    </p:spTree>
    <p:extLst>
      <p:ext uri="{BB962C8B-B14F-4D97-AF65-F5344CB8AC3E}">
        <p14:creationId xmlns:p14="http://schemas.microsoft.com/office/powerpoint/2010/main" val="12921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3818"/>
            <a:ext cx="5892800" cy="4525963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200" dirty="0"/>
              <a:t>predictor variable (X</a:t>
            </a:r>
            <a:r>
              <a:rPr lang="en-GB" sz="2200" baseline="-25000" dirty="0"/>
              <a:t>1</a:t>
            </a:r>
            <a:r>
              <a:rPr lang="en-GB" sz="2200" dirty="0"/>
              <a:t>, X</a:t>
            </a:r>
            <a:r>
              <a:rPr lang="en-GB" sz="2200" baseline="-25000" dirty="0"/>
              <a:t>2</a:t>
            </a:r>
            <a:r>
              <a:rPr lang="en-GB" sz="2200" dirty="0"/>
              <a:t>, X</a:t>
            </a:r>
            <a:r>
              <a:rPr lang="en-GB" sz="2200" baseline="-25000" dirty="0"/>
              <a:t>3</a:t>
            </a:r>
            <a:r>
              <a:rPr lang="en-GB" sz="2200" dirty="0"/>
              <a:t>…).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(Y).</a:t>
            </a:r>
          </a:p>
          <a:p>
            <a:pPr lvl="1"/>
            <a:r>
              <a:rPr lang="en-GB" sz="2200" dirty="0"/>
              <a:t>E.g., use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r>
              <a:rPr lang="en-GB" sz="2200" dirty="0"/>
              <a:t>,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describing</a:t>
            </a:r>
            <a:r>
              <a:rPr lang="en-GB" sz="2200" b="1" dirty="0"/>
              <a:t> </a:t>
            </a:r>
            <a:r>
              <a:rPr lang="en-GB" sz="2200" i="1" dirty="0"/>
              <a:t>and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  <a:br>
              <a:rPr lang="en-GB" sz="2200" b="1" dirty="0"/>
            </a:br>
            <a:r>
              <a:rPr lang="en-GB" sz="2200" dirty="0"/>
              <a:t>to predict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wellbeing</a:t>
            </a:r>
          </a:p>
          <a:p>
            <a:endParaRPr lang="en-GB" sz="2200" dirty="0"/>
          </a:p>
          <a:p>
            <a:r>
              <a:rPr lang="en-GB" sz="2200" dirty="0"/>
              <a:t>Subscripts label the different predictor (X) variables, </a:t>
            </a:r>
            <a:r>
              <a:rPr lang="en-GB" sz="2200" dirty="0" err="1"/>
              <a:t>eg</a:t>
            </a:r>
            <a:endParaRPr lang="en-GB" sz="2200" dirty="0"/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1 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sz="2200" dirty="0"/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2 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describing </a:t>
            </a:r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3 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61523" y="1713742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8371124" y="2056642"/>
            <a:ext cx="1076325" cy="104850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677033" y="292276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61523" y="299633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71123" y="3339233"/>
            <a:ext cx="11430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61523" y="4322938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3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8371124" y="3608564"/>
            <a:ext cx="1076325" cy="105727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7260" y="239954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627260" y="3682133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describing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7260" y="5040462"/>
            <a:ext cx="215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30428" y="3624058"/>
            <a:ext cx="142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wellbeing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7941998" y="530883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2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15" grpId="0"/>
      <p:bldP spid="18" grpId="0"/>
      <p:bldP spid="19" grpId="0"/>
      <p:bldP spid="2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 flipV="1">
            <a:off x="3607686" y="4258192"/>
            <a:ext cx="2119885" cy="1533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2800" dirty="0"/>
              <a:t>Multiple regression: Visual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14" y="990600"/>
            <a:ext cx="8229600" cy="838200"/>
          </a:xfrm>
        </p:spPr>
        <p:txBody>
          <a:bodyPr>
            <a:normAutofit/>
          </a:bodyPr>
          <a:lstStyle/>
          <a:p>
            <a:r>
              <a:rPr lang="en-GB" sz="2200" dirty="0"/>
              <a:t>With two predictor variables, X</a:t>
            </a:r>
            <a:r>
              <a:rPr lang="en-GB" sz="2800" baseline="-25000" dirty="0"/>
              <a:t>1</a:t>
            </a:r>
            <a:r>
              <a:rPr lang="en-GB" sz="2200" dirty="0"/>
              <a:t> and X</a:t>
            </a:r>
            <a:r>
              <a:rPr lang="en-GB" sz="2800" baseline="-25000" dirty="0"/>
              <a:t>2</a:t>
            </a:r>
            <a:r>
              <a:rPr lang="en-GB" sz="2200" dirty="0"/>
              <a:t>, the regression line is actually a flat plane in 3D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2646" y="579136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30588" y="198136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7852" y="5769823"/>
            <a:ext cx="63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r>
              <a:rPr lang="en-GB" sz="4000" b="1" baseline="-25000" dirty="0"/>
              <a:t>1</a:t>
            </a:r>
            <a:endParaRPr lang="en-GB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021714" y="304903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35848" y="579136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5206" y="589461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 rot="19192595">
            <a:off x="4191733" y="4381798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X</a:t>
            </a:r>
            <a:r>
              <a:rPr lang="en-GB" sz="3600" b="1" baseline="-25000" dirty="0"/>
              <a:t>2</a:t>
            </a:r>
            <a:endParaRPr lang="en-GB" sz="1600" b="1" baseline="-25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3367069" y="1878131"/>
            <a:ext cx="6074932" cy="2418319"/>
            <a:chOff x="1497714" y="919161"/>
            <a:chExt cx="6074932" cy="2418319"/>
          </a:xfrm>
        </p:grpSpPr>
        <p:sp>
          <p:nvSpPr>
            <p:cNvPr id="58" name="Flowchart: Data 57"/>
            <p:cNvSpPr/>
            <p:nvPr/>
          </p:nvSpPr>
          <p:spPr>
            <a:xfrm rot="20394448">
              <a:off x="1497714" y="1764467"/>
              <a:ext cx="6074932" cy="746744"/>
            </a:xfrm>
            <a:prstGeom prst="flowChartInputOutpu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460119" y="999205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297628" y="1260657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094239" y="1543162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216717" y="227067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673221" y="212820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120651" y="1961940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518280" y="183393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971283" y="163938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414198" y="147541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891118" y="1316416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343169" y="113077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5892646" y="919161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6252135" y="3358074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7731873" y="2518375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4252852" y="35089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8291452" y="25183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6207353" y="2808786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5477465" y="3131753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52857" y="4492536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4931673" y="3230842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4332693" y="4035336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387189" y="235818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744909" y="1725731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5658035" y="3476848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6919852" y="22897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8042205" y="1837902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8274376" y="2094657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4874926" y="3822144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8897309" y="19581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3862635" y="402009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5746805" y="3265987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6455946" y="2350031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964111" y="300415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6769130" y="296778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7359600" y="307970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5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68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Multiple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529" y="1497725"/>
            <a:ext cx="7946571" cy="485703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GB" sz="4800" dirty="0"/>
              <a:t>Ŷ = a + b</a:t>
            </a:r>
            <a:r>
              <a:rPr lang="en-GB" sz="5400" baseline="-25000" dirty="0"/>
              <a:t>1</a:t>
            </a:r>
            <a:r>
              <a:rPr lang="en-GB" sz="4800" dirty="0"/>
              <a:t>X</a:t>
            </a:r>
            <a:r>
              <a:rPr lang="en-GB" sz="5400" baseline="-25000" dirty="0"/>
              <a:t>1</a:t>
            </a:r>
            <a:r>
              <a:rPr lang="en-GB" sz="4800" dirty="0"/>
              <a:t> + b</a:t>
            </a:r>
            <a:r>
              <a:rPr lang="en-GB" sz="5400" baseline="-25000" dirty="0"/>
              <a:t>2</a:t>
            </a:r>
            <a:r>
              <a:rPr lang="en-GB" sz="4800" dirty="0"/>
              <a:t>X</a:t>
            </a:r>
            <a:r>
              <a:rPr lang="en-GB" sz="5400" baseline="-25000" dirty="0"/>
              <a:t>2</a:t>
            </a:r>
            <a:r>
              <a:rPr lang="en-GB" sz="4800" dirty="0"/>
              <a:t> + …. </a:t>
            </a:r>
            <a:r>
              <a:rPr lang="en-GB" sz="4800" dirty="0" err="1"/>
              <a:t>b</a:t>
            </a:r>
            <a:r>
              <a:rPr lang="en-GB" sz="5400" baseline="-25000" dirty="0" err="1"/>
              <a:t>n</a:t>
            </a:r>
            <a:r>
              <a:rPr lang="en-GB" sz="4800" dirty="0" err="1"/>
              <a:t>X</a:t>
            </a:r>
            <a:r>
              <a:rPr lang="en-GB" sz="5400" baseline="-25000" dirty="0" err="1"/>
              <a:t>n</a:t>
            </a:r>
            <a:endParaRPr lang="en-GB" sz="5400" baseline="-25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where </a:t>
            </a:r>
          </a:p>
          <a:p>
            <a:pPr marL="0" indent="0">
              <a:buNone/>
            </a:pPr>
            <a:r>
              <a:rPr lang="en-GB" sz="2400" b="1" dirty="0"/>
              <a:t>Ŷ</a:t>
            </a:r>
            <a:r>
              <a:rPr lang="en-GB" sz="2400" dirty="0"/>
              <a:t>    the predicted value of the outcome variable Y (e.g.,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wellbeing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b="1" dirty="0"/>
              <a:t>a</a:t>
            </a:r>
            <a:r>
              <a:rPr lang="en-GB" sz="2400" dirty="0"/>
              <a:t>    the intercept (constant)</a:t>
            </a:r>
          </a:p>
          <a:p>
            <a:pPr marL="0" indent="0">
              <a:buNone/>
            </a:pPr>
            <a:r>
              <a:rPr lang="en-GB" sz="2400" b="1" dirty="0"/>
              <a:t>X</a:t>
            </a:r>
            <a:r>
              <a:rPr lang="en-GB" sz="2400" dirty="0"/>
              <a:t>    the predictor variables</a:t>
            </a:r>
          </a:p>
          <a:p>
            <a:pPr marL="0" indent="0">
              <a:buNone/>
            </a:pPr>
            <a:r>
              <a:rPr lang="en-GB" sz="2400" b="1" dirty="0"/>
              <a:t>b</a:t>
            </a:r>
            <a:r>
              <a:rPr lang="en-GB" sz="2400" b="1" baseline="-25000" dirty="0"/>
              <a:t>1</a:t>
            </a:r>
            <a:r>
              <a:rPr lang="en-GB" sz="2400" dirty="0"/>
              <a:t>  the coefficient (‘slope’) for predictor X</a:t>
            </a:r>
            <a:r>
              <a:rPr lang="en-GB" sz="2400" baseline="-25000" dirty="0"/>
              <a:t>1 </a:t>
            </a:r>
            <a:r>
              <a:rPr lang="en-GB" sz="2400" dirty="0"/>
              <a:t>(e.g.,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worry</a:t>
            </a:r>
            <a:r>
              <a:rPr lang="en-GB" sz="2400" dirty="0"/>
              <a:t>)</a:t>
            </a:r>
            <a:endParaRPr lang="en-GB" sz="2400" baseline="-25000" dirty="0"/>
          </a:p>
          <a:p>
            <a:pPr marL="0" indent="0">
              <a:buNone/>
            </a:pPr>
            <a:r>
              <a:rPr lang="en-GB" sz="2400" b="1" dirty="0"/>
              <a:t>b</a:t>
            </a:r>
            <a:r>
              <a:rPr lang="en-GB" sz="2400" b="1" baseline="-25000" dirty="0"/>
              <a:t>2</a:t>
            </a:r>
            <a:r>
              <a:rPr lang="en-GB" sz="2400" dirty="0"/>
              <a:t>  the coefficient (‘slope’) for predictor X</a:t>
            </a:r>
            <a:r>
              <a:rPr lang="en-GB" sz="2400" baseline="-25000" dirty="0"/>
              <a:t>2</a:t>
            </a:r>
            <a:r>
              <a:rPr lang="en-GB" sz="2400" dirty="0"/>
              <a:t> (e.g.,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describing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b="1" dirty="0" err="1"/>
              <a:t>b</a:t>
            </a:r>
            <a:r>
              <a:rPr lang="en-GB" sz="2400" b="1" baseline="-25000" dirty="0" err="1"/>
              <a:t>n</a:t>
            </a:r>
            <a:r>
              <a:rPr lang="en-GB" sz="2400" b="1" dirty="0"/>
              <a:t> </a:t>
            </a:r>
            <a:r>
              <a:rPr lang="en-GB" sz="2400" dirty="0"/>
              <a:t> the coefficient (‘slope’) for predictor n</a:t>
            </a:r>
            <a:endParaRPr lang="en-GB" sz="2400" baseline="-25000" dirty="0"/>
          </a:p>
          <a:p>
            <a:pPr marL="0" indent="0">
              <a:buNone/>
            </a:pPr>
            <a:r>
              <a:rPr lang="en-GB" sz="2400" b="1" dirty="0"/>
              <a:t>n  </a:t>
            </a:r>
            <a:r>
              <a:rPr lang="en-GB" sz="2400" dirty="0"/>
              <a:t>  the number of predictor variables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e.g.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Predicted wellbeing   =   70.73   - 0.77(worry) + 1.25(describing)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Data 39"/>
          <p:cNvSpPr/>
          <p:nvPr/>
        </p:nvSpPr>
        <p:spPr>
          <a:xfrm rot="20394448">
            <a:off x="2291754" y="2774767"/>
            <a:ext cx="6074932" cy="746744"/>
          </a:xfrm>
          <a:prstGeom prst="flowChartInputOutpu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85742" y="457810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547236" y="4382017"/>
            <a:ext cx="2119885" cy="1533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>
            <a:normAutofit/>
          </a:bodyPr>
          <a:lstStyle/>
          <a:p>
            <a:r>
              <a:rPr lang="en-GB" sz="2800" dirty="0"/>
              <a:t>Multiple Regression: Visual representation</a:t>
            </a:r>
            <a:endParaRPr lang="en-GB" sz="36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14" y="681926"/>
            <a:ext cx="8229600" cy="1146875"/>
          </a:xfrm>
        </p:spPr>
        <p:txBody>
          <a:bodyPr>
            <a:normAutofit/>
          </a:bodyPr>
          <a:lstStyle/>
          <a:p>
            <a:r>
              <a:rPr lang="en-GB" sz="2000" dirty="0"/>
              <a:t>Two predictor variables (X</a:t>
            </a:r>
            <a:r>
              <a:rPr lang="en-GB" sz="2000" baseline="-25000" dirty="0"/>
              <a:t>1</a:t>
            </a:r>
            <a:r>
              <a:rPr lang="en-GB" sz="2000" dirty="0"/>
              <a:t> and X</a:t>
            </a:r>
            <a:r>
              <a:rPr lang="en-GB" sz="2000" baseline="-25000" dirty="0"/>
              <a:t>2</a:t>
            </a:r>
            <a:r>
              <a:rPr lang="en-GB" sz="2000" dirty="0"/>
              <a:t>)</a:t>
            </a:r>
          </a:p>
          <a:p>
            <a:r>
              <a:rPr lang="en-GB" sz="2000" dirty="0"/>
              <a:t>The intercept </a:t>
            </a:r>
            <a:r>
              <a:rPr lang="en-GB" sz="2000" b="1" dirty="0">
                <a:solidFill>
                  <a:schemeClr val="tx2"/>
                </a:solidFill>
              </a:rPr>
              <a:t>a</a:t>
            </a:r>
            <a:r>
              <a:rPr lang="en-GB" sz="2000" dirty="0"/>
              <a:t> determines the ‘height’ of the plane</a:t>
            </a:r>
          </a:p>
          <a:p>
            <a:r>
              <a:rPr lang="en-GB" sz="2000" dirty="0"/>
              <a:t>The coefficients </a:t>
            </a:r>
            <a:r>
              <a:rPr lang="en-GB" sz="2000" b="1" dirty="0">
                <a:solidFill>
                  <a:schemeClr val="tx2"/>
                </a:solidFill>
              </a:rPr>
              <a:t>b</a:t>
            </a:r>
            <a:r>
              <a:rPr lang="en-GB" sz="2800" b="1" baseline="-25000" dirty="0">
                <a:solidFill>
                  <a:schemeClr val="tx2"/>
                </a:solidFill>
              </a:rPr>
              <a:t>1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chemeClr val="tx2"/>
                </a:solidFill>
              </a:rPr>
              <a:t>b</a:t>
            </a:r>
            <a:r>
              <a:rPr lang="en-GB" sz="2800" b="1" baseline="-25000" dirty="0">
                <a:solidFill>
                  <a:schemeClr val="tx2"/>
                </a:solidFill>
              </a:rPr>
              <a:t>2</a:t>
            </a:r>
            <a:r>
              <a:rPr lang="en-GB" sz="2000" dirty="0"/>
              <a:t> determine the ‘tilt’ of the 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02196" y="5915186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70138" y="2105186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7402" y="5893648"/>
            <a:ext cx="63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r>
              <a:rPr lang="en-GB" sz="4000" b="1" baseline="-25000" dirty="0"/>
              <a:t>1</a:t>
            </a:r>
            <a:endParaRPr lang="en-GB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961264" y="31728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75398" y="5915186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4756" y="601844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76537" y="3498787"/>
            <a:ext cx="1594704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0176" y="35858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6367584" y="3842815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52191" y="2912746"/>
            <a:ext cx="0" cy="59416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5317858" y="3842814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265025" y="2912746"/>
            <a:ext cx="0" cy="63226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41226" y="2997694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  <a:r>
              <a:rPr lang="en-GB" sz="2800" b="1" baseline="-25000" dirty="0"/>
              <a:t>1</a:t>
            </a:r>
            <a:endParaRPr lang="en-GB" sz="2000" b="1" baseline="-25000" dirty="0"/>
          </a:p>
        </p:txBody>
      </p:sp>
      <p:sp>
        <p:nvSpPr>
          <p:cNvPr id="68" name="TextBox 67"/>
          <p:cNvSpPr txBox="1"/>
          <p:nvPr/>
        </p:nvSpPr>
        <p:spPr>
          <a:xfrm rot="19192595">
            <a:off x="3131283" y="4505623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X</a:t>
            </a:r>
            <a:r>
              <a:rPr lang="en-GB" sz="3600" b="1" baseline="-25000" dirty="0"/>
              <a:t>2</a:t>
            </a:r>
            <a:endParaRPr lang="en-GB" sz="1600" b="1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240910" y="4578102"/>
            <a:ext cx="0" cy="133708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2551" y="4886991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</a:t>
            </a:r>
            <a:endParaRPr lang="en-GB" sz="2000" b="1" baseline="-250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833722" y="3780083"/>
            <a:ext cx="649724" cy="48311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64396" y="3424577"/>
            <a:ext cx="0" cy="37455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9621266">
            <a:off x="3142996" y="3905019"/>
            <a:ext cx="228195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2400" b="1" dirty="0"/>
              <a:t>1</a:t>
            </a:r>
            <a:endParaRPr lang="en-GB" b="1" dirty="0"/>
          </a:p>
        </p:txBody>
      </p:sp>
      <p:cxnSp>
        <p:nvCxnSpPr>
          <p:cNvPr id="60" name="Straight Arrow Connector 59"/>
          <p:cNvCxnSpPr>
            <a:stCxn id="59" idx="3"/>
          </p:cNvCxnSpPr>
          <p:nvPr/>
        </p:nvCxnSpPr>
        <p:spPr>
          <a:xfrm flipV="1">
            <a:off x="3352806" y="3899269"/>
            <a:ext cx="250278" cy="16466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1"/>
          </p:cNvCxnSpPr>
          <p:nvPr/>
        </p:nvCxnSpPr>
        <p:spPr>
          <a:xfrm flipH="1">
            <a:off x="2898750" y="4188143"/>
            <a:ext cx="262630" cy="18733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592031" y="3405527"/>
            <a:ext cx="0" cy="3942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18323" y="333811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</a:t>
            </a:r>
            <a:r>
              <a:rPr lang="en-GB" sz="2400" b="1" baseline="-25000" dirty="0"/>
              <a:t>2</a:t>
            </a:r>
            <a:endParaRPr lang="en-GB" b="1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7796555" y="2074371"/>
            <a:ext cx="2996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Ŷ = a + b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+ b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3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" grpId="0"/>
      <p:bldP spid="8" grpId="0"/>
      <p:bldP spid="11" grpId="0"/>
      <p:bldP spid="14" grpId="0"/>
      <p:bldP spid="37" grpId="0"/>
      <p:bldP spid="68" grpId="0"/>
      <p:bldP spid="72" grpId="0"/>
      <p:bldP spid="59" grpId="0"/>
      <p:bldP spid="70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Regression: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8275" y="1624013"/>
            <a:ext cx="931545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Visualise</a:t>
            </a:r>
            <a:r>
              <a:rPr lang="en-GB" sz="3200" dirty="0"/>
              <a:t> the data</a:t>
            </a:r>
          </a:p>
          <a:p>
            <a:endParaRPr lang="en-GB" sz="3200" dirty="0"/>
          </a:p>
          <a:p>
            <a:r>
              <a:rPr lang="en-GB" sz="3200" dirty="0"/>
              <a:t>Check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correlations</a:t>
            </a:r>
            <a:r>
              <a:rPr lang="en-GB" sz="3200" dirty="0"/>
              <a:t> between variables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Fit</a:t>
            </a:r>
            <a:r>
              <a:rPr lang="en-GB" sz="3200" dirty="0"/>
              <a:t> the model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assumptions</a:t>
            </a:r>
            <a:r>
              <a:rPr lang="en-GB" sz="3200" dirty="0"/>
              <a:t>: residuals</a:t>
            </a:r>
          </a:p>
          <a:p>
            <a:endParaRPr lang="en-GB" sz="3200" dirty="0"/>
          </a:p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Evaluate the model</a:t>
            </a:r>
          </a:p>
          <a:p>
            <a:pPr lvl="1"/>
            <a:r>
              <a:rPr lang="en-GB" sz="3200" dirty="0"/>
              <a:t>R</a:t>
            </a:r>
            <a:r>
              <a:rPr lang="en-GB" sz="3200" baseline="30000" dirty="0"/>
              <a:t>2</a:t>
            </a:r>
          </a:p>
          <a:p>
            <a:pPr lvl="1"/>
            <a:r>
              <a:rPr lang="en-GB" sz="3200" dirty="0"/>
              <a:t>Bayes factor for the overall model</a:t>
            </a:r>
          </a:p>
          <a:p>
            <a:pPr lvl="1"/>
            <a:r>
              <a:rPr lang="en-GB" sz="3200" dirty="0"/>
              <a:t>Assess the unique contribution of predictors</a:t>
            </a:r>
          </a:p>
          <a:p>
            <a:pPr lvl="1"/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52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10719</TotalTime>
  <Words>1474</Words>
  <Application>Microsoft Office PowerPoint</Application>
  <PresentationFormat>Widescreen</PresentationFormat>
  <Paragraphs>268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Helvetica Neue</vt:lpstr>
      <vt:lpstr>Lucida Console</vt:lpstr>
      <vt:lpstr>MJXc-TeX-main-R</vt:lpstr>
      <vt:lpstr>MJXc-TeX-math-I</vt:lpstr>
      <vt:lpstr>Times New Roman</vt:lpstr>
      <vt:lpstr>Office Theme</vt:lpstr>
      <vt:lpstr>PowerPoint Presentation</vt:lpstr>
      <vt:lpstr>Simple Regression (recap)</vt:lpstr>
      <vt:lpstr>Simple Regression (recap)</vt:lpstr>
      <vt:lpstr>PowerPoint Presentation</vt:lpstr>
      <vt:lpstr>Multiple Regression</vt:lpstr>
      <vt:lpstr>Multiple regression: Visual representation</vt:lpstr>
      <vt:lpstr>The Multiple Regression Equation</vt:lpstr>
      <vt:lpstr>Multiple Regression: Visual representation</vt:lpstr>
      <vt:lpstr>Multiple Regression: Steps</vt:lpstr>
      <vt:lpstr>Visualisation and Correlations</vt:lpstr>
      <vt:lpstr>Fit the model (two predictor example)</vt:lpstr>
      <vt:lpstr>Output</vt:lpstr>
      <vt:lpstr>Check Assumptions: Residual Plot</vt:lpstr>
      <vt:lpstr>Evaluate the model</vt:lpstr>
      <vt:lpstr>Evaluate the model</vt:lpstr>
      <vt:lpstr>The unique contribution of predictors</vt:lpstr>
      <vt:lpstr>Understanding the contribution of individual predictors</vt:lpstr>
      <vt:lpstr>Using Bayes factors to assess the unique contribution of predictors</vt:lpstr>
      <vt:lpstr>Using Bayes factors to assess the unique contribution of predictors</vt:lpstr>
      <vt:lpstr>Multicollinearity</vt:lpstr>
      <vt:lpstr>Understanding multicollinearity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2938</cp:revision>
  <dcterms:created xsi:type="dcterms:W3CDTF">2006-08-16T00:00:00Z</dcterms:created>
  <dcterms:modified xsi:type="dcterms:W3CDTF">2022-12-21T10:21:35Z</dcterms:modified>
</cp:coreProperties>
</file>