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54" r:id="rId3"/>
    <p:sldId id="365" r:id="rId4"/>
    <p:sldId id="350" r:id="rId5"/>
    <p:sldId id="348" r:id="rId6"/>
    <p:sldId id="363" r:id="rId7"/>
    <p:sldId id="355" r:id="rId8"/>
    <p:sldId id="366" r:id="rId9"/>
    <p:sldId id="353" r:id="rId10"/>
    <p:sldId id="367" r:id="rId11"/>
    <p:sldId id="374" r:id="rId12"/>
    <p:sldId id="368" r:id="rId13"/>
    <p:sldId id="351" r:id="rId14"/>
    <p:sldId id="370" r:id="rId15"/>
    <p:sldId id="371" r:id="rId16"/>
    <p:sldId id="372" r:id="rId17"/>
    <p:sldId id="369" r:id="rId18"/>
    <p:sldId id="373" r:id="rId19"/>
    <p:sldId id="352" r:id="rId20"/>
    <p:sldId id="361" r:id="rId2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88244" autoAdjust="0"/>
  </p:normalViewPr>
  <p:slideViewPr>
    <p:cSldViewPr snapToGrid="0">
      <p:cViewPr varScale="1">
        <p:scale>
          <a:sx n="67" d="100"/>
          <a:sy n="67" d="100"/>
        </p:scale>
        <p:origin x="27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1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4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3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9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6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8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C24-707B-4065-BD2A-174913E33CAD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1-8C1D-4C98-92B3-BCC4B0D09560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0274-5C94-4B76-84EC-3A88467CFC15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CE5-BD76-41AC-9004-69129A8710E3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41-6E3C-4260-9C8A-BEADCFEA1C78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AF-687E-487C-ACB5-1179BE9033F5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4FE4-8347-4CCD-A017-CDAFD39754C9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4846-2780-4A47-8ECD-759CB4E9B7AA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AD9-6FC3-4F6B-B3FB-7ACE342435AF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5D38-31D8-437D-88E3-6DEA8F6BCB57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F4D-7011-48DC-831B-EC5FC5249B8E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163-AB2B-4C5F-B49C-399ECE4A4D9E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3: ANOVA: between-subjects</a:t>
            </a:r>
          </a:p>
          <a:p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tests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1805782"/>
            <a:ext cx="5289020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30658" y="3041312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919" y="2563555"/>
            <a:ext cx="480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Pairwise comparisons:</a:t>
            </a:r>
          </a:p>
          <a:p>
            <a:r>
              <a:rPr lang="en-GB" sz="2000" dirty="0"/>
              <a:t>Is the mean of High different from Low?</a:t>
            </a:r>
          </a:p>
          <a:p>
            <a:r>
              <a:rPr lang="en-GB" sz="2000" dirty="0"/>
              <a:t>Is the mean of High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  <a:p>
            <a:r>
              <a:rPr lang="en-GB" sz="2000" dirty="0"/>
              <a:t>Is the mean of Low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3" y="5225355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72" y="1241929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If BF &gt; 3</a:t>
            </a:r>
          </a:p>
        </p:txBody>
      </p:sp>
    </p:spTree>
    <p:extLst>
      <p:ext uri="{BB962C8B-B14F-4D97-AF65-F5344CB8AC3E}">
        <p14:creationId xmlns:p14="http://schemas.microsoft.com/office/powerpoint/2010/main" val="2911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182"/>
            <a:ext cx="10972800" cy="1143000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00848"/>
            <a:ext cx="6400800" cy="2438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Beutel</a:t>
            </a:r>
            <a:r>
              <a:rPr lang="en-GB" b="1" dirty="0">
                <a:solidFill>
                  <a:schemeClr val="tx2"/>
                </a:solidFill>
              </a:rPr>
              <a:t> et al. (2017) </a:t>
            </a:r>
          </a:p>
          <a:p>
            <a:pPr marL="0" indent="0">
              <a:buNone/>
            </a:pPr>
            <a:r>
              <a:rPr lang="en-GB" dirty="0"/>
              <a:t>Used two-way between subjects ANOVA to analyse the </a:t>
            </a:r>
            <a:r>
              <a:rPr lang="en-GB" dirty="0">
                <a:solidFill>
                  <a:schemeClr val="tx2"/>
                </a:solidFill>
              </a:rPr>
              <a:t>distress scores </a:t>
            </a:r>
            <a:r>
              <a:rPr lang="en-GB" dirty="0"/>
              <a:t>from individuals who were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in </a:t>
            </a:r>
            <a:r>
              <a:rPr lang="en-GB" b="1" dirty="0">
                <a:solidFill>
                  <a:schemeClr val="tx2"/>
                </a:solidFill>
              </a:rPr>
              <a:t>trait resilience</a:t>
            </a:r>
            <a:r>
              <a:rPr lang="en-GB" dirty="0"/>
              <a:t> and had experienced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levels of </a:t>
            </a:r>
            <a:r>
              <a:rPr lang="en-GB" b="1" dirty="0">
                <a:solidFill>
                  <a:schemeClr val="tx2"/>
                </a:solidFill>
              </a:rPr>
              <a:t>childhood adversity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8" name="Picture 4" descr="https://medforest.net/wp-content/uploads/2020/07/07-ES-FORESTcreaf-1024x68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-586" r="8203" b="586"/>
          <a:stretch/>
        </p:blipFill>
        <p:spPr bwMode="auto">
          <a:xfrm>
            <a:off x="7810499" y="-76200"/>
            <a:ext cx="4381501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7250" y="539115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x 2 between-subjects design</a:t>
            </a:r>
          </a:p>
        </p:txBody>
      </p:sp>
    </p:spTree>
    <p:extLst>
      <p:ext uri="{BB962C8B-B14F-4D97-AF65-F5344CB8AC3E}">
        <p14:creationId xmlns:p14="http://schemas.microsoft.com/office/powerpoint/2010/main" val="231762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1212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172"/>
            <a:ext cx="5676900" cy="50421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Two independent variables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both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Resilience (high / low)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         Adversity (high / low)</a:t>
            </a: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D</a:t>
            </a:r>
            <a:r>
              <a:rPr lang="en-GB" dirty="0">
                <a:solidFill>
                  <a:schemeClr val="tx2"/>
                </a:solidFill>
              </a:rPr>
              <a:t>istress</a:t>
            </a:r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Each participant contributes 	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36"/>
              </p:ext>
            </p:extLst>
          </p:nvPr>
        </p:nvGraphicFramePr>
        <p:xfrm>
          <a:off x="8007351" y="2750662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42856" y="2289136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8141" y="32078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8140" y="4552950"/>
            <a:ext cx="435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Researchers look for: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/>
              <a:t>-    Main effect factor 1 (Resilience)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Main effect factor 2 (Adversity)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Interaction between factors </a:t>
            </a:r>
          </a:p>
        </p:txBody>
      </p:sp>
    </p:spTree>
    <p:extLst>
      <p:ext uri="{BB962C8B-B14F-4D97-AF65-F5344CB8AC3E}">
        <p14:creationId xmlns:p14="http://schemas.microsoft.com/office/powerpoint/2010/main" val="2078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75150" y="1171416"/>
            <a:ext cx="32332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Main effect Resilience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9706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6200000">
            <a:off x="6317063" y="3549690"/>
            <a:ext cx="139700" cy="135255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20105" y="4503181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Resilience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Adversity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37825" y="1388268"/>
            <a:ext cx="3516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Main effect of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2122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0800000">
            <a:off x="8202134" y="3293388"/>
            <a:ext cx="125940" cy="50488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713359" y="3084167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/>
                </a:solidFill>
              </a:rPr>
              <a:t>Adversity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/>
                </a:solidFill>
              </a:rPr>
              <a:t>Resilience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712559" y="1321863"/>
            <a:ext cx="4766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/>
              <a:t>Resilience x Adversity interaction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0956"/>
              </p:ext>
            </p:extLst>
          </p:nvPr>
        </p:nvGraphicFramePr>
        <p:xfrm>
          <a:off x="4315189" y="263165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0694" y="217013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5979" y="308881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9429" y="4469337"/>
            <a:ext cx="635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factors interact if the effect of one factor is different at each level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the effect of adversity different at each level of resilience?</a:t>
            </a:r>
            <a:br>
              <a:rPr lang="en-GB" dirty="0"/>
            </a:br>
            <a:r>
              <a:rPr lang="en-GB" dirty="0"/>
              <a:t>(sometimes easier to understand by looking at a plot of means</a:t>
            </a:r>
            <a:r>
              <a:rPr lang="en-GB" dirty="0">
                <a:sym typeface="Wingdings" panose="05000000000000000000" pitchFamily="2" charset="2"/>
              </a:rPr>
              <a:t>)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50694" y="3187918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7352" y="3186660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1007500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between Resilience and Adversity (arrows)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Is the effect of adversity different at each level of resilience?</a:t>
            </a:r>
            <a:br>
              <a:rPr lang="en-GB" sz="2200" dirty="0"/>
            </a:br>
            <a:r>
              <a:rPr lang="en-GB" sz="2200" dirty="0"/>
              <a:t>(Is the difference between red and blue points the same on the left as on the right?)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0170" y="2849880"/>
            <a:ext cx="388620" cy="32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609" y="1206192"/>
            <a:ext cx="373380" cy="1249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</p:spTree>
    <p:extLst>
      <p:ext uri="{BB962C8B-B14F-4D97-AF65-F5344CB8AC3E}">
        <p14:creationId xmlns:p14="http://schemas.microsoft.com/office/powerpoint/2010/main" val="554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28" y="934634"/>
            <a:ext cx="7866743" cy="4525963"/>
          </a:xfrm>
        </p:spPr>
        <p:txBody>
          <a:bodyPr/>
          <a:lstStyle/>
          <a:p>
            <a:r>
              <a:rPr lang="en-GB" dirty="0"/>
              <a:t>If there’s evidence for an interaction, </a:t>
            </a:r>
            <a:r>
              <a:rPr lang="en-GB" dirty="0">
                <a:solidFill>
                  <a:schemeClr val="tx2"/>
                </a:solidFill>
              </a:rPr>
              <a:t>follow-up</a:t>
            </a:r>
            <a:r>
              <a:rPr lang="en-GB" dirty="0"/>
              <a:t> </a:t>
            </a:r>
            <a:r>
              <a:rPr lang="en-GB" dirty="0">
                <a:solidFill>
                  <a:schemeClr val="tx2"/>
                </a:solidFill>
              </a:rPr>
              <a:t>comparisons</a:t>
            </a:r>
            <a:r>
              <a:rPr lang="en-GB" dirty="0"/>
              <a:t> can be conducted to determine whether there’s evidence for an effect of a factor </a:t>
            </a:r>
            <a:r>
              <a:rPr lang="en-GB" i="1" dirty="0"/>
              <a:t>within</a:t>
            </a:r>
            <a:r>
              <a:rPr lang="en-GB" dirty="0"/>
              <a:t> each level of the other factor. </a:t>
            </a:r>
          </a:p>
          <a:p>
            <a:r>
              <a:rPr lang="en-GB" dirty="0"/>
              <a:t>e.g., </a:t>
            </a:r>
          </a:p>
          <a:p>
            <a:pPr lvl="1"/>
            <a:r>
              <a:rPr lang="en-GB" dirty="0"/>
              <a:t>is there evidence of an effect of adversity within high resilience individuals?</a:t>
            </a:r>
          </a:p>
          <a:p>
            <a:pPr lvl="1"/>
            <a:r>
              <a:rPr lang="en-GB" dirty="0"/>
              <a:t>is there evidence of an effect of adversity within low resilience individuals?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67" y="5655469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194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9742"/>
          </a:xfrm>
        </p:spPr>
        <p:txBody>
          <a:bodyPr/>
          <a:lstStyle/>
          <a:p>
            <a:r>
              <a:rPr lang="en-GB" dirty="0"/>
              <a:t>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769" y="944381"/>
            <a:ext cx="8380573" cy="52915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general, it’s recommended to have </a:t>
            </a:r>
            <a:r>
              <a:rPr lang="en-GB" dirty="0">
                <a:solidFill>
                  <a:schemeClr val="tx2"/>
                </a:solidFill>
              </a:rPr>
              <a:t>equal sample sizes </a:t>
            </a:r>
            <a:r>
              <a:rPr lang="en-GB" dirty="0"/>
              <a:t>in between-subjects ANOVA designs. </a:t>
            </a:r>
          </a:p>
          <a:p>
            <a:r>
              <a:rPr lang="en-GB" b="1" dirty="0">
                <a:solidFill>
                  <a:schemeClr val="tx2"/>
                </a:solidFill>
              </a:rPr>
              <a:t>Unequal sample sizes:</a:t>
            </a:r>
          </a:p>
          <a:p>
            <a:pPr lvl="1"/>
            <a:r>
              <a:rPr lang="en-GB" dirty="0"/>
              <a:t>Can lead to a correlation between the predictors in factorial ANOVA</a:t>
            </a:r>
          </a:p>
          <a:p>
            <a:pPr lvl="1"/>
            <a:r>
              <a:rPr lang="en-GB" dirty="0"/>
              <a:t>This can reduce the unique variance explained by the main effects and interaction, leading to similar issues as with correlated predictors in multiple regression (previous session)</a:t>
            </a:r>
          </a:p>
          <a:p>
            <a:pPr lvl="2"/>
            <a:r>
              <a:rPr lang="en-GB" dirty="0"/>
              <a:t>Less likely to find evidence for main effects and interaction with unequal sample sizes. </a:t>
            </a:r>
          </a:p>
          <a:p>
            <a:pPr lvl="2"/>
            <a:r>
              <a:rPr lang="en-GB" dirty="0"/>
              <a:t>Unequal sample sizes can lead to unequal variances</a:t>
            </a:r>
          </a:p>
          <a:p>
            <a:pPr lvl="1"/>
            <a:r>
              <a:rPr lang="en-GB" dirty="0"/>
              <a:t>Common to see in literature despite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 (Analysis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8" y="1417638"/>
            <a:ext cx="7528143" cy="50833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ANOVA is a special case of regression in which the predictor variable is </a:t>
            </a:r>
            <a:r>
              <a:rPr lang="en-GB" dirty="0">
                <a:solidFill>
                  <a:schemeClr val="tx2"/>
                </a:solidFill>
              </a:rPr>
              <a:t>categorical</a:t>
            </a:r>
          </a:p>
          <a:p>
            <a:r>
              <a:rPr lang="en-GB" dirty="0"/>
              <a:t>Used to test whether there are </a:t>
            </a:r>
            <a:r>
              <a:rPr lang="en-GB" b="1" dirty="0">
                <a:solidFill>
                  <a:schemeClr val="tx2"/>
                </a:solidFill>
              </a:rPr>
              <a:t>differences in the means of groups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Outcome variable</a:t>
            </a:r>
          </a:p>
          <a:p>
            <a:pPr lvl="1"/>
            <a:r>
              <a:rPr lang="en-GB" dirty="0"/>
              <a:t>Continuous 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dependent </a:t>
            </a:r>
            <a:r>
              <a:rPr lang="en-GB" dirty="0"/>
              <a:t>or</a:t>
            </a:r>
            <a:r>
              <a:rPr lang="en-GB" i="1" dirty="0">
                <a:solidFill>
                  <a:schemeClr val="tx2"/>
                </a:solidFill>
              </a:rPr>
              <a:t> response variable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Predictor variable </a:t>
            </a:r>
          </a:p>
          <a:p>
            <a:pPr lvl="1"/>
            <a:r>
              <a:rPr lang="en-GB" dirty="0"/>
              <a:t>Categorical</a:t>
            </a:r>
          </a:p>
          <a:p>
            <a:pPr lvl="1"/>
            <a:r>
              <a:rPr lang="en-GB" dirty="0"/>
              <a:t>In ANOVA, usually referred to as </a:t>
            </a:r>
            <a:r>
              <a:rPr lang="en-GB" i="1" dirty="0">
                <a:solidFill>
                  <a:schemeClr val="tx2"/>
                </a:solidFill>
              </a:rPr>
              <a:t>independent variable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421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3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392488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4606929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3: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059576"/>
            <a:ext cx="694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or Paul if you have any questions on the code or concepts</a:t>
            </a:r>
          </a:p>
        </p:txBody>
      </p:sp>
    </p:spTree>
    <p:extLst>
      <p:ext uri="{BB962C8B-B14F-4D97-AF65-F5344CB8AC3E}">
        <p14:creationId xmlns:p14="http://schemas.microsoft.com/office/powerpoint/2010/main" val="21751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21173"/>
            <a:ext cx="6607852" cy="243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Meidenbauer</a:t>
            </a:r>
            <a:r>
              <a:rPr lang="en-GB" b="1" dirty="0">
                <a:solidFill>
                  <a:schemeClr val="tx2"/>
                </a:solidFill>
              </a:rPr>
              <a:t> et al. (2020) </a:t>
            </a:r>
          </a:p>
          <a:p>
            <a:pPr marL="0" indent="0">
              <a:buNone/>
            </a:pPr>
            <a:r>
              <a:rPr lang="en-GB" dirty="0"/>
              <a:t>Used one-way between subjects ANOVA to look at the effects of viewing images of different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(</a:t>
            </a:r>
            <a:r>
              <a:rPr lang="en-GB" i="1" dirty="0"/>
              <a:t>High</a:t>
            </a:r>
            <a:r>
              <a:rPr lang="en-GB" dirty="0"/>
              <a:t>, </a:t>
            </a:r>
            <a:r>
              <a:rPr lang="en-GB" i="1" dirty="0"/>
              <a:t>Low</a:t>
            </a:r>
            <a:r>
              <a:rPr lang="en-GB" dirty="0"/>
              <a:t>, or </a:t>
            </a:r>
            <a:r>
              <a:rPr lang="en-GB" i="1" dirty="0"/>
              <a:t>Very Low</a:t>
            </a:r>
            <a:r>
              <a:rPr lang="en-GB" dirty="0"/>
              <a:t>) on </a:t>
            </a:r>
            <a:r>
              <a:rPr lang="en-GB" dirty="0">
                <a:solidFill>
                  <a:schemeClr val="tx2"/>
                </a:solidFill>
              </a:rPr>
              <a:t>mood </a:t>
            </a:r>
            <a:r>
              <a:rPr lang="en-GB" dirty="0"/>
              <a:t>scores.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ater, horizon, architecture, sunset, bridge, skyline, night, dawn, city, skyscraper, urban, river, cityscape, panorama, downtown, dusk, evening, reflection, landmark, waterfront, skyscrapers, buildings, city lights, metropolis, urban area, geographical feature, human settlement, metropolitan ar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3118043"/>
            <a:ext cx="2081756" cy="1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, sand, structure, skyline, view, city, skyscraper, tool, cityscape, panorama, downtown, construction, plaza, landmark, machine, stadium, drill, lines, arena, town square, site, drilling, construction work, construction equipment, hard work, competence, urban area, auger, drill rod, human settlement, sport ven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7662"/>
          <a:stretch/>
        </p:blipFill>
        <p:spPr bwMode="auto">
          <a:xfrm>
            <a:off x="8737600" y="3127568"/>
            <a:ext cx="20817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, sky, white, window, glass, building, downtown, balcony, facade, gray, property, blue, residential, apartment, concrete, plain, tower block, air conditioner, grey, clouds, engineering, windows, homes, flat, ugly, moscow, boring, russian, soviet, condominium, neighbourhood, real estate, russian federation, urban area, air conditioners, residential are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3118043"/>
            <a:ext cx="2085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89600"/>
            <a:ext cx="21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High</a:t>
            </a:r>
            <a:r>
              <a:rPr lang="en-GB" dirty="0"/>
              <a:t> Aesthetic Value</a:t>
            </a:r>
          </a:p>
          <a:p>
            <a:r>
              <a:rPr lang="en-GB" dirty="0"/>
              <a:t>n=104 participants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227" y="4689599"/>
            <a:ext cx="20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=100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7600" y="4746747"/>
            <a:ext cx="254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 102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9231" y="5710020"/>
            <a:ext cx="437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chemeClr val="tx2"/>
                </a:solidFill>
              </a:rPr>
              <a:t>Does the aesthetic value of the image have an effect on mood score?</a:t>
            </a:r>
          </a:p>
        </p:txBody>
      </p:sp>
    </p:spTree>
    <p:extLst>
      <p:ext uri="{BB962C8B-B14F-4D97-AF65-F5344CB8AC3E}">
        <p14:creationId xmlns:p14="http://schemas.microsoft.com/office/powerpoint/2010/main" val="11337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677862"/>
          </a:xfrm>
        </p:spPr>
        <p:txBody>
          <a:bodyPr/>
          <a:lstStyle/>
          <a:p>
            <a:r>
              <a:rPr lang="en-GB" dirty="0"/>
              <a:t>One-way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29" y="1276350"/>
            <a:ext cx="9966542" cy="441563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One independent variable</a:t>
            </a:r>
            <a:r>
              <a:rPr lang="en-GB" dirty="0"/>
              <a:t>: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of image</a:t>
            </a:r>
          </a:p>
          <a:p>
            <a:pPr lvl="1"/>
            <a:r>
              <a:rPr lang="en-GB" dirty="0"/>
              <a:t>Two or more </a:t>
            </a:r>
            <a:r>
              <a:rPr lang="en-GB" dirty="0">
                <a:solidFill>
                  <a:schemeClr val="tx2"/>
                </a:solidFill>
              </a:rPr>
              <a:t>levels</a:t>
            </a:r>
            <a:r>
              <a:rPr lang="en-GB" dirty="0"/>
              <a:t> (e.g., High, Low, Very Low)</a:t>
            </a:r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mood </a:t>
            </a:r>
            <a:r>
              <a:rPr lang="en-GB" dirty="0">
                <a:solidFill>
                  <a:schemeClr val="tx2"/>
                </a:solidFill>
              </a:rPr>
              <a:t>score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separate group of participants for each level of the independent variable. </a:t>
            </a:r>
            <a:br>
              <a:rPr lang="en-GB" dirty="0"/>
            </a:br>
            <a:r>
              <a:rPr lang="en-GB" dirty="0"/>
              <a:t>Each participant contributes 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endParaRPr lang="en-GB" dirty="0"/>
          </a:p>
          <a:p>
            <a:r>
              <a:rPr lang="en-GB" b="1" dirty="0"/>
              <a:t>Key Q: </a:t>
            </a:r>
            <a:r>
              <a:rPr lang="en-GB" dirty="0"/>
              <a:t>Do the mean scores on the dependent variable differ between groups?</a:t>
            </a:r>
          </a:p>
          <a:p>
            <a:pPr lvl="1"/>
            <a:r>
              <a:rPr lang="en-GB" dirty="0"/>
              <a:t>e.g., Do mood scores differ between the three aesthetic value groups?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istogram of scores in each aesthetic valu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43293"/>
            <a:ext cx="6216650" cy="37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" y="4967150"/>
            <a:ext cx="792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Scores approximately normal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Spread of scores (variance) approximately equal</a:t>
            </a:r>
            <a:br>
              <a:rPr lang="en-GB" dirty="0"/>
            </a:br>
            <a:r>
              <a:rPr lang="en-GB" dirty="0"/>
              <a:t>(homogeneity of variance)</a:t>
            </a:r>
          </a:p>
          <a:p>
            <a:r>
              <a:rPr lang="en-GB" dirty="0"/>
              <a:t>[</a:t>
            </a:r>
            <a:r>
              <a:rPr lang="en-GB" dirty="0">
                <a:solidFill>
                  <a:schemeClr val="tx2"/>
                </a:solidFill>
              </a:rPr>
              <a:t>In practice, ANOVA is reasonably robust against violations of these assumptions]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2170" y="1043183"/>
            <a:ext cx="264687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" y="581518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Distribution of scores</a:t>
            </a:r>
          </a:p>
        </p:txBody>
      </p:sp>
    </p:spTree>
    <p:extLst>
      <p:ext uri="{BB962C8B-B14F-4D97-AF65-F5344CB8AC3E}">
        <p14:creationId xmlns:p14="http://schemas.microsoft.com/office/powerpoint/2010/main" val="10559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724977"/>
            <a:ext cx="568007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394" y="785865"/>
            <a:ext cx="21852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ggerrorplot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08" y="127475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020431" y="3074947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150" y="5638800"/>
            <a:ext cx="30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ordering of the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1737" y="4356644"/>
            <a:ext cx="167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Bars indicate standard error of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08" y="3277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the means</a:t>
            </a:r>
          </a:p>
        </p:txBody>
      </p:sp>
    </p:spTree>
    <p:extLst>
      <p:ext uri="{BB962C8B-B14F-4D97-AF65-F5344CB8AC3E}">
        <p14:creationId xmlns:p14="http://schemas.microsoft.com/office/powerpoint/2010/main" val="42535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396"/>
          </a:xfrm>
        </p:spPr>
        <p:txBody>
          <a:bodyPr/>
          <a:lstStyle/>
          <a:p>
            <a:r>
              <a:rPr lang="en-GB" dirty="0"/>
              <a:t>ANOVA: 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25" y="1016513"/>
            <a:ext cx="8081375" cy="2285999"/>
          </a:xfrm>
        </p:spPr>
        <p:txBody>
          <a:bodyPr>
            <a:normAutofit/>
          </a:bodyPr>
          <a:lstStyle/>
          <a:p>
            <a:r>
              <a:rPr lang="en-GB" dirty="0"/>
              <a:t>The Bayes factor tells us whether there’s evidence that the means of our groups differ or not.</a:t>
            </a:r>
          </a:p>
          <a:p>
            <a:r>
              <a:rPr lang="en-GB" dirty="0"/>
              <a:t>The BF is how much more likely the model with group means is, relative to the intercept only model (a model with one grand mean), given the 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0" y="3389186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80" y="3285204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2157" y="3308990"/>
            <a:ext cx="3015632" cy="176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7108075" y="4063873"/>
            <a:ext cx="3697287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5937" y="4001762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023687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029075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843994" y="3868740"/>
            <a:ext cx="1200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Grand mean = </a:t>
            </a:r>
          </a:p>
          <a:p>
            <a:r>
              <a:rPr lang="en-GB" sz="1300" dirty="0"/>
              <a:t>Mean score (ignoring group</a:t>
            </a:r>
            <a:r>
              <a:rPr lang="en-GB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4081" y="41477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6861" y="5882601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Model with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310" y="5851169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Intercept only model</a:t>
            </a:r>
          </a:p>
        </p:txBody>
      </p:sp>
    </p:spTree>
    <p:extLst>
      <p:ext uri="{BB962C8B-B14F-4D97-AF65-F5344CB8AC3E}">
        <p14:creationId xmlns:p14="http://schemas.microsoft.com/office/powerpoint/2010/main" val="3492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8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6416" y="1226887"/>
            <a:ext cx="787486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(score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group,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affect_data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73112" y="2161381"/>
            <a:ext cx="5645776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group : 66.65842 ±0.04%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  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25" y="5250311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It’s over 66 times more likely that there is a difference between the means than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23935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425576"/>
            <a:ext cx="6422967" cy="452596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dirty="0"/>
              <a:t>It would be </a:t>
            </a:r>
            <a:r>
              <a:rPr lang="en-US" altLang="en-US" dirty="0">
                <a:solidFill>
                  <a:schemeClr val="tx2"/>
                </a:solidFill>
              </a:rPr>
              <a:t>wrong</a:t>
            </a:r>
            <a:r>
              <a:rPr lang="en-US" altLang="en-US" dirty="0"/>
              <a:t> to simply enter one column with codes, 0, 1, 2 (or 1, 2, 3) to the model. The regression would treat this as being continuous.</a:t>
            </a:r>
          </a:p>
          <a:p>
            <a:r>
              <a:rPr lang="en-GB" dirty="0"/>
              <a:t>Categorical variables have to be added to a regression model using a special </a:t>
            </a:r>
            <a:r>
              <a:rPr lang="en-GB" i="1" dirty="0">
                <a:solidFill>
                  <a:schemeClr val="tx2"/>
                </a:solidFill>
              </a:rPr>
              <a:t>coding scheme.</a:t>
            </a:r>
          </a:p>
          <a:p>
            <a:r>
              <a:rPr lang="en-GB" dirty="0"/>
              <a:t>N – 1 columns are required to code N categories</a:t>
            </a:r>
          </a:p>
          <a:p>
            <a:r>
              <a:rPr lang="en-GB" dirty="0"/>
              <a:t>In dummy coding, one group is coded with zeros, and the others 0s and 1s</a:t>
            </a:r>
          </a:p>
          <a:p>
            <a:r>
              <a:rPr lang="en-GB" dirty="0"/>
              <a:t>If the variable is first converted with </a:t>
            </a:r>
            <a:r>
              <a:rPr lang="en-GB" sz="2200" dirty="0">
                <a:latin typeface="Lucida Console" panose="020B0609040504020204" pitchFamily="49" charset="0"/>
              </a:rPr>
              <a:t>factor()</a:t>
            </a:r>
            <a:r>
              <a:rPr lang="en-GB" dirty="0"/>
              <a:t>, R automatically creates coded variables behind the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73666"/>
              </p:ext>
            </p:extLst>
          </p:nvPr>
        </p:nvGraphicFramePr>
        <p:xfrm>
          <a:off x="6876300" y="2803684"/>
          <a:ext cx="5111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95367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569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87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14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300" y="2434352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Dummy coding of three groups:</a:t>
            </a:r>
          </a:p>
        </p:txBody>
      </p:sp>
    </p:spTree>
    <p:extLst>
      <p:ext uri="{BB962C8B-B14F-4D97-AF65-F5344CB8AC3E}">
        <p14:creationId xmlns:p14="http://schemas.microsoft.com/office/powerpoint/2010/main" val="1117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14027</TotalTime>
  <Words>1237</Words>
  <Application>Microsoft Office PowerPoint</Application>
  <PresentationFormat>Widescreen</PresentationFormat>
  <Paragraphs>202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Lucida Console</vt:lpstr>
      <vt:lpstr>Office Theme</vt:lpstr>
      <vt:lpstr>PowerPoint Presentation</vt:lpstr>
      <vt:lpstr>ANOVA (Analysis Of Variance)</vt:lpstr>
      <vt:lpstr>PowerPoint Presentation</vt:lpstr>
      <vt:lpstr>One-way between subjects ANOVA</vt:lpstr>
      <vt:lpstr>PowerPoint Presentation</vt:lpstr>
      <vt:lpstr>PowerPoint Presentation</vt:lpstr>
      <vt:lpstr>ANOVA: Bayes factor</vt:lpstr>
      <vt:lpstr>anovaBF(score ~ group, data = data.frame(affect_data)) </vt:lpstr>
      <vt:lpstr>Coding categorical variables</vt:lpstr>
      <vt:lpstr>Follow-up tests</vt:lpstr>
      <vt:lpstr>Two-way between subjects ANOVA</vt:lpstr>
      <vt:lpstr>PowerPoint Presentation</vt:lpstr>
      <vt:lpstr>Two-way between subjects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3024</cp:revision>
  <dcterms:created xsi:type="dcterms:W3CDTF">2006-08-16T00:00:00Z</dcterms:created>
  <dcterms:modified xsi:type="dcterms:W3CDTF">2022-12-21T10:22:09Z</dcterms:modified>
</cp:coreProperties>
</file>