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34" r:id="rId3"/>
    <p:sldId id="335" r:id="rId4"/>
    <p:sldId id="316" r:id="rId5"/>
    <p:sldId id="314" r:id="rId6"/>
    <p:sldId id="317" r:id="rId7"/>
    <p:sldId id="319" r:id="rId8"/>
    <p:sldId id="320" r:id="rId9"/>
    <p:sldId id="322" r:id="rId10"/>
    <p:sldId id="337" r:id="rId11"/>
    <p:sldId id="338" r:id="rId12"/>
    <p:sldId id="321" r:id="rId13"/>
    <p:sldId id="323" r:id="rId14"/>
    <p:sldId id="339" r:id="rId15"/>
    <p:sldId id="336" r:id="rId16"/>
    <p:sldId id="325" r:id="rId17"/>
    <p:sldId id="327" r:id="rId18"/>
    <p:sldId id="315" r:id="rId1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  <a:srgbClr val="006699"/>
    <a:srgbClr val="990033"/>
    <a:srgbClr val="CC0066"/>
    <a:srgbClr val="FFFF99"/>
    <a:srgbClr val="F2DCDB"/>
    <a:srgbClr val="95B3D7"/>
    <a:srgbClr val="E6B9B8"/>
    <a:srgbClr val="632523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5064" autoAdjust="0"/>
  </p:normalViewPr>
  <p:slideViewPr>
    <p:cSldViewPr snapToGrid="0">
      <p:cViewPr varScale="1">
        <p:scale>
          <a:sx n="72" d="100"/>
          <a:sy n="72" d="100"/>
        </p:scale>
        <p:origin x="6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2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701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9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3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0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72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5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9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9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07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0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8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23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4: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One continuous, </a:t>
            </a:r>
            <a:r>
              <a:rPr lang="en-GB" sz="2800">
                <a:solidFill>
                  <a:srgbClr val="000066"/>
                </a:solidFill>
                <a:latin typeface="Calibri" pitchFamily="34" charset="0"/>
              </a:rPr>
              <a:t>one categorical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9356"/>
          </a:xfrm>
        </p:spPr>
        <p:txBody>
          <a:bodyPr>
            <a:normAutofit/>
          </a:bodyPr>
          <a:lstStyle/>
          <a:p>
            <a:r>
              <a:rPr lang="en-GB" sz="2800" dirty="0"/>
              <a:t>Evidence for the interaction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086" y="891127"/>
            <a:ext cx="10597828" cy="1641991"/>
          </a:xfrm>
        </p:spPr>
        <p:txBody>
          <a:bodyPr>
            <a:normAutofit/>
          </a:bodyPr>
          <a:lstStyle/>
          <a:p>
            <a:r>
              <a:rPr lang="en-GB" sz="2200" dirty="0"/>
              <a:t>A predictor representing the interaction can be added to the multiple regression model.</a:t>
            </a:r>
          </a:p>
          <a:p>
            <a:r>
              <a:rPr lang="en-GB" sz="2200" dirty="0"/>
              <a:t>Evaluate evidence for this </a:t>
            </a:r>
            <a:r>
              <a:rPr lang="en-GB" sz="2200" i="1" dirty="0"/>
              <a:t>interaction term </a:t>
            </a:r>
            <a:r>
              <a:rPr lang="en-GB" sz="2200" dirty="0"/>
              <a:t>just as we would for any other predictor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Interaction terms </a:t>
            </a:r>
            <a:r>
              <a:rPr lang="en-GB" sz="2200" dirty="0"/>
              <a:t>are created by multiplying together values of predictors</a:t>
            </a:r>
          </a:p>
          <a:p>
            <a:pPr lvl="1"/>
            <a:r>
              <a:rPr lang="en-GB" sz="2200" dirty="0"/>
              <a:t>e.g., score for predictor1 x predictor2 = interaction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17079" y="625599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0770" y="2683443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849911" y="3034961"/>
            <a:ext cx="1416196" cy="97633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56149" y="3811677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300770" y="3891871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8849911" y="4243389"/>
            <a:ext cx="1482870" cy="199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14910" y="5211852"/>
            <a:ext cx="974870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9189782" y="451471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91141" y="3362662"/>
            <a:ext cx="138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attitude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76840" y="4561258"/>
            <a:ext cx="12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group 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547318" y="4520926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eg</a:t>
            </a:r>
            <a:r>
              <a:rPr lang="en-GB" sz="1400" dirty="0"/>
              <a:t>, 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trustworthiness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964" y="2752212"/>
            <a:ext cx="5827541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Ŷ = a + b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 + b</a:t>
            </a:r>
            <a:r>
              <a:rPr lang="en-GB" sz="3600" baseline="-25000" dirty="0"/>
              <a:t>2</a:t>
            </a:r>
            <a:r>
              <a:rPr lang="en-GB" sz="3600" dirty="0"/>
              <a:t>X</a:t>
            </a:r>
            <a:r>
              <a:rPr lang="en-GB" sz="3600" baseline="-25000" dirty="0"/>
              <a:t>2 </a:t>
            </a:r>
            <a:r>
              <a:rPr lang="en-GB" sz="3600" dirty="0"/>
              <a:t>+ b</a:t>
            </a:r>
            <a:r>
              <a:rPr lang="en-GB" sz="3600" baseline="-25000" dirty="0"/>
              <a:t>3</a:t>
            </a:r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</a:p>
          <a:p>
            <a:pPr algn="ctr"/>
            <a:endParaRPr lang="en-GB" sz="4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122610" y="5906787"/>
            <a:ext cx="182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</a:t>
            </a:r>
            <a:br>
              <a:rPr lang="en-GB" sz="1600" dirty="0"/>
            </a:br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attitude x group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492419" y="3532045"/>
            <a:ext cx="66136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Ŷ</a:t>
            </a:r>
            <a:r>
              <a:rPr lang="en-GB" dirty="0"/>
              <a:t>    the predicted value of the outcome variable Y </a:t>
            </a:r>
            <a:br>
              <a:rPr lang="en-GB" dirty="0"/>
            </a:br>
            <a:r>
              <a:rPr lang="en-GB" dirty="0"/>
              <a:t>(e.g.,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trustworthiness</a:t>
            </a:r>
            <a:r>
              <a:rPr lang="en-GB" dirty="0"/>
              <a:t>)</a:t>
            </a:r>
          </a:p>
          <a:p>
            <a:r>
              <a:rPr lang="en-GB" b="1" dirty="0"/>
              <a:t>a</a:t>
            </a:r>
            <a:r>
              <a:rPr lang="en-GB" dirty="0"/>
              <a:t>    the intercept (constant)</a:t>
            </a:r>
          </a:p>
          <a:p>
            <a:r>
              <a:rPr lang="en-GB" b="1" dirty="0"/>
              <a:t>X</a:t>
            </a:r>
            <a:r>
              <a:rPr lang="en-GB" dirty="0"/>
              <a:t>    the predictor variables</a:t>
            </a:r>
          </a:p>
          <a:p>
            <a:r>
              <a:rPr lang="en-GB" b="1" dirty="0"/>
              <a:t>b</a:t>
            </a:r>
            <a:r>
              <a:rPr lang="en-GB" b="1" baseline="-25000" dirty="0"/>
              <a:t>1</a:t>
            </a:r>
            <a:r>
              <a:rPr lang="en-GB" dirty="0"/>
              <a:t>  the coefficient for predictor X</a:t>
            </a:r>
            <a:r>
              <a:rPr lang="en-GB" baseline="-25000" dirty="0"/>
              <a:t>1 </a:t>
            </a:r>
            <a:r>
              <a:rPr lang="en-GB" dirty="0"/>
              <a:t>(e.g.,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attitude</a:t>
            </a:r>
            <a:r>
              <a:rPr lang="en-GB" dirty="0"/>
              <a:t>)</a:t>
            </a:r>
            <a:endParaRPr lang="en-GB" baseline="-25000" dirty="0"/>
          </a:p>
          <a:p>
            <a:r>
              <a:rPr lang="en-GB" b="1" dirty="0"/>
              <a:t>b</a:t>
            </a:r>
            <a:r>
              <a:rPr lang="en-GB" b="1" baseline="-25000" dirty="0"/>
              <a:t>2</a:t>
            </a:r>
            <a:r>
              <a:rPr lang="en-GB" dirty="0"/>
              <a:t>  the coefficient for predictor X</a:t>
            </a:r>
            <a:r>
              <a:rPr lang="en-GB" baseline="-25000" dirty="0"/>
              <a:t>2</a:t>
            </a:r>
            <a:r>
              <a:rPr lang="en-GB" dirty="0"/>
              <a:t> (e.g.,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group</a:t>
            </a:r>
            <a:r>
              <a:rPr lang="en-GB" dirty="0"/>
              <a:t>)</a:t>
            </a:r>
          </a:p>
          <a:p>
            <a:r>
              <a:rPr lang="en-GB" b="1" dirty="0"/>
              <a:t>b</a:t>
            </a:r>
            <a:r>
              <a:rPr lang="en-GB" b="1" baseline="-25000" dirty="0"/>
              <a:t>3   </a:t>
            </a:r>
            <a:r>
              <a:rPr lang="en-GB" dirty="0"/>
              <a:t>the coefficient for interaction (e.g., </a:t>
            </a:r>
            <a:r>
              <a:rPr lang="en-GB" dirty="0">
                <a:solidFill>
                  <a:schemeClr val="tx2"/>
                </a:solidFill>
              </a:rPr>
              <a:t>attitude x group</a:t>
            </a:r>
            <a:r>
              <a:rPr lang="en-GB" dirty="0"/>
              <a:t>)</a:t>
            </a:r>
            <a:endParaRPr lang="en-GB" b="1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0" y="5989020"/>
            <a:ext cx="988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e.g</a:t>
            </a:r>
            <a:r>
              <a:rPr lang="en-GB" sz="1600" b="1" dirty="0"/>
              <a:t>.,   </a:t>
            </a:r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Predicted trustworthiness = 4.52 – 0.25(attitude) + 0.31(group) + 0.03(attitude x group)</a:t>
            </a:r>
          </a:p>
        </p:txBody>
      </p:sp>
    </p:spTree>
    <p:extLst>
      <p:ext uri="{BB962C8B-B14F-4D97-AF65-F5344CB8AC3E}">
        <p14:creationId xmlns:p14="http://schemas.microsoft.com/office/powerpoint/2010/main" val="28347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/>
      <p:bldP spid="13" grpId="0"/>
      <p:bldP spid="14" grpId="0"/>
      <p:bldP spid="16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2533"/>
            <a:ext cx="10972800" cy="559384"/>
          </a:xfrm>
        </p:spPr>
        <p:txBody>
          <a:bodyPr>
            <a:normAutofit fontScale="90000"/>
          </a:bodyPr>
          <a:lstStyle/>
          <a:p>
            <a:r>
              <a:rPr lang="en-GB" dirty="0"/>
              <a:t>Beneath the surface: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2133" y="638185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64000" y="4257168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75866" y="4257167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52267" y="4257167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584266" y="4257166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57984" y="5092510"/>
            <a:ext cx="1232549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Y</a:t>
            </a:r>
            <a:endParaRPr lang="en-GB" sz="3600" baseline="-25000" dirty="0"/>
          </a:p>
          <a:p>
            <a:pPr algn="ctr"/>
            <a:endParaRPr lang="en-GB" sz="40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5508710" y="5037413"/>
            <a:ext cx="7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1</a:t>
            </a:r>
            <a:endParaRPr lang="en-GB" sz="20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7254388" y="5001241"/>
            <a:ext cx="7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2</a:t>
            </a:r>
            <a:endParaRPr lang="en-GB" sz="20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9266118" y="5024906"/>
            <a:ext cx="109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  <a:endParaRPr lang="en-GB" sz="20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41197" y="5730227"/>
            <a:ext cx="1622139" cy="72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0 = affected</a:t>
            </a:r>
          </a:p>
          <a:p>
            <a:pPr algn="ctr"/>
            <a:r>
              <a:rPr lang="en-GB" sz="1400" dirty="0"/>
              <a:t>1 = not affected</a:t>
            </a:r>
          </a:p>
          <a:p>
            <a:pPr algn="ctr"/>
            <a:r>
              <a:rPr lang="en-GB" sz="2000" baseline="-25000" dirty="0"/>
              <a:t>(dummy coded)</a:t>
            </a:r>
            <a:endParaRPr lang="en-GB" sz="9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9003589" y="5681394"/>
            <a:ext cx="1622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Interaction term</a:t>
            </a:r>
            <a:endParaRPr lang="en-GB" sz="1050" baseline="-25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44" y="1085630"/>
            <a:ext cx="940248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term: </a:t>
            </a:r>
            <a:r>
              <a:rPr lang="en-GB" sz="2800" dirty="0">
                <a:latin typeface="Lucida Console" panose="020B0609040504020204" pitchFamily="49" charset="0"/>
              </a:rPr>
              <a:t>lm() </a:t>
            </a:r>
            <a:r>
              <a:rPr lang="en-GB" dirty="0"/>
              <a:t>and </a:t>
            </a:r>
            <a:r>
              <a:rPr lang="en-GB" sz="2800" dirty="0" err="1">
                <a:latin typeface="Lucida Console" panose="020B0609040504020204" pitchFamily="49" charset="0"/>
              </a:rPr>
              <a:t>lmBF</a:t>
            </a:r>
            <a:r>
              <a:rPr lang="en-GB" sz="28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2267"/>
            <a:ext cx="10972800" cy="14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To add an interaction term to a model containing </a:t>
            </a:r>
            <a:r>
              <a:rPr lang="en-GB" sz="2000" dirty="0">
                <a:latin typeface="Lucida Console" panose="020B0609040504020204" pitchFamily="49" charset="0"/>
              </a:rPr>
              <a:t>predictor1</a:t>
            </a:r>
            <a:r>
              <a:rPr lang="en-GB" sz="2400" dirty="0"/>
              <a:t> and </a:t>
            </a:r>
            <a:r>
              <a:rPr lang="en-GB" sz="2000" dirty="0">
                <a:latin typeface="Lucida Console" panose="020B0609040504020204" pitchFamily="49" charset="0"/>
              </a:rPr>
              <a:t>predictor2</a:t>
            </a:r>
            <a:r>
              <a:rPr lang="en-GB" sz="2400" dirty="0">
                <a:latin typeface="+mj-lt"/>
              </a:rPr>
              <a:t> use:</a:t>
            </a:r>
            <a:br>
              <a:rPr lang="en-GB" sz="2400" dirty="0">
                <a:latin typeface="+mj-lt"/>
              </a:rPr>
            </a:br>
            <a:br>
              <a:rPr lang="en-GB" sz="2000" dirty="0"/>
            </a:br>
            <a:r>
              <a:rPr lang="en-GB" sz="24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latin typeface="Lucida Console" panose="020B0609040504020204" pitchFamily="49" charset="0"/>
              </a:rPr>
              <a:t>predictor1*predictor2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088" y="5219696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lm(outcome ~ predictor1 + predictor2 + predictor1*predictor2,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37855" y="2880814"/>
            <a:ext cx="379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model_without_interaction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6635" y="3327406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lm(outcome ~ predictor1 + predictor2,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606635" y="4757728"/>
            <a:ext cx="361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model_with_interaction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1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9714"/>
            <a:ext cx="10972800" cy="422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Obtain Bayes factors for each model using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376588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err="1">
                <a:latin typeface="Lucida Console" panose="020B0609040504020204" pitchFamily="49" charset="0"/>
              </a:rPr>
              <a:t>lmBF</a:t>
            </a:r>
            <a:r>
              <a:rPr lang="en-GB" sz="1800" b="1" dirty="0">
                <a:latin typeface="Lucida Console" panose="020B0609040504020204" pitchFamily="49" charset="0"/>
              </a:rPr>
              <a:t>(outcome ~ predictor1 + predictor2 + predictor1*predictor2)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09599" y="490752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BF_model_with_interaction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3088" y="3429000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err="1">
                <a:latin typeface="Lucida Console" panose="020B0609040504020204" pitchFamily="49" charset="0"/>
              </a:rPr>
              <a:t>lmBF</a:t>
            </a:r>
            <a:r>
              <a:rPr lang="en-GB" sz="1800" b="1" dirty="0">
                <a:latin typeface="Lucida Console" panose="020B0609040504020204" pitchFamily="49" charset="0"/>
              </a:rPr>
              <a:t>(outcome ~ predictor1 + predictor2,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73085" y="2873279"/>
            <a:ext cx="418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BF_model_without_interaction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3574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Interaction term: </a:t>
            </a:r>
            <a:r>
              <a:rPr lang="en-GB" sz="2800" dirty="0">
                <a:latin typeface="Lucida Console" panose="020B0609040504020204" pitchFamily="49" charset="0"/>
              </a:rPr>
              <a:t>lm() </a:t>
            </a:r>
            <a:r>
              <a:rPr lang="en-GB" dirty="0"/>
              <a:t>and </a:t>
            </a:r>
            <a:r>
              <a:rPr lang="en-GB" sz="2800" dirty="0" err="1">
                <a:latin typeface="Lucida Console" panose="020B0609040504020204" pitchFamily="49" charset="0"/>
              </a:rPr>
              <a:t>lmBF</a:t>
            </a:r>
            <a:r>
              <a:rPr lang="en-GB" sz="2800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0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5957" y="618072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45878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821" t="-1344" r="-1641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101" y="3611607"/>
                <a:ext cx="5943600" cy="304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𝒘𝒊𝒕𝒉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𝒊𝒏𝒕𝒆𝒓𝒂𝒄𝒕𝒊𝒐𝒏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𝒘𝒊𝒕𝒉𝒐𝒖𝒕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𝒊𝒏𝒕𝒆𝒓𝒂𝒄𝒕𝒊𝒐𝒏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with the interaction than without it.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interaction makes a unique contribution to the full model or no</a:t>
                </a:r>
                <a:r>
                  <a:rPr lang="en-GB" sz="1600" dirty="0"/>
                  <a:t>t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044488"/>
              </a:xfrm>
              <a:prstGeom prst="rect">
                <a:avLst/>
              </a:prstGeom>
              <a:blipFill>
                <a:blip r:embed="rId4"/>
                <a:stretch>
                  <a:fillRect l="-821" t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0000" y="6339418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618273" y="2480677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989356" y="2869850"/>
            <a:ext cx="765361" cy="74164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443149" y="2991447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23535" y="2971753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926832" y="3652599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321649" y="2816080"/>
            <a:ext cx="804329" cy="80329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82430" y="2532189"/>
            <a:ext cx="9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1724" y="25399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attitude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44688" y="1063001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/>
              <a:t>Variance explained by the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656" y="192638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Section a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attitude</a:t>
            </a:r>
            <a:r>
              <a:rPr lang="en-GB" sz="2000" dirty="0">
                <a:solidFill>
                  <a:schemeClr val="tx2"/>
                </a:solidFill>
              </a:rPr>
              <a:t> to prediction of trustworthiness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2571" y="3374238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Section b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group</a:t>
            </a:r>
            <a:r>
              <a:rPr lang="en-GB" sz="2000" dirty="0">
                <a:solidFill>
                  <a:schemeClr val="tx2"/>
                </a:solidFill>
              </a:rPr>
              <a:t> to prediction of trustworthiness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065054" y="1930967"/>
            <a:ext cx="336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= total variance in </a:t>
            </a:r>
            <a:r>
              <a:rPr lang="en-GB" b="1" dirty="0">
                <a:solidFill>
                  <a:schemeClr val="tx2"/>
                </a:solidFill>
              </a:rPr>
              <a:t>trustworthiness</a:t>
            </a:r>
            <a:r>
              <a:rPr lang="en-GB" dirty="0"/>
              <a:t> to be explained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8032" y="2987033"/>
            <a:ext cx="306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Overlap regions = correlations between variables</a:t>
            </a:r>
            <a:endParaRPr lang="en-GB" b="1" dirty="0"/>
          </a:p>
        </p:txBody>
      </p:sp>
      <p:sp>
        <p:nvSpPr>
          <p:cNvPr id="19" name="Oval 18"/>
          <p:cNvSpPr/>
          <p:nvPr/>
        </p:nvSpPr>
        <p:spPr>
          <a:xfrm>
            <a:off x="5647035" y="3344288"/>
            <a:ext cx="825447" cy="824384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146864" y="4093811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attitude x group</a:t>
            </a:r>
            <a:endParaRPr lang="en-GB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5655" y="4817077"/>
            <a:ext cx="4816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Section c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the </a:t>
            </a:r>
            <a:r>
              <a:rPr lang="en-GB" sz="2000" b="1" dirty="0">
                <a:solidFill>
                  <a:schemeClr val="tx2"/>
                </a:solidFill>
              </a:rPr>
              <a:t>attitude</a:t>
            </a:r>
            <a:r>
              <a:rPr lang="en-GB" sz="2000" dirty="0">
                <a:solidFill>
                  <a:schemeClr val="tx2"/>
                </a:solidFill>
              </a:rPr>
              <a:t> x </a:t>
            </a:r>
            <a:r>
              <a:rPr lang="en-GB" sz="2000" b="1" dirty="0">
                <a:solidFill>
                  <a:schemeClr val="tx2"/>
                </a:solidFill>
              </a:rPr>
              <a:t>group</a:t>
            </a:r>
            <a:r>
              <a:rPr lang="en-GB" sz="2000" dirty="0">
                <a:solidFill>
                  <a:schemeClr val="tx2"/>
                </a:solidFill>
              </a:rPr>
              <a:t> interaction term to prediction of trustworthiness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072310" y="4042116"/>
            <a:ext cx="303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Areas of sections correspond to increases in R</a:t>
            </a:r>
            <a:r>
              <a:rPr lang="en-GB" baseline="30000" dirty="0"/>
              <a:t>2</a:t>
            </a:r>
            <a:r>
              <a:rPr lang="en-GB" dirty="0"/>
              <a:t> when predictor added to the model</a:t>
            </a:r>
            <a:endParaRPr lang="en-GB" b="1" baseline="30000" dirty="0"/>
          </a:p>
        </p:txBody>
      </p:sp>
    </p:spTree>
    <p:extLst>
      <p:ext uri="{BB962C8B-B14F-4D97-AF65-F5344CB8AC3E}">
        <p14:creationId xmlns:p14="http://schemas.microsoft.com/office/powerpoint/2010/main" val="30094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3275"/>
          </a:xfrm>
        </p:spPr>
        <p:txBody>
          <a:bodyPr/>
          <a:lstStyle/>
          <a:p>
            <a:r>
              <a:rPr lang="en-GB" dirty="0"/>
              <a:t>Follow up tests: Simple slopes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791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Given evidence for the interaction term (BF &gt;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00" y="1439995"/>
            <a:ext cx="4188567" cy="4989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-1" t="33273" r="73562" b="35350"/>
          <a:stretch/>
        </p:blipFill>
        <p:spPr>
          <a:xfrm>
            <a:off x="5327600" y="3042315"/>
            <a:ext cx="748050" cy="4792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555837" y="3681814"/>
            <a:ext cx="4007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Trustworthiness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9300" y="6233723"/>
            <a:ext cx="4175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Attitude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5922" y="3121386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affected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5723" y="3775522"/>
            <a:ext cx="150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affected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-1" t="64406" r="74854" b="3444"/>
          <a:stretch/>
        </p:blipFill>
        <p:spPr>
          <a:xfrm>
            <a:off x="5327600" y="3725453"/>
            <a:ext cx="711474" cy="4910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55027" y="2542354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59692" y="1830388"/>
            <a:ext cx="44971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Split the dataset by </a:t>
            </a:r>
            <a:r>
              <a:rPr lang="en-GB" sz="2400" dirty="0">
                <a:solidFill>
                  <a:schemeClr val="tx2"/>
                </a:solidFill>
              </a:rPr>
              <a:t>group</a:t>
            </a:r>
            <a:br>
              <a:rPr lang="en-GB" sz="2400" dirty="0">
                <a:solidFill>
                  <a:schemeClr val="tx2"/>
                </a:solidFill>
              </a:rPr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Lucida Console" panose="020B0609040504020204" pitchFamily="49" charset="0"/>
              </a:rPr>
              <a:t>affected group data</a:t>
            </a:r>
            <a:r>
              <a:rPr lang="en-GB" sz="2400" dirty="0"/>
              <a:t>:</a:t>
            </a:r>
          </a:p>
          <a:p>
            <a:pPr lvl="1"/>
            <a:r>
              <a:rPr lang="en-GB" sz="2400" dirty="0"/>
              <a:t>Conduct a simple regression of </a:t>
            </a:r>
            <a:r>
              <a:rPr lang="en-GB" sz="2400" dirty="0">
                <a:solidFill>
                  <a:schemeClr val="tx2"/>
                </a:solidFill>
              </a:rPr>
              <a:t>trustworthiness</a:t>
            </a:r>
            <a:r>
              <a:rPr lang="en-GB" sz="2400" dirty="0"/>
              <a:t> on basis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red line</a:t>
            </a:r>
            <a:r>
              <a:rPr lang="en-GB" sz="2400" dirty="0"/>
              <a:t>)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Lucida Console" panose="020B0609040504020204" pitchFamily="49" charset="0"/>
              </a:rPr>
              <a:t>not affected group data:</a:t>
            </a:r>
          </a:p>
          <a:p>
            <a:pPr lvl="1"/>
            <a:r>
              <a:rPr lang="en-GB" sz="2400" dirty="0"/>
              <a:t>Conduct a simple regression of </a:t>
            </a:r>
            <a:r>
              <a:rPr lang="en-GB" sz="2400" dirty="0">
                <a:solidFill>
                  <a:schemeClr val="tx2"/>
                </a:solidFill>
              </a:rPr>
              <a:t>trustworthiness</a:t>
            </a:r>
            <a:r>
              <a:rPr lang="en-GB" sz="2400" dirty="0"/>
              <a:t> on basis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(</a:t>
            </a:r>
            <a:r>
              <a:rPr lang="en-GB" sz="2400" b="1" dirty="0">
                <a:solidFill>
                  <a:schemeClr val="accent1"/>
                </a:solidFill>
              </a:rPr>
              <a:t>blue line</a:t>
            </a:r>
            <a:r>
              <a:rPr lang="en-GB" sz="2400" dirty="0"/>
              <a:t>)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358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400"/>
            <a:ext cx="8128000" cy="942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If there’s insufficient evidence for the interaction term (BF &lt; 3) or evidence for the model without the interaction (BF &lt; 0.33)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24643" y="261190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3325168" y="351243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34115" y="2898633"/>
            <a:ext cx="1387552" cy="668937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86772" y="3444445"/>
            <a:ext cx="1334895" cy="650732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8282" y="5131276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6345" y="5418277"/>
            <a:ext cx="14353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Lines parallel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146614" y="3389539"/>
            <a:ext cx="19245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Trustworthiness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3255" y="4516153"/>
            <a:ext cx="15086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Attitude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-1" t="33273" r="73562" b="35350"/>
          <a:stretch/>
        </p:blipFill>
        <p:spPr>
          <a:xfrm>
            <a:off x="4616400" y="3185954"/>
            <a:ext cx="748050" cy="4792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50" y="3259779"/>
            <a:ext cx="981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affected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3619" y="3725845"/>
            <a:ext cx="1509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affected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-1" t="64406" r="74854" b="3444"/>
          <a:stretch/>
        </p:blipFill>
        <p:spPr>
          <a:xfrm>
            <a:off x="4604485" y="3675776"/>
            <a:ext cx="711474" cy="4910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6400" y="2785814"/>
            <a:ext cx="981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5800" y="2337017"/>
            <a:ext cx="4357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Assume the model without the interaction is true</a:t>
            </a:r>
          </a:p>
          <a:p>
            <a:r>
              <a:rPr lang="en-GB" sz="2400" dirty="0"/>
              <a:t>i.e., an “additive” model</a:t>
            </a:r>
          </a:p>
          <a:p>
            <a:endParaRPr lang="en-GB" sz="2400" dirty="0"/>
          </a:p>
          <a:p>
            <a:r>
              <a:rPr lang="en-GB" sz="3200" dirty="0"/>
              <a:t>Ŷ = a + b</a:t>
            </a:r>
            <a:r>
              <a:rPr lang="en-GB" sz="3200" baseline="-25000" dirty="0"/>
              <a:t>1</a:t>
            </a:r>
            <a:r>
              <a:rPr lang="en-GB" sz="3200" dirty="0"/>
              <a:t>X</a:t>
            </a:r>
            <a:r>
              <a:rPr lang="en-GB" sz="3200" baseline="-25000" dirty="0"/>
              <a:t>1</a:t>
            </a:r>
            <a:r>
              <a:rPr lang="en-GB" sz="3200" dirty="0"/>
              <a:t> + b</a:t>
            </a:r>
            <a:r>
              <a:rPr lang="en-GB" sz="3200" baseline="-25000" dirty="0"/>
              <a:t>2</a:t>
            </a:r>
            <a:r>
              <a:rPr lang="en-GB" sz="3200" dirty="0"/>
              <a:t>X</a:t>
            </a:r>
            <a:r>
              <a:rPr lang="en-GB" sz="3200" baseline="-25000" dirty="0"/>
              <a:t>2</a:t>
            </a:r>
            <a:endParaRPr lang="en-GB" sz="3200" dirty="0"/>
          </a:p>
          <a:p>
            <a:endParaRPr lang="en-GB" sz="2400" dirty="0"/>
          </a:p>
          <a:p>
            <a:r>
              <a:rPr lang="en-GB" sz="2400" dirty="0"/>
              <a:t>Test for unique contribution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tx2"/>
                </a:solidFill>
              </a:rPr>
              <a:t>group</a:t>
            </a:r>
            <a:r>
              <a:rPr lang="en-GB" sz="2400" dirty="0"/>
              <a:t> to the model using BFs (as in Session 2)</a:t>
            </a:r>
          </a:p>
        </p:txBody>
      </p:sp>
    </p:spTree>
    <p:extLst>
      <p:ext uri="{BB962C8B-B14F-4D97-AF65-F5344CB8AC3E}">
        <p14:creationId xmlns:p14="http://schemas.microsoft.com/office/powerpoint/2010/main" val="12415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421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4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136612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1-2pm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42385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4: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059576"/>
            <a:ext cx="6944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or Paul if you have any questions on the code or concepts.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A2027-466C-46D9-BF27-D82D7BB09EA5}"/>
              </a:ext>
            </a:extLst>
          </p:cNvPr>
          <p:cNvSpPr txBox="1"/>
          <p:nvPr/>
        </p:nvSpPr>
        <p:spPr>
          <a:xfrm>
            <a:off x="3937748" y="5876856"/>
            <a:ext cx="431650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Remember, there’s no session next Monday</a:t>
            </a:r>
          </a:p>
          <a:p>
            <a:pPr algn="ctr"/>
            <a:r>
              <a:rPr lang="en-GB" dirty="0"/>
              <a:t>See you all on </a:t>
            </a:r>
            <a:r>
              <a:rPr lang="en-GB" b="1" u="sng" dirty="0"/>
              <a:t>Mon 20</a:t>
            </a:r>
            <a:r>
              <a:rPr lang="en-GB" b="1" u="sng" baseline="30000" dirty="0"/>
              <a:t>th</a:t>
            </a:r>
            <a:r>
              <a:rPr lang="en-GB" b="1" u="sng" dirty="0"/>
              <a:t> Feb at 9am</a:t>
            </a:r>
            <a:r>
              <a:rPr lang="en-GB" dirty="0"/>
              <a:t>!</a:t>
            </a:r>
            <a:r>
              <a:rPr lang="en-GB" b="1" dirty="0"/>
              <a:t> </a:t>
            </a:r>
            <a:r>
              <a:rPr lang="en-GB" b="1" dirty="0">
                <a:sym typeface="Wingdings" panose="05000000000000000000" pitchFamily="2" charset="2"/>
              </a:rPr>
              <a:t>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2998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/>
              <a:t> 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Anxiety = 5.59 + 0.13(Screen Time)</a:t>
            </a: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Anxiety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Screen Time</a:t>
            </a:r>
          </a:p>
        </p:txBody>
      </p:sp>
    </p:spTree>
    <p:extLst>
      <p:ext uri="{BB962C8B-B14F-4D97-AF65-F5344CB8AC3E}">
        <p14:creationId xmlns:p14="http://schemas.microsoft.com/office/powerpoint/2010/main" val="40320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4910"/>
            <a:ext cx="10972800" cy="1143000"/>
          </a:xfrm>
        </p:spPr>
        <p:txBody>
          <a:bodyPr/>
          <a:lstStyle/>
          <a:p>
            <a:r>
              <a:rPr lang="en-GB" dirty="0"/>
              <a:t>Multiple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07910"/>
            <a:ext cx="7339877" cy="5413566"/>
          </a:xfrm>
        </p:spPr>
        <p:txBody>
          <a:bodyPr>
            <a:normAutofit fontScale="925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/>
              <a:t>E.g., use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/>
              <a:t> and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br>
              <a:rPr lang="en-GB" sz="2200" b="1" dirty="0"/>
            </a:br>
            <a:r>
              <a:rPr lang="en-GB" sz="2200" dirty="0"/>
              <a:t>to predict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wellbeing</a:t>
            </a:r>
          </a:p>
          <a:p>
            <a:pPr marL="457200" lvl="1" indent="0">
              <a:buNone/>
            </a:pP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200" dirty="0"/>
              <a:t>Multiple regression equation:</a:t>
            </a:r>
          </a:p>
          <a:p>
            <a:pPr marL="0" indent="0" algn="ctr">
              <a:buNone/>
            </a:pPr>
            <a:r>
              <a:rPr lang="en-GB" sz="3000" dirty="0"/>
              <a:t>Ŷ = a + b</a:t>
            </a:r>
            <a:r>
              <a:rPr lang="en-GB" sz="3500" baseline="-25000" dirty="0"/>
              <a:t>1</a:t>
            </a:r>
            <a:r>
              <a:rPr lang="en-GB" sz="3000" dirty="0"/>
              <a:t>X</a:t>
            </a:r>
            <a:r>
              <a:rPr lang="en-GB" sz="3500" baseline="-25000" dirty="0"/>
              <a:t>1</a:t>
            </a:r>
            <a:r>
              <a:rPr lang="en-GB" sz="3000" dirty="0"/>
              <a:t> + b</a:t>
            </a:r>
            <a:r>
              <a:rPr lang="en-GB" sz="3500" baseline="-25000" dirty="0"/>
              <a:t>2</a:t>
            </a:r>
            <a:r>
              <a:rPr lang="en-GB" sz="3000" dirty="0"/>
              <a:t>X</a:t>
            </a:r>
            <a:r>
              <a:rPr lang="en-GB" sz="3500" baseline="-25000" dirty="0"/>
              <a:t>2</a:t>
            </a:r>
          </a:p>
          <a:p>
            <a:pPr marL="0" indent="0">
              <a:buNone/>
            </a:pPr>
            <a:r>
              <a:rPr lang="en-GB" sz="2200" b="1" dirty="0"/>
              <a:t>Ŷ</a:t>
            </a:r>
            <a:r>
              <a:rPr lang="en-GB" sz="2200" dirty="0"/>
              <a:t>    the predicted value of the outcome variable Y 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r>
              <a:rPr lang="en-GB" sz="2200" b="1" dirty="0"/>
              <a:t>a</a:t>
            </a:r>
            <a:r>
              <a:rPr lang="en-GB" sz="2200" dirty="0"/>
              <a:t>    the intercept (constant)</a:t>
            </a:r>
          </a:p>
          <a:p>
            <a:pPr marL="0" indent="0">
              <a:buNone/>
            </a:pPr>
            <a:r>
              <a:rPr lang="en-GB" sz="2200" b="1" dirty="0"/>
              <a:t>X</a:t>
            </a:r>
            <a:r>
              <a:rPr lang="en-GB" sz="2200" dirty="0"/>
              <a:t>    the predictor variables</a:t>
            </a:r>
          </a:p>
          <a:p>
            <a:pPr marL="0" indent="0">
              <a:buNone/>
            </a:pPr>
            <a:r>
              <a:rPr lang="en-GB" sz="2200" b="1" dirty="0"/>
              <a:t>b</a:t>
            </a:r>
            <a:r>
              <a:rPr lang="en-GB" sz="2200" b="1" baseline="-25000" dirty="0"/>
              <a:t>1</a:t>
            </a:r>
            <a:r>
              <a:rPr lang="en-GB" sz="2200" dirty="0"/>
              <a:t>  the coefficient for predictor X</a:t>
            </a:r>
            <a:r>
              <a:rPr lang="en-GB" sz="2200" baseline="-25000" dirty="0"/>
              <a:t>1 </a:t>
            </a:r>
            <a:r>
              <a:rPr lang="en-GB" sz="2200" dirty="0"/>
              <a:t>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200" dirty="0"/>
              <a:t>)</a:t>
            </a:r>
            <a:endParaRPr lang="en-GB" sz="2200" baseline="-25000" dirty="0"/>
          </a:p>
          <a:p>
            <a:pPr marL="0" indent="0">
              <a:buNone/>
            </a:pPr>
            <a:r>
              <a:rPr lang="en-GB" sz="2200" b="1" dirty="0"/>
              <a:t>b</a:t>
            </a:r>
            <a:r>
              <a:rPr lang="en-GB" sz="2200" b="1" baseline="-25000" dirty="0"/>
              <a:t>2</a:t>
            </a:r>
            <a:r>
              <a:rPr lang="en-GB" sz="2200" dirty="0"/>
              <a:t>  the coefficient for predictor X</a:t>
            </a:r>
            <a:r>
              <a:rPr lang="en-GB" sz="2200" baseline="-25000" dirty="0"/>
              <a:t>2</a:t>
            </a:r>
            <a:r>
              <a:rPr lang="en-GB" sz="2200" dirty="0"/>
              <a:t> 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mindfulness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wellbeing = 4.52 – 0.25(worry) + 0.31(mindfulness)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23523" y="190000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9133124" y="2242908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439033" y="3109029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07042" y="379355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9116642" y="3471333"/>
            <a:ext cx="1092807" cy="66512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9260" y="2585808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410680" y="4537781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92428" y="3810324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wellbeing</a:t>
            </a:r>
          </a:p>
        </p:txBody>
      </p:sp>
    </p:spTree>
    <p:extLst>
      <p:ext uri="{BB962C8B-B14F-4D97-AF65-F5344CB8AC3E}">
        <p14:creationId xmlns:p14="http://schemas.microsoft.com/office/powerpoint/2010/main" val="168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3943"/>
            <a:ext cx="10972800" cy="1143000"/>
          </a:xfrm>
        </p:spPr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665" y="1843619"/>
            <a:ext cx="7890669" cy="3353857"/>
          </a:xfrm>
        </p:spPr>
        <p:txBody>
          <a:bodyPr>
            <a:normAutofit/>
          </a:bodyPr>
          <a:lstStyle/>
          <a:p>
            <a:r>
              <a:rPr lang="en-GB" sz="2200" dirty="0"/>
              <a:t>So far, we’ve looked at cases where the predictors are either </a:t>
            </a:r>
            <a:r>
              <a:rPr lang="en-GB" sz="2200" b="1" dirty="0">
                <a:solidFill>
                  <a:srgbClr val="10253F"/>
                </a:solidFill>
              </a:rPr>
              <a:t>all continuous </a:t>
            </a:r>
            <a:r>
              <a:rPr lang="en-GB" sz="2200" dirty="0"/>
              <a:t>(Sessions 1 and 2) or </a:t>
            </a:r>
            <a:r>
              <a:rPr lang="en-GB" sz="2200" b="1" dirty="0">
                <a:solidFill>
                  <a:srgbClr val="10253F"/>
                </a:solidFill>
              </a:rPr>
              <a:t>all categorical </a:t>
            </a:r>
            <a:r>
              <a:rPr lang="en-GB" sz="2200" dirty="0"/>
              <a:t>(Session 3). </a:t>
            </a:r>
          </a:p>
          <a:p>
            <a:r>
              <a:rPr lang="en-GB" sz="2200" dirty="0"/>
              <a:t>A </a:t>
            </a:r>
            <a:r>
              <a:rPr lang="en-GB" sz="2200" b="1" dirty="0">
                <a:solidFill>
                  <a:srgbClr val="10253F"/>
                </a:solidFill>
              </a:rPr>
              <a:t>mixture</a:t>
            </a:r>
            <a:r>
              <a:rPr lang="en-GB" sz="2200" dirty="0"/>
              <a:t> of continuous and categorical predictors can be included in regression.</a:t>
            </a:r>
          </a:p>
          <a:p>
            <a:r>
              <a:rPr lang="en-GB" sz="2200" b="1" dirty="0"/>
              <a:t>Today:</a:t>
            </a:r>
          </a:p>
          <a:p>
            <a:pPr lvl="1"/>
            <a:r>
              <a:rPr lang="en-GB" sz="2200" dirty="0">
                <a:solidFill>
                  <a:schemeClr val="tx2"/>
                </a:solidFill>
              </a:rPr>
              <a:t>One continuous predictor</a:t>
            </a:r>
          </a:p>
          <a:p>
            <a:pPr lvl="1"/>
            <a:r>
              <a:rPr lang="en-GB" sz="2200" dirty="0">
                <a:solidFill>
                  <a:schemeClr val="tx2"/>
                </a:solidFill>
              </a:rPr>
              <a:t>One categorical predictor (dichotomous)</a:t>
            </a:r>
          </a:p>
          <a:p>
            <a:pPr lvl="1"/>
            <a:r>
              <a:rPr lang="en-GB" sz="2200" dirty="0"/>
              <a:t>(There’s still one continuous outcome variable)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473202" y="2994977"/>
            <a:ext cx="5622798" cy="2211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r>
              <a:rPr lang="en-GB" dirty="0">
                <a:solidFill>
                  <a:schemeClr val="tx2"/>
                </a:solidFill>
              </a:rPr>
              <a:t>Participants were told a researcher was either personally </a:t>
            </a:r>
            <a:r>
              <a:rPr lang="en-GB" b="1" dirty="0">
                <a:solidFill>
                  <a:schemeClr val="tx2"/>
                </a:solidFill>
              </a:rPr>
              <a:t>affected</a:t>
            </a:r>
            <a:r>
              <a:rPr lang="en-GB" dirty="0">
                <a:solidFill>
                  <a:schemeClr val="tx2"/>
                </a:solidFill>
              </a:rPr>
              <a:t> or </a:t>
            </a:r>
            <a:r>
              <a:rPr lang="en-GB" b="1" dirty="0">
                <a:solidFill>
                  <a:schemeClr val="tx2"/>
                </a:solidFill>
              </a:rPr>
              <a:t>not affected </a:t>
            </a:r>
            <a:r>
              <a:rPr lang="en-GB" dirty="0">
                <a:solidFill>
                  <a:schemeClr val="tx2"/>
                </a:solidFill>
              </a:rPr>
              <a:t>by the topic of their research, then rated the researcher in terms of their </a:t>
            </a:r>
            <a:r>
              <a:rPr lang="en-GB" b="1" dirty="0">
                <a:solidFill>
                  <a:schemeClr val="tx2"/>
                </a:solidFill>
              </a:rPr>
              <a:t>trustworthiness</a:t>
            </a:r>
            <a:r>
              <a:rPr lang="en-GB" dirty="0">
                <a:solidFill>
                  <a:schemeClr val="tx2"/>
                </a:solidFill>
              </a:rPr>
              <a:t>. Participants also indicated how positive their </a:t>
            </a:r>
            <a:r>
              <a:rPr lang="en-GB" b="1" dirty="0">
                <a:solidFill>
                  <a:schemeClr val="tx2"/>
                </a:solidFill>
              </a:rPr>
              <a:t>attitude</a:t>
            </a:r>
            <a:r>
              <a:rPr lang="en-GB" dirty="0">
                <a:solidFill>
                  <a:schemeClr val="tx2"/>
                </a:solidFill>
              </a:rPr>
              <a:t> towards the research topic was. 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14" name="Content Placeholder 13" descr="Quantum to Analytical: Seeing and hearing the chemistry of ...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 r="16889" b="-1067"/>
          <a:stretch/>
        </p:blipFill>
        <p:spPr>
          <a:xfrm>
            <a:off x="6417055" y="0"/>
            <a:ext cx="6364455" cy="70043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3202" y="412114"/>
            <a:ext cx="5284131" cy="23573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b="1" dirty="0" err="1">
                <a:solidFill>
                  <a:schemeClr val="tx2"/>
                </a:solidFill>
              </a:rPr>
              <a:t>Altenmuller</a:t>
            </a:r>
            <a:r>
              <a:rPr lang="en-GB" b="1" dirty="0">
                <a:solidFill>
                  <a:schemeClr val="tx2"/>
                </a:solidFill>
              </a:rPr>
              <a:t> et al. (2021)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Used multiple regression with both continuous and categorical variables to investigate factors influencing laypersons’ perceptions of trustworthiness in science.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73202" y="5431536"/>
            <a:ext cx="54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Altenmuller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M.S., Lange L.L.,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Gollwitzer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M. (2021). When research is me-search: How researchers’ motivation to pursue a topic affects laypeople’s trust in science. </a:t>
            </a:r>
            <a:r>
              <a:rPr lang="en-GB" sz="1600" i="1" dirty="0" err="1">
                <a:solidFill>
                  <a:schemeClr val="bg1">
                    <a:lumMod val="50000"/>
                  </a:schemeClr>
                </a:solidFill>
              </a:rPr>
              <a:t>PLoS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ONE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(7): e0253911. https://doi.org/10.1371/journal.pone.0253911</a:t>
            </a:r>
          </a:p>
        </p:txBody>
      </p:sp>
    </p:spTree>
    <p:extLst>
      <p:ext uri="{BB962C8B-B14F-4D97-AF65-F5344CB8AC3E}">
        <p14:creationId xmlns:p14="http://schemas.microsoft.com/office/powerpoint/2010/main" val="17682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06603" y="719664"/>
            <a:ext cx="4245102" cy="480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b="1" dirty="0" err="1">
                <a:solidFill>
                  <a:schemeClr val="tx2"/>
                </a:solidFill>
              </a:rPr>
              <a:t>Altenmuller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Font typeface="Arial" pitchFamily="34" charset="0"/>
              <a:buNone/>
            </a:pPr>
            <a:r>
              <a:rPr lang="en-GB" b="1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GB" b="1" dirty="0"/>
              <a:t>Outcome variable</a:t>
            </a:r>
            <a:r>
              <a:rPr lang="en-GB" dirty="0"/>
              <a:t>: </a:t>
            </a:r>
          </a:p>
          <a:p>
            <a:r>
              <a:rPr lang="en-GB" dirty="0">
                <a:solidFill>
                  <a:schemeClr val="tx2"/>
                </a:solidFill>
              </a:rPr>
              <a:t>Trustworthiness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Predictor variables:</a:t>
            </a:r>
          </a:p>
          <a:p>
            <a:r>
              <a:rPr lang="en-GB" dirty="0">
                <a:solidFill>
                  <a:schemeClr val="tx2"/>
                </a:solidFill>
              </a:rPr>
              <a:t>Attitude</a:t>
            </a:r>
            <a:r>
              <a:rPr lang="en-GB" dirty="0"/>
              <a:t> (continuous)</a:t>
            </a:r>
          </a:p>
          <a:p>
            <a:r>
              <a:rPr lang="en-GB" dirty="0">
                <a:solidFill>
                  <a:schemeClr val="tx2"/>
                </a:solidFill>
              </a:rPr>
              <a:t>Group</a:t>
            </a:r>
            <a:r>
              <a:rPr lang="en-GB" dirty="0"/>
              <a:t> (categorical)</a:t>
            </a:r>
          </a:p>
          <a:p>
            <a:pPr lvl="1"/>
            <a:r>
              <a:rPr lang="en-GB" dirty="0"/>
              <a:t>affected</a:t>
            </a:r>
          </a:p>
          <a:p>
            <a:pPr lvl="1"/>
            <a:r>
              <a:rPr lang="en-GB" dirty="0"/>
              <a:t>not affected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277621"/>
            <a:ext cx="4188567" cy="4989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-1" t="33273" r="73562" b="35350"/>
          <a:stretch/>
        </p:blipFill>
        <p:spPr>
          <a:xfrm>
            <a:off x="10207788" y="1879941"/>
            <a:ext cx="748050" cy="479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6355078" y="5630599"/>
            <a:ext cx="562356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relationship between </a:t>
            </a:r>
            <a:r>
              <a:rPr lang="en-GB" b="1" dirty="0"/>
              <a:t>trustworthiness</a:t>
            </a:r>
            <a:r>
              <a:rPr lang="en-GB" dirty="0"/>
              <a:t> and </a:t>
            </a:r>
            <a:r>
              <a:rPr lang="en-GB" b="1" dirty="0"/>
              <a:t>attitude</a:t>
            </a:r>
            <a:r>
              <a:rPr lang="en-GB" dirty="0"/>
              <a:t> appears to be </a:t>
            </a:r>
            <a:r>
              <a:rPr lang="en-GB" i="1" dirty="0"/>
              <a:t>different</a:t>
            </a:r>
            <a:r>
              <a:rPr lang="en-GB" dirty="0"/>
              <a:t> in each </a:t>
            </a:r>
            <a:r>
              <a:rPr lang="en-GB" b="1" dirty="0"/>
              <a:t>group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(indicating an </a:t>
            </a:r>
            <a:r>
              <a:rPr lang="en-GB" b="1" i="1" dirty="0"/>
              <a:t>interaction</a:t>
            </a:r>
            <a:r>
              <a:rPr lang="en-GB" dirty="0"/>
              <a:t> between attitude and group)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324351" y="2519440"/>
            <a:ext cx="4007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Trustworthiness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9488" y="5071349"/>
            <a:ext cx="4175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Attitude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46110" y="1959012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affected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25911" y="2613148"/>
            <a:ext cx="150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affected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-1" t="64406" r="74854" b="3444"/>
          <a:stretch/>
        </p:blipFill>
        <p:spPr>
          <a:xfrm>
            <a:off x="10207788" y="2563079"/>
            <a:ext cx="711474" cy="49101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35215" y="1379980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6903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8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133" y="2611438"/>
            <a:ext cx="9211733" cy="39274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slopes of the simple regression lines appear different in each group:</a:t>
            </a:r>
          </a:p>
          <a:p>
            <a:r>
              <a:rPr lang="en-GB" b="1" dirty="0">
                <a:solidFill>
                  <a:srgbClr val="002060"/>
                </a:solidFill>
              </a:rPr>
              <a:t>Affected group</a:t>
            </a:r>
            <a:r>
              <a:rPr lang="en-GB" dirty="0"/>
              <a:t>: The association between </a:t>
            </a:r>
            <a:r>
              <a:rPr lang="en-GB" dirty="0">
                <a:solidFill>
                  <a:schemeClr val="tx2"/>
                </a:solidFill>
              </a:rPr>
              <a:t>trustworthiness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attitude</a:t>
            </a:r>
            <a:r>
              <a:rPr lang="en-GB" dirty="0"/>
              <a:t> appears positive (i.e., a positive regression slope)</a:t>
            </a:r>
          </a:p>
          <a:p>
            <a:r>
              <a:rPr lang="en-GB" b="1" dirty="0">
                <a:solidFill>
                  <a:srgbClr val="002060"/>
                </a:solidFill>
              </a:rPr>
              <a:t>Not affected group</a:t>
            </a:r>
            <a:r>
              <a:rPr lang="en-GB" dirty="0"/>
              <a:t>: The association between </a:t>
            </a:r>
            <a:r>
              <a:rPr lang="en-GB" dirty="0">
                <a:solidFill>
                  <a:schemeClr val="tx2"/>
                </a:solidFill>
              </a:rPr>
              <a:t>trustworthiness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attitude</a:t>
            </a:r>
            <a:r>
              <a:rPr lang="en-GB" dirty="0"/>
              <a:t> appears negative. (i.e., a negative regression slope)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there were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no interaction </a:t>
            </a:r>
            <a:r>
              <a:rPr lang="en-GB" dirty="0"/>
              <a:t>between predictors, then the relationship between trustworthiness and attitude would be </a:t>
            </a:r>
            <a:r>
              <a:rPr lang="en-GB" i="1" dirty="0"/>
              <a:t>the same </a:t>
            </a:r>
            <a:r>
              <a:rPr lang="en-GB" dirty="0"/>
              <a:t>in each group, and the lines for each group would be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3789" y="1214438"/>
            <a:ext cx="658442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An interaction </a:t>
            </a:r>
            <a:r>
              <a:rPr lang="en-GB" sz="2400" dirty="0"/>
              <a:t>is where the relationship between the outcome and one predictor differs as a function of the other predictor.</a:t>
            </a:r>
          </a:p>
        </p:txBody>
      </p:sp>
    </p:spTree>
    <p:extLst>
      <p:ext uri="{BB962C8B-B14F-4D97-AF65-F5344CB8AC3E}">
        <p14:creationId xmlns:p14="http://schemas.microsoft.com/office/powerpoint/2010/main" val="2135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V="1">
            <a:off x="7901153" y="6280716"/>
            <a:ext cx="3927246" cy="981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81050" y="6314585"/>
            <a:ext cx="6519598" cy="162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might there be an interaction? Visual inspection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128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1543653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1000" y="2413254"/>
            <a:ext cx="2063178" cy="69494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6314" y="2463704"/>
            <a:ext cx="1852549" cy="54864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69878" y="1304289"/>
            <a:ext cx="264386" cy="0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9878" y="1527366"/>
            <a:ext cx="264386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96214" y="1103170"/>
            <a:ext cx="13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6214" y="1344510"/>
            <a:ext cx="13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97328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V="1">
            <a:off x="3897853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84900" y="2145490"/>
            <a:ext cx="1281059" cy="86685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97456" y="3049134"/>
            <a:ext cx="1472784" cy="253508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27727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V="1">
            <a:off x="6328252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89856" y="2578917"/>
            <a:ext cx="1224873" cy="255928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41611" y="2435519"/>
            <a:ext cx="1067968" cy="993481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77176" y="200230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V="1">
            <a:off x="8777701" y="290283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86648" y="2289033"/>
            <a:ext cx="1387552" cy="668937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139305" y="2834845"/>
            <a:ext cx="1334895" cy="650732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231376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V="1">
            <a:off x="11131901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493505" y="2250851"/>
            <a:ext cx="1334894" cy="58399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493505" y="2760726"/>
            <a:ext cx="1334894" cy="541916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3128" y="4400550"/>
            <a:ext cx="21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positive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negative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81742" y="4400549"/>
            <a:ext cx="251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Group 1 positive</a:t>
            </a:r>
          </a:p>
          <a:p>
            <a:r>
              <a:rPr lang="en-GB" dirty="0">
                <a:solidFill>
                  <a:schemeClr val="tx2"/>
                </a:solidFill>
              </a:rPr>
              <a:t>Group 2 weaker positive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86248" y="4375121"/>
            <a:ext cx="2509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negative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stronger negative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77176" y="4396344"/>
            <a:ext cx="18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positive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positive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31376" y="4396344"/>
            <a:ext cx="18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negative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negative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3128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7839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20231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50814" y="5478575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8195" y="5478575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554" y="6146218"/>
            <a:ext cx="18097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Lines not parallel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54258" y="6121778"/>
            <a:ext cx="1435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Lines parallel</a:t>
            </a:r>
          </a:p>
        </p:txBody>
      </p:sp>
    </p:spTree>
    <p:extLst>
      <p:ext uri="{BB962C8B-B14F-4D97-AF65-F5344CB8AC3E}">
        <p14:creationId xmlns:p14="http://schemas.microsoft.com/office/powerpoint/2010/main" val="13213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10477</TotalTime>
  <Words>1426</Words>
  <Application>Microsoft Office PowerPoint</Application>
  <PresentationFormat>Widescreen</PresentationFormat>
  <Paragraphs>251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Lucida Console</vt:lpstr>
      <vt:lpstr>Times New Roman</vt:lpstr>
      <vt:lpstr>Office Theme</vt:lpstr>
      <vt:lpstr>PowerPoint Presentation</vt:lpstr>
      <vt:lpstr>Simple Regression (recap)</vt:lpstr>
      <vt:lpstr>Simple Regression (recap)</vt:lpstr>
      <vt:lpstr>Multiple Regression (recap)</vt:lpstr>
      <vt:lpstr>Multiple Regression</vt:lpstr>
      <vt:lpstr>PowerPoint Presentation</vt:lpstr>
      <vt:lpstr>PowerPoint Presentation</vt:lpstr>
      <vt:lpstr>Interaction</vt:lpstr>
      <vt:lpstr>When might there be an interaction? Visual inspection</vt:lpstr>
      <vt:lpstr>Evidence for the interaction term</vt:lpstr>
      <vt:lpstr>Beneath the surface: R</vt:lpstr>
      <vt:lpstr>Interaction term: lm() and lmBF()</vt:lpstr>
      <vt:lpstr>PowerPoint Presentation</vt:lpstr>
      <vt:lpstr>Using Bayes factors to assess the unique contribution of predictors</vt:lpstr>
      <vt:lpstr>Variance explained by the model</vt:lpstr>
      <vt:lpstr>Follow up tests: Simple slopes analysis</vt:lpstr>
      <vt:lpstr>Additive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2970</cp:revision>
  <dcterms:created xsi:type="dcterms:W3CDTF">2006-08-16T00:00:00Z</dcterms:created>
  <dcterms:modified xsi:type="dcterms:W3CDTF">2022-12-21T10:24:14Z</dcterms:modified>
</cp:coreProperties>
</file>