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FFF99"/>
    <a:srgbClr val="F2DCDB"/>
    <a:srgbClr val="95B3D7"/>
    <a:srgbClr val="E6B9B8"/>
    <a:srgbClr val="632523"/>
    <a:srgbClr val="B9CDE5"/>
    <a:srgbClr val="10253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0693" autoAdjust="0"/>
  </p:normalViewPr>
  <p:slideViewPr>
    <p:cSldViewPr snapToGrid="0">
      <p:cViewPr varScale="1">
        <p:scale>
          <a:sx n="72" d="100"/>
          <a:sy n="72" d="100"/>
        </p:scale>
        <p:origin x="6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232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5: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 </a:t>
            </a:r>
            <a:r>
              <a:rPr lang="en-GB" sz="2000" i="1" dirty="0"/>
              <a:t>and </a:t>
            </a:r>
            <a:r>
              <a:rPr lang="en-GB" sz="2000" dirty="0"/>
              <a:t>worry explains </a:t>
            </a:r>
            <a:br>
              <a:rPr lang="en-GB" sz="2000" dirty="0"/>
            </a:br>
            <a:r>
              <a:rPr lang="en-GB" sz="2000" b="1" dirty="0"/>
              <a:t>R</a:t>
            </a:r>
            <a:r>
              <a:rPr lang="en-GB" sz="2000" b="1" baseline="30000" dirty="0"/>
              <a:t>2</a:t>
            </a:r>
            <a:r>
              <a:rPr lang="en-GB" sz="2000" b="1" dirty="0"/>
              <a:t> = 0.33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change in R</a:t>
            </a:r>
            <a:r>
              <a:rPr lang="en-GB" sz="2000" b="1" baseline="30000" dirty="0"/>
              <a:t>2 </a:t>
            </a:r>
            <a:r>
              <a:rPr lang="en-GB" sz="2000" b="1" dirty="0"/>
              <a:t> </a:t>
            </a:r>
            <a:r>
              <a:rPr lang="en-GB" sz="2000" dirty="0"/>
              <a:t>associated with the addition of worry to the model is</a:t>
            </a:r>
          </a:p>
          <a:p>
            <a:r>
              <a:rPr lang="en-GB" sz="2000" dirty="0"/>
              <a:t>0.33 – 0.19 = </a:t>
            </a:r>
            <a:r>
              <a:rPr lang="en-GB" sz="2000" b="1" u="sng" dirty="0">
                <a:solidFill>
                  <a:schemeClr val="tx2"/>
                </a:solidFill>
              </a:rPr>
              <a:t>0.14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comparing the model in Step 2 vs. Step 1 is </a:t>
            </a:r>
            <a:r>
              <a:rPr lang="en-GB" sz="2000" b="1" u="sng" dirty="0">
                <a:solidFill>
                  <a:schemeClr val="tx2"/>
                </a:solidFill>
              </a:rPr>
              <a:t>56.11</a:t>
            </a: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3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and the mindfulness variables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0.53 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mindfulness the model is</a:t>
            </a:r>
          </a:p>
          <a:p>
            <a:r>
              <a:rPr lang="en-GB" sz="2000" dirty="0"/>
              <a:t>0.53 – 0.33 = </a:t>
            </a:r>
            <a:r>
              <a:rPr lang="en-GB" sz="2000" b="1" u="sng" dirty="0">
                <a:solidFill>
                  <a:schemeClr val="tx2"/>
                </a:solidFill>
              </a:rPr>
              <a:t>0.20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Step 3 vs. Step 2 is </a:t>
            </a:r>
            <a:r>
              <a:rPr lang="en-GB" sz="2000" b="1" u="sng" dirty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4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br>
              <a:rPr lang="en-GB" sz="2400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mindfulness and emotional intelligence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0.60 of the variance in wellbeing scores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worry to the model is therefore</a:t>
            </a:r>
          </a:p>
          <a:p>
            <a:r>
              <a:rPr lang="en-GB" sz="2000" dirty="0"/>
              <a:t>0.60 – 0.53 = </a:t>
            </a:r>
            <a:r>
              <a:rPr lang="en-GB" sz="2000" b="1" u="sng" dirty="0">
                <a:solidFill>
                  <a:schemeClr val="tx2"/>
                </a:solidFill>
              </a:rPr>
              <a:t>0.07</a:t>
            </a: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representing evidence for the model in Step 4 vs. Step 3 is: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/>
              <a:t>The evidence for the model in Step 4 vs. Step 3 is inconclusive.</a:t>
            </a:r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insufficient evidence that emotional intelligence predicts wellbeing after controlling for brooding, worry and mindfulness.</a:t>
            </a:r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Ratschen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/>
              <a:t>Investigated whether </a:t>
            </a:r>
            <a:r>
              <a:rPr lang="en-GB" dirty="0">
                <a:solidFill>
                  <a:schemeClr val="tx2"/>
                </a:solidFill>
              </a:rPr>
              <a:t>comfort from animal companions </a:t>
            </a:r>
            <a:r>
              <a:rPr lang="en-GB" dirty="0"/>
              <a:t>predicted </a:t>
            </a:r>
            <a:r>
              <a:rPr lang="en-GB" dirty="0">
                <a:solidFill>
                  <a:schemeClr val="tx2"/>
                </a:solidFill>
              </a:rPr>
              <a:t>mental health </a:t>
            </a:r>
            <a:r>
              <a:rPr lang="en-GB" dirty="0"/>
              <a:t>of individuals before and during the Covid-19 lockdown once background variables had been controlled for.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Because the variables controlled for are assumed to </a:t>
            </a:r>
            <a:br>
              <a:rPr lang="en-GB" dirty="0"/>
            </a:br>
            <a:r>
              <a:rPr lang="en-GB" dirty="0"/>
              <a:t>co-vary with the outcome variable to some degree, they are often called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Categorical covariates:</a:t>
            </a:r>
            <a:endParaRPr lang="en-GB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Age group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Continuous covariate: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Loneliness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Ratschen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E.,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15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(9):e0239397. </a:t>
            </a: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covariates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0.119</a:t>
            </a:r>
          </a:p>
        </p:txBody>
      </p:sp>
      <p:sp>
        <p:nvSpPr>
          <p:cNvPr id="22" name="Oval 21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28" name="Oval 27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2" grpId="0" animBg="1"/>
      <p:bldP spid="30" grpId="0"/>
      <p:bldP spid="27" grpId="0"/>
      <p:bldP spid="28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8" name="Oval 27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46" name="Oval 45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>
                <a:latin typeface="Lucida Console" panose="020B0609040504020204" pitchFamily="49" charset="0"/>
              </a:rPr>
              <a:t> 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Step 2 is 4.97.</a:t>
            </a:r>
          </a:p>
          <a:p>
            <a:r>
              <a:rPr lang="en-GB" sz="2000" dirty="0"/>
              <a:t>There’s substantial evidence for unique contribution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  <a:r>
              <a:rPr lang="en-GB" sz="2000" dirty="0"/>
              <a:t> to the model.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/>
              <a:t>R</a:t>
            </a:r>
            <a:r>
              <a:rPr lang="en-GB" sz="2000" baseline="30000" dirty="0"/>
              <a:t>2 </a:t>
            </a:r>
            <a:r>
              <a:rPr lang="en-GB" sz="2000" dirty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E46C0A"/>
                </a:solidFill>
              </a:rPr>
              <a:t>comfort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addition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0.121</a:t>
            </a:r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5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796393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1-2pm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or Paul during the session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/>
              <a:t>Hierarchical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/>
              <a:t>predictor variables are entered in different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/>
              <a:t> (or blocks) in a multiple regression. </a:t>
            </a:r>
          </a:p>
          <a:p>
            <a:r>
              <a:rPr lang="en-GB" sz="2200" dirty="0"/>
              <a:t>Sometimes called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steps, and several predictors on each step.</a:t>
            </a:r>
          </a:p>
          <a:p>
            <a:r>
              <a:rPr lang="en-GB" sz="2200" dirty="0"/>
              <a:t>Look at:</a:t>
            </a:r>
          </a:p>
          <a:p>
            <a:pPr lvl="1"/>
            <a:r>
              <a:rPr lang="en-GB" sz="2200" dirty="0"/>
              <a:t>change in R</a:t>
            </a:r>
            <a:r>
              <a:rPr lang="en-GB" sz="2200" baseline="30000" dirty="0"/>
              <a:t>2</a:t>
            </a:r>
            <a:r>
              <a:rPr lang="en-GB" sz="2200" dirty="0"/>
              <a:t> between steps</a:t>
            </a:r>
          </a:p>
          <a:p>
            <a:pPr lvl="1"/>
            <a:r>
              <a:rPr lang="en-GB" sz="2200" dirty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/>
              <a:t> considerations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/>
              <a:t>Determine contribution particular </a:t>
            </a:r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/>
              <a:t> of predictors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a hierarchical regression approach with continuous variables to investigate whether </a:t>
            </a:r>
            <a:r>
              <a:rPr lang="en-GB" dirty="0">
                <a:solidFill>
                  <a:schemeClr val="tx2"/>
                </a:solidFill>
              </a:rPr>
              <a:t>mindfulness </a:t>
            </a:r>
            <a:r>
              <a:rPr lang="en-GB" dirty="0"/>
              <a:t>and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/>
              <a:t>explain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/>
              <a:t>in 66 individuals with Generalised Anxiety Disorder, but </a:t>
            </a:r>
            <a:r>
              <a:rPr lang="en-GB" i="1" dirty="0"/>
              <a:t>after</a:t>
            </a:r>
            <a:r>
              <a:rPr lang="en-GB" dirty="0"/>
              <a:t> controlling 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/>
              <a:t>between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Nonreactivity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Nonjudging</a:t>
            </a: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</a:t>
            </a: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wellbeing, after controlling for brooding and worry?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the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using </a:t>
            </a:r>
            <a:r>
              <a:rPr lang="en-GB" dirty="0">
                <a:latin typeface="Lucida Console" panose="020B0609040504020204" pitchFamily="49" charset="0"/>
              </a:rPr>
              <a:t>glance()</a:t>
            </a:r>
            <a:endParaRPr lang="en-GB" sz="2000" baseline="30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Work out the change in R</a:t>
            </a:r>
            <a:r>
              <a:rPr lang="en-GB" sz="2000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)</a:t>
            </a:r>
          </a:p>
          <a:p>
            <a:pPr lvl="2"/>
            <a:r>
              <a:rPr lang="en-GB" sz="1600" dirty="0">
                <a:latin typeface="+mj-lt"/>
              </a:rPr>
              <a:t>e.g., Step 2: 0.33 – 0.19 = 0.14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in </a:t>
                </a:r>
                <a:br>
                  <a:rPr lang="en-GB" dirty="0"/>
                </a:br>
                <a:r>
                  <a:rPr lang="en-GB" dirty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additional predictors in </a:t>
                </a:r>
                <a:br>
                  <a:rPr lang="en-GB" dirty="0"/>
                </a:br>
                <a:r>
                  <a:rPr lang="en-GB" dirty="0"/>
                  <a:t>Step 2 make a unique contribution to the prediction of the outcome variable or not.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4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model with both brooding and </a:t>
            </a:r>
            <a:r>
              <a:rPr lang="en-GB" sz="1600" dirty="0">
                <a:latin typeface="Lucida Console" panose="020B0609040504020204" pitchFamily="49" charset="0"/>
              </a:rPr>
              <a:t>worry</a:t>
            </a:r>
            <a:r>
              <a:rPr lang="en-GB" dirty="0">
                <a:latin typeface="+mj-lt"/>
              </a:rPr>
              <a:t> is over 50 times more likely than the model with only </a:t>
            </a:r>
            <a:r>
              <a:rPr lang="en-GB" sz="1600" dirty="0">
                <a:latin typeface="Lucida Console" panose="020B0609040504020204" pitchFamily="49" charset="0"/>
              </a:rPr>
              <a:t>brooding</a:t>
            </a:r>
            <a:r>
              <a:rPr lang="en-GB" dirty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Follow same process for each subsequent step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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a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the model vs. intercept-only model</a:t>
            </a:r>
            <a:endParaRPr lang="en-GB" sz="2000" baseline="30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model on step vs. previous 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Intercept only model</a:t>
            </a:r>
            <a:br>
              <a:rPr lang="en-GB" sz="2400" dirty="0"/>
            </a:br>
            <a:r>
              <a:rPr lang="en-GB" sz="2400" dirty="0">
                <a:latin typeface="Lucida Console" panose="020B0609040504020204" pitchFamily="49" charset="0"/>
              </a:rPr>
              <a:t>wellbeing ~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box represents all of the variance in the wellbeing scores relative to the mean wellbeing score 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brooding explains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1 vs. an intercept only model is  95.76. This model is over 90 times more likely than an intercept-only model.</a:t>
            </a:r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11942</TotalTime>
  <Words>1588</Words>
  <Application>Microsoft Office PowerPoint</Application>
  <PresentationFormat>Widescreen</PresentationFormat>
  <Paragraphs>290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+ species   </vt:lpstr>
      <vt:lpstr>Step 2 mental_health ~ gender + age + partner + loneliness + species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3109</cp:revision>
  <dcterms:created xsi:type="dcterms:W3CDTF">2006-08-16T00:00:00Z</dcterms:created>
  <dcterms:modified xsi:type="dcterms:W3CDTF">2022-12-21T10:23:08Z</dcterms:modified>
</cp:coreProperties>
</file>