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  <p:sldMasterId id="2147483797" r:id="rId5"/>
    <p:sldMasterId id="2147483809" r:id="rId6"/>
  </p:sldMasterIdLst>
  <p:notesMasterIdLst>
    <p:notesMasterId r:id="rId25"/>
  </p:notesMasterIdLst>
  <p:handoutMasterIdLst>
    <p:handoutMasterId r:id="rId26"/>
  </p:handoutMasterIdLst>
  <p:sldIdLst>
    <p:sldId id="494" r:id="rId7"/>
    <p:sldId id="520" r:id="rId8"/>
    <p:sldId id="519" r:id="rId9"/>
    <p:sldId id="521" r:id="rId10"/>
    <p:sldId id="500" r:id="rId11"/>
    <p:sldId id="518" r:id="rId12"/>
    <p:sldId id="506" r:id="rId13"/>
    <p:sldId id="507" r:id="rId14"/>
    <p:sldId id="524" r:id="rId15"/>
    <p:sldId id="501" r:id="rId16"/>
    <p:sldId id="508" r:id="rId17"/>
    <p:sldId id="516" r:id="rId18"/>
    <p:sldId id="514" r:id="rId19"/>
    <p:sldId id="517" r:id="rId20"/>
    <p:sldId id="522" r:id="rId21"/>
    <p:sldId id="525" r:id="rId22"/>
    <p:sldId id="526" r:id="rId23"/>
    <p:sldId id="515" r:id="rId24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E9"/>
    <a:srgbClr val="CC0000"/>
    <a:srgbClr val="FF9966"/>
    <a:srgbClr val="00CC00"/>
    <a:srgbClr val="CCFFFF"/>
    <a:srgbClr val="FFFFCC"/>
    <a:srgbClr val="FFFF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3" autoAdjust="0"/>
    <p:restoredTop sz="95481" autoAdjust="0"/>
  </p:normalViewPr>
  <p:slideViewPr>
    <p:cSldViewPr snapToGrid="0" showGuides="1">
      <p:cViewPr varScale="1">
        <p:scale>
          <a:sx n="52" d="100"/>
          <a:sy n="52" d="100"/>
        </p:scale>
        <p:origin x="84" y="63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38E23C-7E0F-40F1-A7CA-AF62B469FE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FE0E3650-2379-40D8-A6ED-46B9419C8B35}" type="datetimeFigureOut">
              <a:rPr lang="en-GB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6F64F925-4E7A-4B21-9387-827AAD3789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4625" y="452438"/>
            <a:ext cx="7207250" cy="4054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597400"/>
            <a:ext cx="6172200" cy="5949950"/>
          </a:xfrm>
        </p:spPr>
        <p:txBody>
          <a:bodyPr/>
          <a:lstStyle/>
          <a:p>
            <a:pPr marL="173593" indent="-173593">
              <a:defRPr/>
            </a:pPr>
            <a:endParaRPr lang="en-GB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89FB85-2A9C-47EC-A224-34BC027EDB71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" y="746125"/>
            <a:ext cx="6629400" cy="3729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C39FB9-E41B-4AA1-A68D-942E9544B79C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" y="746125"/>
            <a:ext cx="6629400" cy="3729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190500" y="4724400"/>
            <a:ext cx="6419850" cy="4964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B3DF37-5A14-4F85-8D07-41F532B6E1A1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947CC-DCAC-4F48-AD8C-CA23F81FDB3E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6039D-D79E-46CD-9E27-5CDF8CE35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89EF5-7EE6-4EA2-8DBE-193D23092DAF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BE230-81AA-4153-B7AD-90A6C21A3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0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7A441-772A-4936-AFB6-D8DF28787921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6EBED-2CD2-45A0-AA53-F7CF71489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B629-E22B-4B8F-A556-81592125FF90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C3358-B350-45B8-A9D8-E065097072E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6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99E6D-CC1F-4F62-976F-6F150AAAF08B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DE2AF-DAF9-43B7-8401-4C49B481A59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386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D03435-F187-4CF9-8094-08B05A02E892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152BF-5B94-4BDA-8C91-AC36BCC1936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7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14494-115F-4213-B71E-67EA08FA30FF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8E28B-F3E5-4B11-946F-28DFD26AB2D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9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9D4752-A51E-48F4-9189-C5F2AEFCBB22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39A3E3-A180-40BE-A75D-5EC64FAE96E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9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451B76-4F56-4BD1-8D8E-DE660A84701D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F5D9B-09D1-451F-BB86-A0FA195CEE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26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777DC-109C-4976-BEF6-8C4F40F33F40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1B0D-BE40-484A-B892-77F2E92F8D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67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F841A-F170-433C-9AA7-5EB6F40231ED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9A4B5-5AEE-4318-8532-050591B2C73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F3D87-C508-4FEF-96BE-93874EC9118B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FB323-00DE-4EC5-A71F-5C8261E30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C3D762-D7B4-41D0-B639-49A079A24B23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ED3BF-67CA-43EB-BBC7-1B5130CDF73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858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CF27C1-36E9-4418-A66A-4BF653667EFD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8F5EC-4980-4649-8708-AE0ED8B246D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28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0184C5-F281-45A1-AEF1-D3C57A54E985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B523A-B45C-4ED8-A3E4-D3807BAC063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575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99E6D-CC1F-4F62-976F-6F150AAAF08B}" type="datetime1">
              <a:rPr lang="en-GB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E2AF-DAF9-43B7-8401-4C49B481A5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19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7C782-DEF1-421E-8059-84B03A822E2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12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35A77-29F7-416F-8E76-A5F012052BD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70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BDFA2-747D-41A8-A8EF-D02549C714D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4CEBA-B826-4FC8-95FC-F039AACB8E7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02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35CC1-421B-4CD0-857A-C1081EA810A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63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0907C-1191-44F5-B9C2-974911D99A4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5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FD4CE-63E5-4A58-98A6-B72336DAE633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C69E8-E284-48AC-9A22-A0C726887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95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35DB8-7AB5-4F33-B61A-4280DBF12C1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14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0FE8-E83C-4156-B0D3-166A95C1074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637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A928B-ED8E-4274-B0FC-EECCB53756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0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40AB8-46C0-47B5-B142-D9AB22569E9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5721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2DA8F-7E3C-4F09-9B5B-32258FF33BC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EA2EC-6A6F-489F-8694-5EB685118FB3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ED29A-2114-4690-9856-74548FACE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C6F8-6132-4868-AE17-EEB9EE2A68B2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1C04D-2D1F-4C26-9135-F17EBDD8F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05094-7956-44EA-92FA-E1A6E759A0FF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ACAAB-4A10-4386-9ADF-DE2751963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FB840-50B3-4C99-BA92-76DB11E0681F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68A4D-6760-444C-BF5B-67CBFAB2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9C51-95BF-457F-BE49-215DBA12F909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330BB-AF85-4625-BB33-2783EAFD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4706E-CD84-45AF-8459-210C9671DC09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FCBCF-61DF-43DF-BC09-B41D0562A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BDE8B0-1B8C-4193-AB4C-DE118D0CC4D4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A7B93A-E936-44C1-B165-6B728D865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D136D7-725C-4C0B-BD1D-2F450CFF5B66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193E89-8064-49FE-90D8-62B92586B8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7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BDE8B0-1B8C-4193-AB4C-DE118D0CC4D4}" type="datetime1">
              <a:rPr lang="en-US" smtClean="0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A7B93A-E936-44C1-B165-6B728D8658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lymouth.ac.uk/staff/christopher-berr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2174" y="681039"/>
            <a:ext cx="5338963" cy="591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0066"/>
                </a:solidFill>
                <a:latin typeface="Calibri" pitchFamily="34" charset="0"/>
              </a:rPr>
              <a:t>PSYC753: Data Fluency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Building models 1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Multiple Regression:</a:t>
            </a:r>
            <a:b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Multiple Continuous Predictors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4"/>
              </a:rPr>
              <a:t>www.plymouth.ac.uk/staff/christopher-berry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4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5DABE54-5BD4-47FD-9CFA-AD794CFD6CF1}" type="slidenum">
              <a:rPr lang="en-US" altLang="en-US" sz="90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25" y="1708150"/>
            <a:ext cx="5346700" cy="41227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400" dirty="0"/>
              <a:t>predictor variable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400" dirty="0"/>
              <a:t>outcome variable (Y)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/>
              <a:t>E.g., use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Entrance Exam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Project Mark,</a:t>
            </a:r>
            <a:r>
              <a:rPr lang="en-GB" sz="2400" b="1" dirty="0"/>
              <a:t> </a:t>
            </a:r>
            <a:r>
              <a:rPr lang="en-GB" sz="2400" i="1" dirty="0"/>
              <a:t>and</a:t>
            </a:r>
            <a:r>
              <a:rPr lang="en-GB" sz="2400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IQ</a:t>
            </a:r>
            <a:r>
              <a:rPr lang="en-GB" sz="2400" b="1" dirty="0"/>
              <a:t/>
            </a:r>
            <a:br>
              <a:rPr lang="en-GB" sz="2400" b="1" dirty="0"/>
            </a:br>
            <a:endParaRPr lang="en-GB" sz="2400" b="1" dirty="0"/>
          </a:p>
          <a:p>
            <a:pPr marL="385763" lvl="1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to predict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Final Exam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24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sz="24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2FFD62-F0F9-4D66-8E43-86E5068E843B}" type="slidenum">
              <a:rPr lang="en-US" altLang="en-US" sz="9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1763" y="2063750"/>
            <a:ext cx="1320800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Entrance exam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7802563" y="2433639"/>
            <a:ext cx="806450" cy="8969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782051" y="3065463"/>
            <a:ext cx="1292225" cy="94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Final Exam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81763" y="3170239"/>
            <a:ext cx="1320800" cy="73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Project mark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802563" y="3538538"/>
            <a:ext cx="80645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81763" y="4140200"/>
            <a:ext cx="132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IQ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7802563" y="3852864"/>
            <a:ext cx="806450" cy="6683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6976269" y="5003006"/>
            <a:ext cx="450850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000" dirty="0">
                <a:solidFill>
                  <a:prstClr val="black"/>
                </a:solidFill>
                <a:latin typeface="Calibri"/>
              </a:rPr>
              <a:t>…</a:t>
            </a:r>
            <a:endParaRPr lang="en-GB" sz="135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2901" y="17891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19459" name="TextBox 10"/>
          <p:cNvSpPr txBox="1">
            <a:spLocks noChangeArrowheads="1"/>
          </p:cNvSpPr>
          <p:nvPr/>
        </p:nvSpPr>
        <p:spPr bwMode="auto">
          <a:xfrm>
            <a:off x="8012114" y="2287589"/>
            <a:ext cx="19256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entrance exam</a:t>
            </a:r>
          </a:p>
        </p:txBody>
      </p:sp>
      <p:sp>
        <p:nvSpPr>
          <p:cNvPr id="19460" name="TextBox 11"/>
          <p:cNvSpPr txBox="1">
            <a:spLocks noChangeArrowheads="1"/>
          </p:cNvSpPr>
          <p:nvPr/>
        </p:nvSpPr>
        <p:spPr bwMode="auto">
          <a:xfrm>
            <a:off x="4719639" y="4502150"/>
            <a:ext cx="1889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project</a:t>
            </a:r>
          </a:p>
        </p:txBody>
      </p:sp>
      <p:sp>
        <p:nvSpPr>
          <p:cNvPr id="19461" name="Content Placeholder 2"/>
          <p:cNvSpPr txBox="1">
            <a:spLocks/>
          </p:cNvSpPr>
          <p:nvPr/>
        </p:nvSpPr>
        <p:spPr bwMode="auto">
          <a:xfrm>
            <a:off x="7175501" y="5545139"/>
            <a:ext cx="3216275" cy="820737"/>
          </a:xfrm>
          <a:prstGeom prst="rect">
            <a:avLst/>
          </a:prstGeom>
          <a:solidFill>
            <a:srgbClr val="FFE9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429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858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0287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716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600" b="1"/>
              <a:t>Adding predictors can improve a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8789" y="19907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599114" y="27082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651500" y="22875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84751" y="26670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19460" idx="0"/>
          </p:cNvCxnSpPr>
          <p:nvPr/>
        </p:nvCxnSpPr>
        <p:spPr>
          <a:xfrm flipH="1" flipV="1">
            <a:off x="5395914" y="3389314"/>
            <a:ext cx="268287" cy="1112837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9459" idx="1"/>
          </p:cNvCxnSpPr>
          <p:nvPr/>
        </p:nvCxnSpPr>
        <p:spPr>
          <a:xfrm flipH="1" flipV="1">
            <a:off x="6608763" y="2951163"/>
            <a:ext cx="1403350" cy="120650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52901" y="17891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20483" name="TextBox 10"/>
          <p:cNvSpPr txBox="1">
            <a:spLocks noChangeArrowheads="1"/>
          </p:cNvSpPr>
          <p:nvPr/>
        </p:nvSpPr>
        <p:spPr bwMode="auto">
          <a:xfrm>
            <a:off x="8012114" y="2287589"/>
            <a:ext cx="19256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entrance exam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8789" y="19907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599114" y="27082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51500" y="22875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984751" y="26670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25" name="Straight Arrow Connector 24"/>
          <p:cNvCxnSpPr>
            <a:stCxn id="20483" idx="1"/>
          </p:cNvCxnSpPr>
          <p:nvPr/>
        </p:nvCxnSpPr>
        <p:spPr>
          <a:xfrm flipH="1" flipV="1">
            <a:off x="6753225" y="2984501"/>
            <a:ext cx="1258888" cy="87313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70563" y="3136900"/>
            <a:ext cx="1281112" cy="1430338"/>
          </a:xfrm>
          <a:prstGeom prst="straightConnector1">
            <a:avLst/>
          </a:prstGeom>
          <a:ln w="28575">
            <a:solidFill>
              <a:srgbClr val="00B05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15"/>
          <p:cNvSpPr txBox="1">
            <a:spLocks noChangeArrowheads="1"/>
          </p:cNvSpPr>
          <p:nvPr/>
        </p:nvSpPr>
        <p:spPr bwMode="auto">
          <a:xfrm>
            <a:off x="7270751" y="4440239"/>
            <a:ext cx="19780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>
                <a:solidFill>
                  <a:srgbClr val="000000"/>
                </a:solidFill>
              </a:rPr>
              <a:t>overlapping region = </a:t>
            </a:r>
            <a:r>
              <a:rPr lang="en-GB" altLang="en-US" sz="2400" b="1" dirty="0">
                <a:solidFill>
                  <a:schemeClr val="accent6"/>
                </a:solidFill>
              </a:rPr>
              <a:t>correlation</a:t>
            </a:r>
            <a:r>
              <a:rPr lang="en-GB" altLang="en-US" sz="2400" dirty="0">
                <a:solidFill>
                  <a:srgbClr val="000000"/>
                </a:solidFill>
              </a:rPr>
              <a:t> between predictors</a:t>
            </a:r>
          </a:p>
        </p:txBody>
      </p:sp>
      <p:sp>
        <p:nvSpPr>
          <p:cNvPr id="20491" name="TextBox 11"/>
          <p:cNvSpPr txBox="1">
            <a:spLocks noChangeArrowheads="1"/>
          </p:cNvSpPr>
          <p:nvPr/>
        </p:nvSpPr>
        <p:spPr bwMode="auto">
          <a:xfrm>
            <a:off x="4719639" y="4502150"/>
            <a:ext cx="1889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project</a:t>
            </a:r>
          </a:p>
        </p:txBody>
      </p:sp>
      <p:cxnSp>
        <p:nvCxnSpPr>
          <p:cNvPr id="15" name="Straight Arrow Connector 14"/>
          <p:cNvCxnSpPr>
            <a:stCxn id="20491" idx="0"/>
          </p:cNvCxnSpPr>
          <p:nvPr/>
        </p:nvCxnSpPr>
        <p:spPr>
          <a:xfrm flipH="1" flipV="1">
            <a:off x="5395914" y="3389314"/>
            <a:ext cx="268287" cy="1112837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5397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Evaluating the model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06700" y="1570038"/>
            <a:ext cx="6578600" cy="40687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GB" altLang="en-US" sz="3200" b="1" dirty="0"/>
              <a:t>R</a:t>
            </a:r>
            <a:r>
              <a:rPr lang="en-GB" altLang="en-US" sz="3200" b="1" baseline="30000" dirty="0"/>
              <a:t>2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r>
              <a:rPr lang="en-GB" altLang="en-US" sz="2400" dirty="0">
                <a:solidFill>
                  <a:schemeClr val="tx2"/>
                </a:solidFill>
              </a:rPr>
              <a:t>The proportion of variance in the outcome variable explained by the model</a:t>
            </a:r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r>
              <a:rPr lang="en-GB" altLang="en-US" sz="2400" dirty="0"/>
              <a:t>if R</a:t>
            </a:r>
            <a:r>
              <a:rPr lang="en-GB" altLang="en-US" sz="2400" baseline="30000" dirty="0"/>
              <a:t>2</a:t>
            </a:r>
            <a:r>
              <a:rPr lang="en-GB" altLang="en-US" sz="2400" dirty="0"/>
              <a:t> = 0.53, then the model explains 53% of the variance in the outcome variable.</a:t>
            </a:r>
          </a:p>
          <a:p>
            <a:pPr marL="0" indent="0" eaLnBrk="1" hangingPunct="1">
              <a:buNone/>
              <a:defRPr/>
            </a:pPr>
            <a:endParaRPr lang="en-GB" altLang="en-US" sz="2400" dirty="0"/>
          </a:p>
          <a:p>
            <a:pPr marL="0" indent="0" eaLnBrk="1" hangingPunct="1">
              <a:buNone/>
              <a:defRPr/>
            </a:pPr>
            <a:r>
              <a:rPr lang="en-GB" altLang="en-US" sz="2400" dirty="0"/>
              <a:t>e.g., entrance exam explains 53% of the variance in final examination</a:t>
            </a:r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642020CE-7A61-4A88-83CE-CDDB76E7E6F1}" type="slidenum">
              <a:rPr lang="en-US" altLang="en-US" sz="900">
                <a:solidFill>
                  <a:srgbClr val="898989"/>
                </a:solidFill>
              </a:rPr>
              <a:pPr/>
              <a:t>13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684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Evaluating the model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806700" y="1827213"/>
            <a:ext cx="6578600" cy="40687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3200" b="1" i="1"/>
              <a:t>F</a:t>
            </a:r>
            <a:r>
              <a:rPr lang="en-GB" altLang="en-US" sz="3200" b="1"/>
              <a:t>-statistic</a:t>
            </a:r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r>
              <a:rPr lang="en-GB" altLang="en-US" sz="2400"/>
              <a:t>Asks: as a whole, does the model explain a statistically significant portion of the variance in the outcome variable?</a:t>
            </a:r>
          </a:p>
          <a:p>
            <a:pPr marL="0" indent="0" eaLnBrk="1" hangingPunct="1">
              <a:buNone/>
            </a:pPr>
            <a:endParaRPr lang="en-GB" altLang="en-US" sz="2400"/>
          </a:p>
          <a:p>
            <a:pPr marL="0" indent="0" eaLnBrk="1" hangingPunct="1">
              <a:buNone/>
            </a:pPr>
            <a:r>
              <a:rPr lang="en-GB" altLang="en-US" sz="2400"/>
              <a:t>e.g., a model with age and IQ as predictors explains a statistically significant portion of the variance in final examination grade</a:t>
            </a:r>
          </a:p>
          <a:p>
            <a:pPr marL="0" indent="0" eaLnBrk="1" hangingPunct="1">
              <a:buNone/>
            </a:pPr>
            <a:endParaRPr lang="en-GB" altLang="en-US" sz="2400"/>
          </a:p>
          <a:p>
            <a:pPr marL="0" indent="0" eaLnBrk="1" hangingPunct="1">
              <a:buNone/>
            </a:pPr>
            <a:endParaRPr lang="en-GB" altLang="en-US" sz="2400"/>
          </a:p>
          <a:p>
            <a:pPr marL="0" indent="0" eaLnBrk="1" hangingPunct="1">
              <a:buNone/>
            </a:pPr>
            <a:endParaRPr lang="en-GB" altLang="en-US" sz="24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420226C-E3E1-4024-B19C-08956AD56496}" type="slidenum">
              <a:rPr lang="en-US" altLang="en-US" sz="900">
                <a:solidFill>
                  <a:srgbClr val="898989"/>
                </a:solidFill>
              </a:rPr>
              <a:pPr/>
              <a:t>14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684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Evaluating the model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779713" y="2057401"/>
            <a:ext cx="6578600" cy="40687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800" b="1" i="1"/>
              <a:t>t</a:t>
            </a:r>
            <a:r>
              <a:rPr lang="en-GB" altLang="en-US" sz="2800" b="1"/>
              <a:t>-statistic on individual predictors</a:t>
            </a:r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r>
              <a:rPr lang="en-GB" altLang="en-US" sz="2400"/>
              <a:t>Asks: does the predictor make a statistically significant contribution to the prediction of the outcome variable?</a:t>
            </a:r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r>
              <a:rPr lang="en-GB" altLang="en-US" sz="2400"/>
              <a:t>e.g., Entrance exam grade is a significant predictor of final exam grade</a:t>
            </a:r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F84C574-B835-4338-A874-959D3621AED3}" type="slidenum">
              <a:rPr lang="en-US" altLang="en-US" sz="900">
                <a:solidFill>
                  <a:srgbClr val="898989"/>
                </a:solidFill>
              </a:rPr>
              <a:pPr/>
              <a:t>15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2901" y="17891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8789" y="19907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599114" y="27082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651500" y="22875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84751" y="26670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70289" y="2519363"/>
            <a:ext cx="1481137" cy="342900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11"/>
          <p:cNvSpPr txBox="1">
            <a:spLocks noChangeArrowheads="1"/>
          </p:cNvSpPr>
          <p:nvPr/>
        </p:nvSpPr>
        <p:spPr bwMode="auto">
          <a:xfrm>
            <a:off x="2432050" y="1912939"/>
            <a:ext cx="1773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Outline shape: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- R</a:t>
            </a:r>
            <a:r>
              <a:rPr lang="en-GB" altLang="en-US" sz="2400" b="1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F</a:t>
            </a:r>
            <a:r>
              <a:rPr lang="en-GB" altLang="en-US" sz="2400" b="1">
                <a:solidFill>
                  <a:srgbClr val="000000"/>
                </a:solidFill>
              </a:rPr>
              <a:t>-statistic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84800" y="3387725"/>
            <a:ext cx="552450" cy="14097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5384801" y="4895850"/>
            <a:ext cx="2174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Each crescent</a:t>
            </a:r>
            <a:r>
              <a:rPr lang="en-GB" alt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t</a:t>
            </a:r>
            <a:r>
              <a:rPr lang="en-GB" altLang="en-US" sz="2400" b="1">
                <a:solidFill>
                  <a:srgbClr val="000000"/>
                </a:solidFill>
              </a:rPr>
              <a:t>-test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02375" y="3351213"/>
            <a:ext cx="120650" cy="14462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11464" y="508001"/>
            <a:ext cx="65690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+mn-lt"/>
              </a:rPr>
              <a:t>Conceptualising the methods of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152650" y="2556587"/>
            <a:ext cx="7886700" cy="17217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GB" altLang="en-US" b="1" dirty="0">
                <a:solidFill>
                  <a:srgbClr val="002060"/>
                </a:solidFill>
                <a:latin typeface="+mn-lt"/>
              </a:rPr>
              <a:t>R </a:t>
            </a: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Scripts: </a:t>
            </a:r>
            <a:r>
              <a:rPr lang="en-GB" altLang="en-US" b="1" dirty="0">
                <a:solidFill>
                  <a:srgbClr val="002060"/>
                </a:solidFill>
                <a:latin typeface="+mn-lt"/>
              </a:rPr>
              <a:t>Good Practice</a:t>
            </a:r>
            <a:endParaRPr lang="en-GB" altLang="en-US" b="1" dirty="0" smtClean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97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152650" y="1414463"/>
            <a:ext cx="7886700" cy="28638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Workshop</a:t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Go to PSYC753 DLE page</a:t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Locate link for my workshops</a:t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b="1" dirty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Today’s worksheet: “Building Models 1”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336926" y="930276"/>
            <a:ext cx="6564313" cy="4829175"/>
          </a:xfrm>
        </p:spPr>
        <p:txBody>
          <a:bodyPr/>
          <a:lstStyle/>
          <a:p>
            <a:pPr algn="l" eaLnBrk="1" hangingPunct="1"/>
            <a:r>
              <a:rPr lang="en-GB" altLang="en-US" sz="3200" dirty="0"/>
              <a:t>Today</a:t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Assessment</a:t>
            </a:r>
            <a:br>
              <a:rPr lang="en-GB" altLang="en-US" sz="3200" dirty="0"/>
            </a:br>
            <a:r>
              <a:rPr lang="en-GB" altLang="en-US" sz="3200" dirty="0"/>
              <a:t>- Introduction</a:t>
            </a:r>
            <a:br>
              <a:rPr lang="en-GB" altLang="en-US" sz="3200" dirty="0"/>
            </a:br>
            <a:r>
              <a:rPr lang="en-GB" altLang="en-US" sz="3200" dirty="0"/>
              <a:t>- Workshop</a:t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Supplementary </a:t>
            </a:r>
            <a:r>
              <a:rPr lang="en-GB" altLang="en-US" sz="3200" dirty="0" smtClean="0"/>
              <a:t>sessions</a:t>
            </a:r>
            <a:endParaRPr lang="en-GB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014538" y="2857501"/>
            <a:ext cx="7886700" cy="1325563"/>
          </a:xfrm>
        </p:spPr>
        <p:txBody>
          <a:bodyPr/>
          <a:lstStyle/>
          <a:p>
            <a:pPr eaLnBrk="1" hangingPunct="1"/>
            <a:r>
              <a:rPr lang="en-GB" altLang="en-US" sz="3600"/>
              <a:t>The assessment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152650" y="2801938"/>
            <a:ext cx="7886700" cy="1327150"/>
          </a:xfrm>
        </p:spPr>
        <p:txBody>
          <a:bodyPr/>
          <a:lstStyle/>
          <a:p>
            <a:pPr eaLnBrk="1" hangingPunct="1"/>
            <a:r>
              <a:rPr lang="en-GB" altLang="en-US" sz="3200"/>
              <a:t>Recap and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136900" y="666751"/>
            <a:ext cx="6172200" cy="631825"/>
          </a:xfrm>
        </p:spPr>
        <p:txBody>
          <a:bodyPr/>
          <a:lstStyle/>
          <a:p>
            <a:pPr eaLnBrk="1" hangingPunct="1"/>
            <a:r>
              <a:rPr lang="en-GB" altLang="en-US" smtClean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064" y="1517651"/>
            <a:ext cx="6415087" cy="47418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1800" dirty="0"/>
              <a:t>predictor variable (X)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1800" dirty="0"/>
              <a:t>outcome variable (Y)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	e.g., use </a:t>
            </a:r>
            <a:r>
              <a:rPr lang="en-GB" sz="1800" b="1" dirty="0"/>
              <a:t>Entrance Exam</a:t>
            </a:r>
            <a:r>
              <a:rPr lang="en-GB" sz="1800" dirty="0"/>
              <a:t> to predict </a:t>
            </a:r>
            <a:r>
              <a:rPr lang="en-GB" sz="1800" b="1" dirty="0"/>
              <a:t>Final Exam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1800" dirty="0"/>
              <a:t>Simple regression equation: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	</a:t>
            </a:r>
            <a:r>
              <a:rPr lang="en-GB" sz="2800" dirty="0"/>
              <a:t>Ŷ = a + </a:t>
            </a:r>
            <a:r>
              <a:rPr lang="en-GB" sz="2800" dirty="0" err="1"/>
              <a:t>bX</a:t>
            </a:r>
            <a:endParaRPr lang="en-GB" sz="2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8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Ŷ    the predicted value of Y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a    the intercept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b    the slope (the coefficient for X)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e.g</a:t>
            </a:r>
            <a:r>
              <a:rPr lang="en-GB" sz="1800" b="1" dirty="0"/>
              <a:t>.,   </a:t>
            </a: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Predicted Final Exam  = -46.3 + 3.2*Entrance Exam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sz="165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3638C0-F55C-43B2-A684-B1B11A127CB4}" type="slidenum">
              <a:rPr lang="en-US" altLang="en-US" sz="9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3263" y="3170238"/>
            <a:ext cx="457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X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510463" y="3427413"/>
            <a:ext cx="97155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489950" y="3167063"/>
            <a:ext cx="457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7550" y="3698875"/>
            <a:ext cx="11890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GB" sz="1350" dirty="0">
                <a:solidFill>
                  <a:prstClr val="black"/>
                </a:solidFill>
                <a:latin typeface="Calibri"/>
              </a:rPr>
              <a:t>, Final Exam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9275" y="3689350"/>
            <a:ext cx="1479550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GB" sz="1350" dirty="0">
                <a:solidFill>
                  <a:prstClr val="black"/>
                </a:solidFill>
                <a:latin typeface="Calibri"/>
              </a:rPr>
              <a:t>, Entrance Exam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ED50E-8FC7-4766-8718-14096E864D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60801" y="3990975"/>
            <a:ext cx="4887913" cy="14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0"/>
          </p:cNvCxnSpPr>
          <p:nvPr/>
        </p:nvCxnSpPr>
        <p:spPr>
          <a:xfrm flipH="1" flipV="1">
            <a:off x="4024314" y="1238251"/>
            <a:ext cx="33015" cy="4918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83401" y="20970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861051" y="273367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273801" y="31384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008938" y="22336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813551" y="2803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013451" y="3621088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840663" y="3597276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713663" y="2986088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173913" y="1500188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475663" y="1860551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861051" y="1341439"/>
            <a:ext cx="2805113" cy="216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58125" y="4167188"/>
            <a:ext cx="156368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8640763" y="26003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8108950" y="1431926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088188" y="36893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860800" y="6156326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082926" y="3436938"/>
            <a:ext cx="2867025" cy="22098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60801" y="4924425"/>
            <a:ext cx="193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82926" y="4694238"/>
            <a:ext cx="8223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-46.3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524626" y="3035300"/>
            <a:ext cx="101441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588250" y="2273301"/>
            <a:ext cx="0" cy="74612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580188" y="3138489"/>
            <a:ext cx="0" cy="74612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539038" y="3125789"/>
            <a:ext cx="0" cy="7445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62764" y="3040063"/>
            <a:ext cx="3381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1</a:t>
            </a:r>
            <a:endParaRPr lang="en-GB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8250" y="3997326"/>
            <a:ext cx="4953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62</a:t>
            </a:r>
            <a:endParaRPr lang="en-GB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8213" y="4005263"/>
            <a:ext cx="4953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63</a:t>
            </a:r>
            <a:endParaRPr lang="en-GB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26363" y="2439989"/>
            <a:ext cx="5778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3.2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33550" y="255588"/>
            <a:ext cx="9664700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1463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The intercept and slope</a:t>
            </a:r>
          </a:p>
          <a:p>
            <a:pPr marL="271463" eaLnBrk="1" fontAlgn="auto" hangingPunct="1">
              <a:spcAft>
                <a:spcPts val="0"/>
              </a:spcAft>
              <a:defRPr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Predicted Final Exam  = -46.3 + 3.2*Entrance Exam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 animBg="1"/>
      <p:bldP spid="27" grpId="0" animBg="1"/>
      <p:bldP spid="28" grpId="0" animBg="1"/>
      <p:bldP spid="29" grpId="0"/>
      <p:bldP spid="42" grpId="0"/>
      <p:bldP spid="56" grpId="0"/>
      <p:bldP spid="57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79888" y="2471738"/>
            <a:ext cx="410845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2575" y="2379664"/>
            <a:ext cx="3290888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340" name="TextBox 11"/>
          <p:cNvSpPr txBox="1">
            <a:spLocks noChangeArrowheads="1"/>
          </p:cNvSpPr>
          <p:nvPr/>
        </p:nvSpPr>
        <p:spPr bwMode="auto">
          <a:xfrm>
            <a:off x="7623175" y="2871789"/>
            <a:ext cx="21780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Box = total variance in </a:t>
            </a:r>
            <a:r>
              <a:rPr lang="en-GB" altLang="en-US" sz="2400" b="1">
                <a:solidFill>
                  <a:srgbClr val="0070C0"/>
                </a:solidFill>
              </a:rPr>
              <a:t>final examination </a:t>
            </a:r>
            <a:r>
              <a:rPr lang="en-GB" altLang="en-US" sz="2400">
                <a:solidFill>
                  <a:srgbClr val="000000"/>
                </a:solidFill>
              </a:rPr>
              <a:t>to be explained</a:t>
            </a:r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2305050" y="1092201"/>
            <a:ext cx="245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Venn Diagram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92575" y="2379664"/>
            <a:ext cx="3290888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219701" y="2741613"/>
            <a:ext cx="1370013" cy="13700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>
            <a:stCxn id="15365" idx="1"/>
          </p:cNvCxnSpPr>
          <p:nvPr/>
        </p:nvCxnSpPr>
        <p:spPr>
          <a:xfrm flipH="1">
            <a:off x="6224588" y="2292351"/>
            <a:ext cx="1492250" cy="969963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TextBox 10"/>
          <p:cNvSpPr txBox="1">
            <a:spLocks noChangeArrowheads="1"/>
          </p:cNvSpPr>
          <p:nvPr/>
        </p:nvSpPr>
        <p:spPr bwMode="auto">
          <a:xfrm>
            <a:off x="7716838" y="1322389"/>
            <a:ext cx="18097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Circle = 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entrance exam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589714" y="4230688"/>
            <a:ext cx="1127125" cy="1033462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13"/>
          <p:cNvSpPr txBox="1">
            <a:spLocks noChangeArrowheads="1"/>
          </p:cNvSpPr>
          <p:nvPr/>
        </p:nvSpPr>
        <p:spPr bwMode="auto">
          <a:xfrm>
            <a:off x="7716838" y="4452938"/>
            <a:ext cx="23415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Remaining area = the </a:t>
            </a:r>
            <a:r>
              <a:rPr lang="en-GB" altLang="en-US" sz="2400">
                <a:solidFill>
                  <a:srgbClr val="CC0000"/>
                </a:solidFill>
              </a:rPr>
              <a:t>residual</a:t>
            </a:r>
            <a:r>
              <a:rPr lang="en-GB" altLang="en-US" sz="2400">
                <a:solidFill>
                  <a:srgbClr val="000000"/>
                </a:solidFill>
              </a:rPr>
              <a:t> (unexplained) variance</a:t>
            </a:r>
          </a:p>
        </p:txBody>
      </p:sp>
      <p:sp>
        <p:nvSpPr>
          <p:cNvPr id="15368" name="TextBox 10"/>
          <p:cNvSpPr txBox="1">
            <a:spLocks noChangeArrowheads="1"/>
          </p:cNvSpPr>
          <p:nvPr/>
        </p:nvSpPr>
        <p:spPr bwMode="auto">
          <a:xfrm>
            <a:off x="2305050" y="1092201"/>
            <a:ext cx="245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Venn Diagram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52779-066E-4F09-9541-23D0BD29AC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60801" y="3990975"/>
            <a:ext cx="4887913" cy="14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24313" y="1238251"/>
            <a:ext cx="30162" cy="491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83401" y="20970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861051" y="273367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273801" y="31384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008938" y="22336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813551" y="2803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013451" y="3621088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840663" y="3597276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713663" y="2986088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173913" y="1500188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475663" y="1860551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861051" y="1341439"/>
            <a:ext cx="2805113" cy="216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58125" y="4167188"/>
            <a:ext cx="156368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8640763" y="26003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8108950" y="1431926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088188" y="36893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082926" y="3436938"/>
            <a:ext cx="2867025" cy="22098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793038" y="2089150"/>
            <a:ext cx="12700" cy="889000"/>
          </a:xfrm>
          <a:prstGeom prst="line">
            <a:avLst/>
          </a:prstGeom>
          <a:ln w="38100"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258050" y="1657351"/>
            <a:ext cx="0" cy="746125"/>
          </a:xfrm>
          <a:prstGeom prst="line">
            <a:avLst/>
          </a:prstGeom>
          <a:ln w="38100"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33550" y="415926"/>
            <a:ext cx="96647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1463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1"/>
                </a:solidFill>
                <a:latin typeface="+mn-lt"/>
              </a:rPr>
              <a:t>Residuals: the </a:t>
            </a:r>
            <a:r>
              <a:rPr lang="en-GB" sz="2400" b="1" dirty="0">
                <a:solidFill>
                  <a:srgbClr val="CC0000"/>
                </a:solidFill>
                <a:latin typeface="+mn-lt"/>
              </a:rPr>
              <a:t>error</a:t>
            </a:r>
            <a:r>
              <a:rPr lang="en-GB" sz="2400" b="1" dirty="0">
                <a:solidFill>
                  <a:schemeClr val="tx1"/>
                </a:solidFill>
                <a:latin typeface="+mn-lt"/>
              </a:rPr>
              <a:t> in prediction</a:t>
            </a:r>
            <a:endParaRPr lang="en-GB" sz="24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67439" y="177641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b="1">
                <a:solidFill>
                  <a:srgbClr val="C00000"/>
                </a:solidFill>
                <a:latin typeface="Caibri"/>
              </a:rPr>
              <a:t>residual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 animBg="1"/>
      <p:bldP spid="27" grpId="0" animBg="1"/>
      <p:bldP spid="28" grpId="0" animBg="1"/>
      <p:bldP spid="2" grpId="0"/>
    </p:bld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7334A5-9FC3-45D0-94A4-8323ECE4A2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A991C-8383-496C-A5A1-6FFDD0A3E5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2055B9-BFC7-4162-B026-AFBB986E94A4}">
  <ds:schemaRefs>
    <ds:schemaRef ds:uri="1114de93-f3f1-4006-86a7-5ccf45982f9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3a95059-53ff-4649-9213-6c5f0c8cde5d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460</Words>
  <Application>Microsoft Office PowerPoint</Application>
  <PresentationFormat>Widescreen</PresentationFormat>
  <Paragraphs>127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Caibri</vt:lpstr>
      <vt:lpstr>Calibri</vt:lpstr>
      <vt:lpstr>Calibri Light</vt:lpstr>
      <vt:lpstr>Times New Roman</vt:lpstr>
      <vt:lpstr>3_Office Theme</vt:lpstr>
      <vt:lpstr>Office Theme</vt:lpstr>
      <vt:lpstr>1_Office Theme</vt:lpstr>
      <vt:lpstr>PowerPoint Presentation</vt:lpstr>
      <vt:lpstr>Today  - Assessment - Introduction - Workshop  - Supplementary sessions</vt:lpstr>
      <vt:lpstr>The assessment</vt:lpstr>
      <vt:lpstr>Recap and introduction</vt:lpstr>
      <vt:lpstr>Simple Regression (recap)</vt:lpstr>
      <vt:lpstr>PowerPoint Presentation</vt:lpstr>
      <vt:lpstr>PowerPoint Presentation</vt:lpstr>
      <vt:lpstr>PowerPoint Presentation</vt:lpstr>
      <vt:lpstr>PowerPoint Presentation</vt:lpstr>
      <vt:lpstr>Multiple Regression</vt:lpstr>
      <vt:lpstr>PowerPoint Presentation</vt:lpstr>
      <vt:lpstr>PowerPoint Presentation</vt:lpstr>
      <vt:lpstr>Evaluating the model</vt:lpstr>
      <vt:lpstr>Evaluating the model</vt:lpstr>
      <vt:lpstr>Evaluating the model</vt:lpstr>
      <vt:lpstr>PowerPoint Presentation</vt:lpstr>
      <vt:lpstr>R Scripts: Good Practice</vt:lpstr>
      <vt:lpstr>Workshop  Go to PSYC753 DLE page Locate link for my workshops  Today’s worksheet: “Building Models 1”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2018-12-14T10:40:51Z</dcterms:created>
  <dcterms:modified xsi:type="dcterms:W3CDTF">2020-11-07T07:53:07Z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