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1" r:id="rId3"/>
    <p:sldId id="275" r:id="rId4"/>
    <p:sldId id="277" r:id="rId5"/>
    <p:sldId id="338" r:id="rId6"/>
    <p:sldId id="339" r:id="rId7"/>
    <p:sldId id="260" r:id="rId8"/>
    <p:sldId id="340" r:id="rId9"/>
    <p:sldId id="278" r:id="rId10"/>
    <p:sldId id="341" r:id="rId11"/>
    <p:sldId id="342" r:id="rId12"/>
    <p:sldId id="343" r:id="rId13"/>
    <p:sldId id="344" r:id="rId14"/>
    <p:sldId id="33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702"/>
  </p:normalViewPr>
  <p:slideViewPr>
    <p:cSldViewPr snapToGrid="0" snapToObjects="1">
      <p:cViewPr>
        <p:scale>
          <a:sx n="75" d="100"/>
          <a:sy n="75" d="100"/>
        </p:scale>
        <p:origin x="216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08428-3150-504F-BA91-F3EACA661F02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E8083-8C88-F844-B30D-B31822F15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43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0E8083-8C88-F844-B30D-B31822F15A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57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D86EC-A3D6-7341-AEAD-D64B84169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A3870-0A86-6E40-8E42-C011758D6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906E2-3628-0645-BF97-C4C20F8A9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81D5-D566-C14F-B30D-A9E8F74CA4C3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F44B0-ABA5-BE41-9595-CE33576F4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D314C-86C1-7F4A-9858-F4394B4DE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8FC-037E-8449-B975-AC23826DC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9D2CC-0CB5-0249-A7CD-788662546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7113C-0964-564B-8FA7-C68DA1712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13215-D306-4843-89AA-2E9ADA40C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81D5-D566-C14F-B30D-A9E8F74CA4C3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BB623-9BD3-7249-9058-0166743CB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241DB-A5C2-F744-A153-52A17FBD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8FC-037E-8449-B975-AC23826DC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2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9C3FD3-8D9A-954B-A172-245CE1D00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1CF0C-97AA-084D-9930-78C2A6CBA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D5C92-FE10-6744-8BC9-4E838B0A5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81D5-D566-C14F-B30D-A9E8F74CA4C3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5BA47-763D-F047-A789-3E3D4EB57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78F46-DAA3-B944-8417-B8210A9C1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8FC-037E-8449-B975-AC23826DC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3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1C486-6326-0B4E-BF43-5271516FA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37D85-0EEE-8243-BC11-C958736A9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7C396-0A15-1B4C-B46A-4C2E35BD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81D5-D566-C14F-B30D-A9E8F74CA4C3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E406B-E453-2841-8FFC-01381286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B85D0-8B7F-BB4A-BFDC-7A93A892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8FC-037E-8449-B975-AC23826DC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4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93E12-D55E-7D4A-8C45-D9F61994F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DEAB0-D1CE-BB47-933E-F46DC5713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55F01-0FA4-7647-B0AC-3557F43D4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81D5-D566-C14F-B30D-A9E8F74CA4C3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F3A9A-9865-BF46-899F-4BAA9DC8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761DE-59DA-1B4F-A5EF-E8C00F954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8FC-037E-8449-B975-AC23826DC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1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838C-8A2A-0F47-B64A-7275EFE61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74959-4294-2445-AAD4-A242887E5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C4F27-CA16-BE40-A548-D58BA7CD4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68F89-0628-A94C-A4D7-5E658597F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81D5-D566-C14F-B30D-A9E8F74CA4C3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FFCF1-00B4-E048-BE2F-68801AB86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BE6D4-6FE4-BE42-B100-407BFBB5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8FC-037E-8449-B975-AC23826DC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42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00F6C-5DF6-E34F-AB0A-E00A2FECE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6EA70-5BDD-994C-BD0D-1783CFB3C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9C4BA-D91F-8D49-802A-E9671F291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400577-63B7-2244-8826-0FA5E764C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4C1CFC-A8C2-7145-BED4-9B2F4DB81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832302-C543-2C4E-AF0C-C85D45B52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81D5-D566-C14F-B30D-A9E8F74CA4C3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28D90C-CCE6-3C4C-8FCF-67EA896CD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5FC422-79CA-4F4F-A6D3-9C3428DDB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8FC-037E-8449-B975-AC23826DC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52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967AC-46CA-5D49-88EF-5DDC5FA4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8C8969-0930-3746-98AB-FE524C6A2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81D5-D566-C14F-B30D-A9E8F74CA4C3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5A72D-EB2A-EA41-B959-352BC7708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78E60-E2EE-3B40-854B-DE9888E7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8FC-037E-8449-B975-AC23826DC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16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06AEF4-593F-6040-B6B5-494DE88F2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81D5-D566-C14F-B30D-A9E8F74CA4C3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0DC739-8ADB-874B-AA20-3DC8978F2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E5FD0-8C43-1744-B6E3-8B21019A9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8FC-037E-8449-B975-AC23826DC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0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E2030-D74B-C442-8B5E-8FBF5C6B0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CD429-75A5-3943-928D-FCCE5F37C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BBCF6-3226-E042-B54F-AB301D9BC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D5270-2D52-D642-B091-C2351EEB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81D5-D566-C14F-B30D-A9E8F74CA4C3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D1886-080F-D84A-94BB-7E175C4D5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11919-81A7-3D4F-B50B-10D07306C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8FC-037E-8449-B975-AC23826DC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7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0848-3A55-F846-B1C2-CE4674E54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C5A9A8-7206-2A41-A0A8-D1A07E9E71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1E589-C5A0-2042-B697-1533D7B19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E0C68-F8B4-C445-BF28-035AF7BA6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81D5-D566-C14F-B30D-A9E8F74CA4C3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D0155-2703-8C41-8019-8F815E3FD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65AD1-44C6-2B45-BAAC-A5585B13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8FC-037E-8449-B975-AC23826DC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1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C45C1F-1FD7-0B47-B7DD-58AA3FBF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8710F-2BE9-344B-9009-F98719D4C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BD67D-16BF-3641-8049-1CDBE8AEF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B81D5-D566-C14F-B30D-A9E8F74CA4C3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6F47B-EC31-2746-92E2-85E817FBF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E9D61-E774-D242-93BD-9E4F613B6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158FC-037E-8449-B975-AC23826DC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8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96367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561E10-1EFC-7548-B01A-D8F9096E7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3" y="1120285"/>
            <a:ext cx="3348227" cy="2809875"/>
          </a:xfrm>
        </p:spPr>
        <p:txBody>
          <a:bodyPr anchor="b">
            <a:normAutofit/>
          </a:bodyPr>
          <a:lstStyle/>
          <a:p>
            <a:pPr algn="l"/>
            <a:r>
              <a:rPr lang="en-US" sz="4000">
                <a:solidFill>
                  <a:schemeClr val="bg1">
                    <a:lumMod val="85000"/>
                    <a:lumOff val="15000"/>
                  </a:schemeClr>
                </a:solidFill>
              </a:rPr>
              <a:t>Intervals and uncertainty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2C02D-5821-694D-B5C0-A423A8287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30160"/>
            <a:ext cx="3348228" cy="928494"/>
          </a:xfrm>
        </p:spPr>
        <p:txBody>
          <a:bodyPr anchor="t">
            <a:normAutofit/>
          </a:bodyPr>
          <a:lstStyle/>
          <a:p>
            <a:pPr algn="l"/>
            <a:r>
              <a:rPr lang="en-US" sz="2000">
                <a:solidFill>
                  <a:schemeClr val="bg1">
                    <a:lumMod val="85000"/>
                    <a:lumOff val="15000"/>
                  </a:schemeClr>
                </a:solidFill>
              </a:rPr>
              <a:t>Ben Whalley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CF2CA2-A8A6-A24A-8FAF-6C99ED540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51" y="643467"/>
            <a:ext cx="583139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84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9763E-5480-D645-9C32-5CAA6CC9B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Prediction intervals are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BA3E8-E88C-004D-8464-882E74A0F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focusing on individuals we would tend to be more humble about the application of our findings</a:t>
            </a:r>
          </a:p>
          <a:p>
            <a:r>
              <a:rPr lang="en-US" dirty="0"/>
              <a:t>Less likely to give misleading advice</a:t>
            </a:r>
          </a:p>
          <a:p>
            <a:r>
              <a:rPr lang="en-US" dirty="0"/>
              <a:t>BUT statistical predictions can have real benefits</a:t>
            </a:r>
          </a:p>
          <a:p>
            <a:pPr lvl="1"/>
            <a:r>
              <a:rPr lang="en-US" dirty="0" err="1"/>
              <a:t>Meehl</a:t>
            </a:r>
            <a:r>
              <a:rPr lang="en-US" dirty="0"/>
              <a:t> on clinical prediction</a:t>
            </a:r>
          </a:p>
          <a:p>
            <a:r>
              <a:rPr lang="en-US" dirty="0"/>
              <a:t>Practical applications (like betting)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800" dirty="0"/>
              <a:t>https://</a:t>
            </a:r>
            <a:r>
              <a:rPr lang="en-US" sz="1800" dirty="0" err="1"/>
              <a:t>science.sciencemag.org</a:t>
            </a:r>
            <a:r>
              <a:rPr lang="en-US" sz="1800" dirty="0"/>
              <a:t>/content/243/4899/1668</a:t>
            </a:r>
          </a:p>
        </p:txBody>
      </p:sp>
    </p:spTree>
    <p:extLst>
      <p:ext uri="{BB962C8B-B14F-4D97-AF65-F5344CB8AC3E}">
        <p14:creationId xmlns:p14="http://schemas.microsoft.com/office/powerpoint/2010/main" val="145455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8626E-05C6-AD4E-B171-D6E2821DF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intervals with </a:t>
            </a:r>
            <a:r>
              <a:rPr lang="en-US" dirty="0" err="1"/>
              <a:t>rstanarm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AEBEF-46FF-2B40-B2F3-2F423F88D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55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Bayesian models </a:t>
            </a:r>
            <a:r>
              <a:rPr lang="en-US" i="1" dirty="0"/>
              <a:t>were</a:t>
            </a:r>
            <a:r>
              <a:rPr lang="en-US" dirty="0"/>
              <a:t> hard to fit/use</a:t>
            </a:r>
          </a:p>
          <a:p>
            <a:r>
              <a:rPr lang="en-US" dirty="0"/>
              <a:t>Changing a lot now</a:t>
            </a:r>
          </a:p>
          <a:p>
            <a:endParaRPr lang="en-US" dirty="0"/>
          </a:p>
          <a:p>
            <a:r>
              <a:rPr lang="en-US" dirty="0"/>
              <a:t>Computer runs a simulation</a:t>
            </a:r>
          </a:p>
          <a:p>
            <a:r>
              <a:rPr lang="en-US" dirty="0"/>
              <a:t>Thousands of estimates…</a:t>
            </a:r>
          </a:p>
          <a:p>
            <a:r>
              <a:rPr lang="en-US" dirty="0"/>
              <a:t>Integrates information about what we already know is likely with the data</a:t>
            </a:r>
          </a:p>
          <a:p>
            <a:endParaRPr lang="en-US" dirty="0"/>
          </a:p>
          <a:p>
            <a:r>
              <a:rPr lang="en-US" dirty="0"/>
              <a:t>Result is a distribution of possibilities (a sample of predictions)</a:t>
            </a:r>
          </a:p>
          <a:p>
            <a:r>
              <a:rPr lang="en-US" dirty="0"/>
              <a:t>We can pretend this sample </a:t>
            </a:r>
            <a:r>
              <a:rPr lang="en-US" i="1" dirty="0"/>
              <a:t>is </a:t>
            </a:r>
            <a:r>
              <a:rPr lang="en-US" dirty="0"/>
              <a:t>the population, calculate means, quantiles to represent uncertainty.</a:t>
            </a:r>
          </a:p>
          <a:p>
            <a:r>
              <a:rPr lang="en-US" dirty="0"/>
              <a:t>Make REAL probability statements, interpret them the way we’d like</a:t>
            </a:r>
          </a:p>
        </p:txBody>
      </p:sp>
    </p:spTree>
    <p:extLst>
      <p:ext uri="{BB962C8B-B14F-4D97-AF65-F5344CB8AC3E}">
        <p14:creationId xmlns:p14="http://schemas.microsoft.com/office/powerpoint/2010/main" val="1004990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DF0229-ED85-204D-A79E-B77774B2F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190" b="4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23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9761FB-FE88-B54A-A061-02EF2FDF7E1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372780" y="774170"/>
            <a:ext cx="8295220" cy="574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869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8626E-05C6-AD4E-B171-D6E2821DF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intervals with </a:t>
            </a:r>
            <a:r>
              <a:rPr lang="en-US" dirty="0" err="1"/>
              <a:t>rstanarm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11DAB-CB29-8846-8EFB-51165C9AD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library(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rstanarm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and library(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tidybayes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/>
              <a:t>Use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stan_glm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r>
              <a:rPr lang="en-US" dirty="0"/>
              <a:t> instead of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lm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rstanarm</a:t>
            </a:r>
            <a:r>
              <a:rPr lang="en-US" dirty="0"/>
              <a:t> sets default priors which are </a:t>
            </a:r>
          </a:p>
          <a:p>
            <a:pPr lvl="1"/>
            <a:r>
              <a:rPr lang="en-US" dirty="0"/>
              <a:t>Neutral</a:t>
            </a:r>
          </a:p>
          <a:p>
            <a:pPr lvl="1"/>
            <a:r>
              <a:rPr lang="en-US" dirty="0"/>
              <a:t>Say that very large effects are less likely than small ones (so conservative)</a:t>
            </a:r>
          </a:p>
          <a:p>
            <a:pPr lvl="1"/>
            <a:endParaRPr lang="en-US" dirty="0"/>
          </a:p>
          <a:p>
            <a:r>
              <a:rPr lang="en-US" dirty="0"/>
              <a:t>Almost everything else stays the same.</a:t>
            </a:r>
          </a:p>
        </p:txBody>
      </p:sp>
    </p:spTree>
    <p:extLst>
      <p:ext uri="{BB962C8B-B14F-4D97-AF65-F5344CB8AC3E}">
        <p14:creationId xmlns:p14="http://schemas.microsoft.com/office/powerpoint/2010/main" val="236193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CCB20-0F59-7746-9752-DB43C3427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822BF-5953-C64E-BDBD-0DB488DAE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Intervals (uncertainty about estimates)</a:t>
            </a:r>
          </a:p>
          <a:p>
            <a:r>
              <a:rPr lang="en-US" dirty="0"/>
              <a:t>Confidence</a:t>
            </a:r>
          </a:p>
          <a:p>
            <a:r>
              <a:rPr lang="en-US" dirty="0"/>
              <a:t>Prediction</a:t>
            </a:r>
          </a:p>
          <a:p>
            <a:r>
              <a:rPr lang="en-US" dirty="0"/>
              <a:t>Bayesian</a:t>
            </a:r>
          </a:p>
          <a:p>
            <a:endParaRPr lang="en-US" dirty="0"/>
          </a:p>
          <a:p>
            <a:r>
              <a:rPr lang="en-US" dirty="0"/>
              <a:t>I am going to be very repetitive</a:t>
            </a:r>
          </a:p>
          <a:p>
            <a:r>
              <a:rPr lang="en-US" dirty="0"/>
              <a:t>I am going to be very repetitive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95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AFF57A-2ECD-A345-ABBF-A9704E07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are for making predictions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F1C77-51CD-7E42-A3CA-EE0BA3B7D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When we say </a:t>
            </a:r>
            <a:r>
              <a:rPr lang="en-US" i="1" dirty="0"/>
              <a:t>I’m about 6’6” </a:t>
            </a:r>
            <a:r>
              <a:rPr lang="en-US" dirty="0"/>
              <a:t>then we are implying uncertainty</a:t>
            </a:r>
          </a:p>
          <a:p>
            <a:r>
              <a:rPr lang="en-US" dirty="0"/>
              <a:t>After using regression we can give an interval</a:t>
            </a:r>
          </a:p>
          <a:p>
            <a:endParaRPr lang="en-US" dirty="0"/>
          </a:p>
          <a:p>
            <a:r>
              <a:rPr lang="en-US" dirty="0"/>
              <a:t>Intervals relate to the probability </a:t>
            </a:r>
            <a:r>
              <a:rPr lang="en-US" b="1" dirty="0">
                <a:solidFill>
                  <a:srgbClr val="FF0000"/>
                </a:solidFill>
              </a:rPr>
              <a:t>something</a:t>
            </a:r>
            <a:r>
              <a:rPr lang="en-US" dirty="0"/>
              <a:t> is true</a:t>
            </a:r>
          </a:p>
          <a:p>
            <a:r>
              <a:rPr lang="en-US" dirty="0"/>
              <a:t>We often give the “95% interval” (this is arbitrary)</a:t>
            </a:r>
          </a:p>
          <a:p>
            <a:pPr lvl="1"/>
            <a:endParaRPr lang="en-US" dirty="0"/>
          </a:p>
          <a:p>
            <a:r>
              <a:rPr lang="en-US" dirty="0"/>
              <a:t>95% interval can relate to</a:t>
            </a:r>
          </a:p>
          <a:p>
            <a:pPr lvl="1"/>
            <a:r>
              <a:rPr lang="en-US" dirty="0"/>
              <a:t>The average </a:t>
            </a:r>
          </a:p>
          <a:p>
            <a:pPr lvl="1"/>
            <a:r>
              <a:rPr lang="en-US" dirty="0"/>
              <a:t>Individuals</a:t>
            </a:r>
          </a:p>
        </p:txBody>
      </p:sp>
    </p:spTree>
    <p:extLst>
      <p:ext uri="{BB962C8B-B14F-4D97-AF65-F5344CB8AC3E}">
        <p14:creationId xmlns:p14="http://schemas.microsoft.com/office/powerpoint/2010/main" val="117522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F8AE-0E9A-3A46-9BB3-0DE878D56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“95% of the time”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179AF-CC6F-224E-910F-E377023BF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561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Classical intervals</a:t>
            </a:r>
            <a:r>
              <a:rPr lang="en-US" dirty="0"/>
              <a:t>: 95% of the time if we repeated the experiment/sampling and the same test procedure, the true value would fall within the interval calculated.</a:t>
            </a:r>
          </a:p>
          <a:p>
            <a:pPr lvl="1"/>
            <a:r>
              <a:rPr lang="en-US" dirty="0"/>
              <a:t>Population average</a:t>
            </a:r>
          </a:p>
          <a:p>
            <a:pPr lvl="1"/>
            <a:r>
              <a:rPr lang="en-US" dirty="0"/>
              <a:t>Next individual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p(</a:t>
            </a:r>
            <a:r>
              <a:rPr lang="en-US" dirty="0" err="1"/>
              <a:t>data|null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Bayesian intervals</a:t>
            </a:r>
            <a:r>
              <a:rPr lang="en-US" dirty="0"/>
              <a:t>: Simpler</a:t>
            </a:r>
          </a:p>
          <a:p>
            <a:pPr lvl="1"/>
            <a:r>
              <a:rPr lang="en-US" dirty="0"/>
              <a:t>95% sure  the true average is within the range</a:t>
            </a:r>
          </a:p>
          <a:p>
            <a:pPr lvl="1"/>
            <a:r>
              <a:rPr lang="en-US" dirty="0"/>
              <a:t>95% individuals sampled would be within the range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p(</a:t>
            </a:r>
            <a:r>
              <a:rPr lang="en-US" dirty="0" err="1"/>
              <a:t>null|estimate</a:t>
            </a:r>
            <a:r>
              <a:rPr lang="en-US" dirty="0"/>
              <a:t>) or</a:t>
            </a:r>
          </a:p>
          <a:p>
            <a:pPr marL="0" indent="0">
              <a:buNone/>
            </a:pPr>
            <a:r>
              <a:rPr lang="en-US" dirty="0"/>
              <a:t>p(</a:t>
            </a:r>
            <a:r>
              <a:rPr lang="en-US" dirty="0" err="1"/>
              <a:t>theory|estimate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41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67653-FFFD-814B-B15A-53DF0573E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 the long run…”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A36E7-97A5-0649-99CE-176FCA302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 sample A</a:t>
            </a:r>
          </a:p>
          <a:p>
            <a:r>
              <a:rPr lang="en-US" dirty="0"/>
              <a:t>Calculate 95% </a:t>
            </a:r>
            <a:r>
              <a:rPr lang="en-US" b="1" dirty="0"/>
              <a:t>confidence interval </a:t>
            </a:r>
            <a:r>
              <a:rPr lang="en-US" dirty="0"/>
              <a:t>for the mean (or a prediction)</a:t>
            </a:r>
          </a:p>
          <a:p>
            <a:endParaRPr lang="en-US" dirty="0"/>
          </a:p>
          <a:p>
            <a:r>
              <a:rPr lang="en-US" dirty="0"/>
              <a:t>Collect 100 new samples of same size from same population</a:t>
            </a:r>
          </a:p>
          <a:p>
            <a:r>
              <a:rPr lang="en-US" dirty="0"/>
              <a:t>Calculate the CI each time</a:t>
            </a:r>
          </a:p>
          <a:p>
            <a:r>
              <a:rPr lang="en-US" b="1" dirty="0">
                <a:solidFill>
                  <a:srgbClr val="FF0000"/>
                </a:solidFill>
              </a:rPr>
              <a:t>95% of these CI’s will contain the population mean</a:t>
            </a:r>
          </a:p>
          <a:p>
            <a:endParaRPr lang="en-US" dirty="0"/>
          </a:p>
          <a:p>
            <a:r>
              <a:rPr lang="en-US" dirty="0"/>
              <a:t>NOT the probability that the CI in sample A contains the true mean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2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3C429-50A7-FF4B-A09C-FD282D5EE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Bayes: “Based on what we know…”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FA0D1-3B55-EB43-8418-FD0354EDC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Collect sample A</a:t>
            </a:r>
          </a:p>
          <a:p>
            <a:r>
              <a:rPr lang="en-US" sz="3600" dirty="0"/>
              <a:t>State what we already know about the likely population mean (prior)</a:t>
            </a:r>
          </a:p>
          <a:p>
            <a:endParaRPr lang="en-US" sz="3600" dirty="0"/>
          </a:p>
          <a:p>
            <a:r>
              <a:rPr lang="en-US" sz="3600" dirty="0"/>
              <a:t>Combine information from the sample, with prior (Bayesian estimation) to calculate </a:t>
            </a:r>
            <a:r>
              <a:rPr lang="en-US" sz="3600" b="1" dirty="0"/>
              <a:t>credible interval</a:t>
            </a:r>
          </a:p>
          <a:p>
            <a:endParaRPr lang="en-US" sz="3600" b="1" dirty="0"/>
          </a:p>
          <a:p>
            <a:r>
              <a:rPr lang="en-US" sz="3600" dirty="0"/>
              <a:t>Can be for average or individuals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1251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8EEAE-6EB6-574B-B524-1386172CE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95% intervals tell us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90AA2E-000A-774B-AB98-A5F70EB7235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585595"/>
          <a:ext cx="10515600" cy="490728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39542319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6665430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17397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Classical</a:t>
                      </a:r>
                      <a:endParaRPr lang="en-US" sz="36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Bayesian</a:t>
                      </a:r>
                      <a:endParaRPr lang="en-US" sz="36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273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/>
                        <a:t>Average</a:t>
                      </a:r>
                      <a:endParaRPr lang="en-US" sz="32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Confidence interval</a:t>
                      </a:r>
                    </a:p>
                    <a:p>
                      <a:r>
                        <a:rPr lang="en-US" sz="2000" dirty="0"/>
                        <a:t>In repeated future samples of the same size, 95% of the confidence intervals for these samples will contain the true mean.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Credible interval</a:t>
                      </a:r>
                    </a:p>
                    <a:p>
                      <a:r>
                        <a:rPr lang="en-US" sz="2400" dirty="0"/>
                        <a:t>We’re 95% sure the the true mean is in this interval.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67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/>
                        <a:t>Individual</a:t>
                      </a:r>
                      <a:endParaRPr lang="en-US" sz="32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Prediction interval</a:t>
                      </a:r>
                    </a:p>
                    <a:p>
                      <a:r>
                        <a:rPr lang="en-US" sz="2000" dirty="0"/>
                        <a:t>If we collect many future samples, and calculate each prediction interval, 95% of them would include a single additional datapoint from outside the sample.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Posterior predictive int.</a:t>
                      </a:r>
                    </a:p>
                    <a:p>
                      <a:r>
                        <a:rPr lang="en-US" sz="2400" dirty="0"/>
                        <a:t>We think 95% of future individuals will fall inside the interval.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27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113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141867-8C65-2145-9B10-DD88D48D0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873" b="128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848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9763E-5480-D645-9C32-5CAA6CC9B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Prediction intervals are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BA3E8-E88C-004D-8464-882E74A0F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Imagine an RCT for depression</a:t>
            </a:r>
          </a:p>
          <a:p>
            <a:r>
              <a:rPr lang="en-US" dirty="0"/>
              <a:t>On average, people get 3 points better on the HAMD</a:t>
            </a:r>
          </a:p>
          <a:p>
            <a:r>
              <a:rPr lang="en-US" dirty="0"/>
              <a:t>Our credible interval might be 1 to 4</a:t>
            </a:r>
          </a:p>
          <a:p>
            <a:r>
              <a:rPr lang="en-US" dirty="0"/>
              <a:t>95% sure the </a:t>
            </a:r>
            <a:r>
              <a:rPr lang="en-US" i="1" dirty="0"/>
              <a:t>average</a:t>
            </a:r>
            <a:r>
              <a:rPr lang="en-US" dirty="0"/>
              <a:t> benefit will be between 1 and 4 points</a:t>
            </a:r>
          </a:p>
          <a:p>
            <a:endParaRPr lang="en-US" dirty="0"/>
          </a:p>
          <a:p>
            <a:r>
              <a:rPr lang="en-US" dirty="0"/>
              <a:t>But nobody is average</a:t>
            </a:r>
          </a:p>
          <a:p>
            <a:r>
              <a:rPr lang="en-US" dirty="0"/>
              <a:t>If you’re speaking to a patient, you might want to give a range of expected outcomes</a:t>
            </a:r>
          </a:p>
          <a:p>
            <a:r>
              <a:rPr lang="en-US" dirty="0"/>
              <a:t>This might be between -2 and +7 points.</a:t>
            </a:r>
          </a:p>
          <a:p>
            <a:r>
              <a:rPr lang="en-US" dirty="0"/>
              <a:t>95% of new patients will be in this range</a:t>
            </a:r>
          </a:p>
          <a:p>
            <a:pPr lvl="1"/>
            <a:r>
              <a:rPr lang="en-US" dirty="0"/>
              <a:t>Unlikely to benefit more than 7 points</a:t>
            </a:r>
          </a:p>
          <a:p>
            <a:pPr lvl="1"/>
            <a:r>
              <a:rPr lang="en-US" dirty="0"/>
              <a:t>Unlikely to be more than a small amount worse off…</a:t>
            </a:r>
          </a:p>
        </p:txBody>
      </p:sp>
    </p:spTree>
    <p:extLst>
      <p:ext uri="{BB962C8B-B14F-4D97-AF65-F5344CB8AC3E}">
        <p14:creationId xmlns:p14="http://schemas.microsoft.com/office/powerpoint/2010/main" val="180679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658</Words>
  <Application>Microsoft Macintosh PowerPoint</Application>
  <PresentationFormat>Widescreen</PresentationFormat>
  <Paragraphs>108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Menlo</vt:lpstr>
      <vt:lpstr>Office Theme</vt:lpstr>
      <vt:lpstr>Intervals and uncertainty</vt:lpstr>
      <vt:lpstr>Overview</vt:lpstr>
      <vt:lpstr>Models are for making predictions</vt:lpstr>
      <vt:lpstr>“95% of the time”</vt:lpstr>
      <vt:lpstr>“In the long run…”</vt:lpstr>
      <vt:lpstr>Bayes: “Based on what we know…”</vt:lpstr>
      <vt:lpstr>What 95% intervals tell us</vt:lpstr>
      <vt:lpstr>PowerPoint Presentation</vt:lpstr>
      <vt:lpstr>Prediction intervals are important</vt:lpstr>
      <vt:lpstr>Prediction intervals are important</vt:lpstr>
      <vt:lpstr>Bayesian intervals with rstanarm</vt:lpstr>
      <vt:lpstr>PowerPoint Presentation</vt:lpstr>
      <vt:lpstr>PowerPoint Presentation</vt:lpstr>
      <vt:lpstr>Bayesian intervals with rstanarm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Intervals and uncertainty</dc:title>
  <dc:creator>Ben Whalley</dc:creator>
  <cp:lastModifiedBy>Ben Whalley</cp:lastModifiedBy>
  <cp:revision>7</cp:revision>
  <dcterms:created xsi:type="dcterms:W3CDTF">2019-11-26T13:11:37Z</dcterms:created>
  <dcterms:modified xsi:type="dcterms:W3CDTF">2019-11-26T13:17:36Z</dcterms:modified>
</cp:coreProperties>
</file>